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404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DengXian"/>
                <a:cs typeface="DengXian"/>
              </a:defRPr>
            </a:lvl1pPr>
          </a:lstStyle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DengXian"/>
                <a:cs typeface="DengXi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DengXian"/>
                <a:cs typeface="DengXian"/>
              </a:defRPr>
            </a:lvl1pPr>
          </a:lstStyle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92023" y="1207362"/>
            <a:ext cx="2927350" cy="4788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12/15/2021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DengXian"/>
                <a:cs typeface="DengXian"/>
              </a:defRPr>
            </a:lvl1pPr>
          </a:lstStyle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12/15/2021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DengXian"/>
                <a:cs typeface="DengXian"/>
              </a:defRPr>
            </a:lvl1pPr>
          </a:lstStyle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12/15/2021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C00000"/>
                </a:solidFill>
                <a:latin typeface="DengXian"/>
                <a:cs typeface="DengXian"/>
              </a:defRPr>
            </a:lvl1pPr>
          </a:lstStyle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29955" y="6431825"/>
            <a:ext cx="103505" cy="111125"/>
          </a:xfrm>
          <a:custGeom>
            <a:avLst/>
            <a:gdLst/>
            <a:ahLst/>
            <a:cxnLst/>
            <a:rect l="l" t="t" r="r" b="b"/>
            <a:pathLst>
              <a:path w="103504" h="111125">
                <a:moveTo>
                  <a:pt x="57944" y="0"/>
                </a:moveTo>
                <a:lnTo>
                  <a:pt x="19594" y="12777"/>
                </a:lnTo>
                <a:lnTo>
                  <a:pt x="0" y="49462"/>
                </a:lnTo>
                <a:lnTo>
                  <a:pt x="475" y="67323"/>
                </a:lnTo>
                <a:lnTo>
                  <a:pt x="19691" y="102114"/>
                </a:lnTo>
                <a:lnTo>
                  <a:pt x="56857" y="110792"/>
                </a:lnTo>
                <a:lnTo>
                  <a:pt x="69643" y="109086"/>
                </a:lnTo>
                <a:lnTo>
                  <a:pt x="81069" y="105533"/>
                </a:lnTo>
                <a:lnTo>
                  <a:pt x="91590" y="100088"/>
                </a:lnTo>
                <a:lnTo>
                  <a:pt x="94807" y="88133"/>
                </a:lnTo>
                <a:lnTo>
                  <a:pt x="65339" y="88133"/>
                </a:lnTo>
                <a:lnTo>
                  <a:pt x="45486" y="84615"/>
                </a:lnTo>
                <a:lnTo>
                  <a:pt x="33608" y="78202"/>
                </a:lnTo>
                <a:lnTo>
                  <a:pt x="28026" y="69849"/>
                </a:lnTo>
                <a:lnTo>
                  <a:pt x="101373" y="65059"/>
                </a:lnTo>
                <a:lnTo>
                  <a:pt x="103315" y="53048"/>
                </a:lnTo>
                <a:lnTo>
                  <a:pt x="103315" y="47043"/>
                </a:lnTo>
                <a:lnTo>
                  <a:pt x="102794" y="42039"/>
                </a:lnTo>
                <a:lnTo>
                  <a:pt x="31876" y="42039"/>
                </a:lnTo>
                <a:lnTo>
                  <a:pt x="39079" y="30896"/>
                </a:lnTo>
                <a:lnTo>
                  <a:pt x="51049" y="24589"/>
                </a:lnTo>
                <a:lnTo>
                  <a:pt x="63731" y="24022"/>
                </a:lnTo>
                <a:lnTo>
                  <a:pt x="98449" y="24022"/>
                </a:lnTo>
                <a:lnTo>
                  <a:pt x="97442" y="21218"/>
                </a:lnTo>
                <a:lnTo>
                  <a:pt x="89400" y="10719"/>
                </a:lnTo>
                <a:lnTo>
                  <a:pt x="77333" y="3298"/>
                </a:lnTo>
                <a:lnTo>
                  <a:pt x="60771" y="57"/>
                </a:lnTo>
                <a:lnTo>
                  <a:pt x="57944" y="0"/>
                </a:lnTo>
                <a:close/>
              </a:path>
              <a:path w="103504" h="111125">
                <a:moveTo>
                  <a:pt x="97515" y="78071"/>
                </a:moveTo>
                <a:lnTo>
                  <a:pt x="93365" y="80382"/>
                </a:lnTo>
                <a:lnTo>
                  <a:pt x="82064" y="84928"/>
                </a:lnTo>
                <a:lnTo>
                  <a:pt x="65339" y="88133"/>
                </a:lnTo>
                <a:lnTo>
                  <a:pt x="94807" y="88133"/>
                </a:lnTo>
                <a:lnTo>
                  <a:pt x="97515" y="78071"/>
                </a:lnTo>
                <a:close/>
              </a:path>
              <a:path w="103504" h="111125">
                <a:moveTo>
                  <a:pt x="98449" y="24022"/>
                </a:moveTo>
                <a:lnTo>
                  <a:pt x="63731" y="24022"/>
                </a:lnTo>
                <a:lnTo>
                  <a:pt x="67589" y="26024"/>
                </a:lnTo>
                <a:lnTo>
                  <a:pt x="71460" y="29026"/>
                </a:lnTo>
                <a:lnTo>
                  <a:pt x="77247" y="35032"/>
                </a:lnTo>
                <a:lnTo>
                  <a:pt x="78212" y="42039"/>
                </a:lnTo>
                <a:lnTo>
                  <a:pt x="102794" y="42039"/>
                </a:lnTo>
                <a:lnTo>
                  <a:pt x="101924" y="33693"/>
                </a:lnTo>
                <a:lnTo>
                  <a:pt x="98449" y="24022"/>
                </a:lnTo>
                <a:close/>
              </a:path>
            </a:pathLst>
          </a:custGeom>
          <a:solidFill>
            <a:srgbClr val="D70C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k object 17"/>
          <p:cNvSpPr/>
          <p:nvPr/>
        </p:nvSpPr>
        <p:spPr>
          <a:xfrm>
            <a:off x="980367" y="6431714"/>
            <a:ext cx="108585" cy="111760"/>
          </a:xfrm>
          <a:custGeom>
            <a:avLst/>
            <a:gdLst/>
            <a:ahLst/>
            <a:cxnLst/>
            <a:rect l="l" t="t" r="r" b="b"/>
            <a:pathLst>
              <a:path w="108584" h="111759">
                <a:moveTo>
                  <a:pt x="75034" y="0"/>
                </a:moveTo>
                <a:lnTo>
                  <a:pt x="70474" y="110"/>
                </a:lnTo>
                <a:lnTo>
                  <a:pt x="18439" y="110"/>
                </a:lnTo>
                <a:lnTo>
                  <a:pt x="0" y="111213"/>
                </a:lnTo>
                <a:lnTo>
                  <a:pt x="33783" y="111213"/>
                </a:lnTo>
                <a:lnTo>
                  <a:pt x="47299" y="28136"/>
                </a:lnTo>
                <a:lnTo>
                  <a:pt x="107630" y="28136"/>
                </a:lnTo>
                <a:lnTo>
                  <a:pt x="105163" y="18778"/>
                </a:lnTo>
                <a:lnTo>
                  <a:pt x="98351" y="9224"/>
                </a:lnTo>
                <a:lnTo>
                  <a:pt x="88179" y="2656"/>
                </a:lnTo>
                <a:lnTo>
                  <a:pt x="75034" y="0"/>
                </a:lnTo>
                <a:close/>
              </a:path>
              <a:path w="108584" h="111759">
                <a:moveTo>
                  <a:pt x="107630" y="28136"/>
                </a:moveTo>
                <a:lnTo>
                  <a:pt x="72403" y="28136"/>
                </a:lnTo>
                <a:lnTo>
                  <a:pt x="75296" y="32140"/>
                </a:lnTo>
                <a:lnTo>
                  <a:pt x="75296" y="37144"/>
                </a:lnTo>
                <a:lnTo>
                  <a:pt x="62745" y="111213"/>
                </a:lnTo>
                <a:lnTo>
                  <a:pt x="96529" y="111213"/>
                </a:lnTo>
                <a:lnTo>
                  <a:pt x="107151" y="43151"/>
                </a:lnTo>
                <a:lnTo>
                  <a:pt x="108225" y="30396"/>
                </a:lnTo>
                <a:lnTo>
                  <a:pt x="107630" y="28136"/>
                </a:lnTo>
                <a:close/>
              </a:path>
            </a:pathLst>
          </a:custGeom>
          <a:solidFill>
            <a:srgbClr val="2552A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740987" y="6400791"/>
            <a:ext cx="128905" cy="142240"/>
          </a:xfrm>
          <a:custGeom>
            <a:avLst/>
            <a:gdLst/>
            <a:ahLst/>
            <a:cxnLst/>
            <a:rect l="l" t="t" r="r" b="b"/>
            <a:pathLst>
              <a:path w="128905" h="142240">
                <a:moveTo>
                  <a:pt x="118110" y="0"/>
                </a:moveTo>
                <a:lnTo>
                  <a:pt x="24353" y="0"/>
                </a:lnTo>
                <a:lnTo>
                  <a:pt x="0" y="142136"/>
                </a:lnTo>
                <a:lnTo>
                  <a:pt x="86870" y="142136"/>
                </a:lnTo>
                <a:lnTo>
                  <a:pt x="99904" y="139474"/>
                </a:lnTo>
                <a:lnTo>
                  <a:pt x="111423" y="132240"/>
                </a:lnTo>
                <a:lnTo>
                  <a:pt x="120258" y="121561"/>
                </a:lnTo>
                <a:lnTo>
                  <a:pt x="123112" y="114111"/>
                </a:lnTo>
                <a:lnTo>
                  <a:pt x="38606" y="114111"/>
                </a:lnTo>
                <a:lnTo>
                  <a:pt x="44406" y="79078"/>
                </a:lnTo>
                <a:lnTo>
                  <a:pt x="120747" y="79078"/>
                </a:lnTo>
                <a:lnTo>
                  <a:pt x="114352" y="69605"/>
                </a:lnTo>
                <a:lnTo>
                  <a:pt x="104360" y="63697"/>
                </a:lnTo>
                <a:lnTo>
                  <a:pt x="114271" y="57875"/>
                </a:lnTo>
                <a:lnTo>
                  <a:pt x="119863" y="51052"/>
                </a:lnTo>
                <a:lnTo>
                  <a:pt x="49229" y="51052"/>
                </a:lnTo>
                <a:lnTo>
                  <a:pt x="55016" y="17016"/>
                </a:lnTo>
                <a:lnTo>
                  <a:pt x="126656" y="17016"/>
                </a:lnTo>
                <a:lnTo>
                  <a:pt x="125534" y="11160"/>
                </a:lnTo>
                <a:lnTo>
                  <a:pt x="118110" y="0"/>
                </a:lnTo>
                <a:close/>
              </a:path>
              <a:path w="128905" h="142240">
                <a:moveTo>
                  <a:pt x="120747" y="79078"/>
                </a:moveTo>
                <a:lnTo>
                  <a:pt x="87835" y="79078"/>
                </a:lnTo>
                <a:lnTo>
                  <a:pt x="95564" y="87086"/>
                </a:lnTo>
                <a:lnTo>
                  <a:pt x="95564" y="97096"/>
                </a:lnTo>
                <a:lnTo>
                  <a:pt x="90200" y="108989"/>
                </a:lnTo>
                <a:lnTo>
                  <a:pt x="76677" y="114078"/>
                </a:lnTo>
                <a:lnTo>
                  <a:pt x="75296" y="114111"/>
                </a:lnTo>
                <a:lnTo>
                  <a:pt x="123112" y="114111"/>
                </a:lnTo>
                <a:lnTo>
                  <a:pt x="125237" y="108566"/>
                </a:lnTo>
                <a:lnTo>
                  <a:pt x="125305" y="93766"/>
                </a:lnTo>
                <a:lnTo>
                  <a:pt x="121506" y="80203"/>
                </a:lnTo>
                <a:lnTo>
                  <a:pt x="120747" y="79078"/>
                </a:lnTo>
                <a:close/>
              </a:path>
              <a:path w="128905" h="142240">
                <a:moveTo>
                  <a:pt x="126656" y="17016"/>
                </a:moveTo>
                <a:lnTo>
                  <a:pt x="85906" y="17016"/>
                </a:lnTo>
                <a:lnTo>
                  <a:pt x="96529" y="23026"/>
                </a:lnTo>
                <a:lnTo>
                  <a:pt x="95564" y="33036"/>
                </a:lnTo>
                <a:lnTo>
                  <a:pt x="90838" y="45301"/>
                </a:lnTo>
                <a:lnTo>
                  <a:pt x="77672" y="51049"/>
                </a:lnTo>
                <a:lnTo>
                  <a:pt x="49229" y="51052"/>
                </a:lnTo>
                <a:lnTo>
                  <a:pt x="119866" y="51049"/>
                </a:lnTo>
                <a:lnTo>
                  <a:pt x="122737" y="47546"/>
                </a:lnTo>
                <a:lnTo>
                  <a:pt x="127769" y="33930"/>
                </a:lnTo>
                <a:lnTo>
                  <a:pt x="128383" y="26030"/>
                </a:lnTo>
                <a:lnTo>
                  <a:pt x="126656" y="17016"/>
                </a:lnTo>
                <a:close/>
              </a:path>
            </a:pathLst>
          </a:custGeom>
          <a:solidFill>
            <a:srgbClr val="2552A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k object 19"/>
          <p:cNvSpPr/>
          <p:nvPr/>
        </p:nvSpPr>
        <p:spPr>
          <a:xfrm>
            <a:off x="1089448" y="6400791"/>
            <a:ext cx="123189" cy="142240"/>
          </a:xfrm>
          <a:custGeom>
            <a:avLst/>
            <a:gdLst/>
            <a:ahLst/>
            <a:cxnLst/>
            <a:rect l="l" t="t" r="r" b="b"/>
            <a:pathLst>
              <a:path w="123190" h="142240">
                <a:moveTo>
                  <a:pt x="58156" y="0"/>
                </a:moveTo>
                <a:lnTo>
                  <a:pt x="24341" y="0"/>
                </a:lnTo>
                <a:lnTo>
                  <a:pt x="0" y="142136"/>
                </a:lnTo>
                <a:lnTo>
                  <a:pt x="33783" y="142136"/>
                </a:lnTo>
                <a:lnTo>
                  <a:pt x="43441" y="87086"/>
                </a:lnTo>
                <a:lnTo>
                  <a:pt x="77767" y="87086"/>
                </a:lnTo>
                <a:lnTo>
                  <a:pt x="73354" y="79078"/>
                </a:lnTo>
                <a:lnTo>
                  <a:pt x="88739" y="64064"/>
                </a:lnTo>
                <a:lnTo>
                  <a:pt x="47299" y="64064"/>
                </a:lnTo>
                <a:lnTo>
                  <a:pt x="58156" y="0"/>
                </a:lnTo>
                <a:close/>
              </a:path>
              <a:path w="123190" h="142240">
                <a:moveTo>
                  <a:pt x="77767" y="87086"/>
                </a:moveTo>
                <a:lnTo>
                  <a:pt x="43441" y="87086"/>
                </a:lnTo>
                <a:lnTo>
                  <a:pt x="74319" y="142136"/>
                </a:lnTo>
                <a:lnTo>
                  <a:pt x="108103" y="142136"/>
                </a:lnTo>
                <a:lnTo>
                  <a:pt x="77767" y="87086"/>
                </a:lnTo>
                <a:close/>
              </a:path>
              <a:path w="123190" h="142240">
                <a:moveTo>
                  <a:pt x="122583" y="31034"/>
                </a:moveTo>
                <a:lnTo>
                  <a:pt x="82048" y="31034"/>
                </a:lnTo>
                <a:lnTo>
                  <a:pt x="47299" y="64064"/>
                </a:lnTo>
                <a:lnTo>
                  <a:pt x="88739" y="64064"/>
                </a:lnTo>
                <a:lnTo>
                  <a:pt x="122583" y="31034"/>
                </a:lnTo>
                <a:close/>
              </a:path>
            </a:pathLst>
          </a:custGeom>
          <a:solidFill>
            <a:srgbClr val="2552A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bk object 20"/>
          <p:cNvSpPr/>
          <p:nvPr/>
        </p:nvSpPr>
        <p:spPr>
          <a:xfrm>
            <a:off x="457200" y="6400791"/>
            <a:ext cx="180340" cy="142240"/>
          </a:xfrm>
          <a:custGeom>
            <a:avLst/>
            <a:gdLst/>
            <a:ahLst/>
            <a:cxnLst/>
            <a:rect l="l" t="t" r="r" b="b"/>
            <a:pathLst>
              <a:path w="180340" h="142240">
                <a:moveTo>
                  <a:pt x="57165" y="0"/>
                </a:moveTo>
                <a:lnTo>
                  <a:pt x="23446" y="0"/>
                </a:lnTo>
                <a:lnTo>
                  <a:pt x="0" y="142136"/>
                </a:lnTo>
                <a:lnTo>
                  <a:pt x="32819" y="142136"/>
                </a:lnTo>
                <a:lnTo>
                  <a:pt x="77703" y="80079"/>
                </a:lnTo>
                <a:lnTo>
                  <a:pt x="43436" y="80079"/>
                </a:lnTo>
                <a:lnTo>
                  <a:pt x="57165" y="0"/>
                </a:lnTo>
                <a:close/>
              </a:path>
              <a:path w="180340" h="142240">
                <a:moveTo>
                  <a:pt x="124055" y="62063"/>
                </a:moveTo>
                <a:lnTo>
                  <a:pt x="90734" y="62063"/>
                </a:lnTo>
                <a:lnTo>
                  <a:pt x="121623" y="142136"/>
                </a:lnTo>
                <a:lnTo>
                  <a:pt x="155403" y="142136"/>
                </a:lnTo>
                <a:lnTo>
                  <a:pt x="165521" y="83082"/>
                </a:lnTo>
                <a:lnTo>
                  <a:pt x="132241" y="83082"/>
                </a:lnTo>
                <a:lnTo>
                  <a:pt x="124055" y="62063"/>
                </a:lnTo>
                <a:close/>
              </a:path>
              <a:path w="180340" h="142240">
                <a:moveTo>
                  <a:pt x="179756" y="0"/>
                </a:moveTo>
                <a:lnTo>
                  <a:pt x="146026" y="0"/>
                </a:lnTo>
                <a:lnTo>
                  <a:pt x="132241" y="83082"/>
                </a:lnTo>
                <a:lnTo>
                  <a:pt x="165521" y="83082"/>
                </a:lnTo>
                <a:lnTo>
                  <a:pt x="179756" y="0"/>
                </a:lnTo>
                <a:close/>
              </a:path>
              <a:path w="180340" h="142240">
                <a:moveTo>
                  <a:pt x="111970" y="31034"/>
                </a:moveTo>
                <a:lnTo>
                  <a:pt x="78186" y="31034"/>
                </a:lnTo>
                <a:lnTo>
                  <a:pt x="43436" y="80079"/>
                </a:lnTo>
                <a:lnTo>
                  <a:pt x="77703" y="80079"/>
                </a:lnTo>
                <a:lnTo>
                  <a:pt x="90734" y="62063"/>
                </a:lnTo>
                <a:lnTo>
                  <a:pt x="124055" y="62063"/>
                </a:lnTo>
                <a:lnTo>
                  <a:pt x="111970" y="31034"/>
                </a:lnTo>
                <a:close/>
              </a:path>
            </a:pathLst>
          </a:custGeom>
          <a:solidFill>
            <a:srgbClr val="D70C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bk object 21"/>
          <p:cNvSpPr/>
          <p:nvPr/>
        </p:nvSpPr>
        <p:spPr>
          <a:xfrm>
            <a:off x="876091" y="6431825"/>
            <a:ext cx="102870" cy="111125"/>
          </a:xfrm>
          <a:custGeom>
            <a:avLst/>
            <a:gdLst/>
            <a:ahLst/>
            <a:cxnLst/>
            <a:rect l="l" t="t" r="r" b="b"/>
            <a:pathLst>
              <a:path w="102869" h="111125">
                <a:moveTo>
                  <a:pt x="101651" y="26024"/>
                </a:moveTo>
                <a:lnTo>
                  <a:pt x="66634" y="26024"/>
                </a:lnTo>
                <a:lnTo>
                  <a:pt x="70492" y="30028"/>
                </a:lnTo>
                <a:lnTo>
                  <a:pt x="68563" y="35032"/>
                </a:lnTo>
                <a:lnTo>
                  <a:pt x="67599" y="40037"/>
                </a:lnTo>
                <a:lnTo>
                  <a:pt x="59883" y="43040"/>
                </a:lnTo>
                <a:lnTo>
                  <a:pt x="45402" y="45041"/>
                </a:lnTo>
                <a:lnTo>
                  <a:pt x="28534" y="48741"/>
                </a:lnTo>
                <a:lnTo>
                  <a:pt x="15383" y="54617"/>
                </a:lnTo>
                <a:lnTo>
                  <a:pt x="5891" y="62609"/>
                </a:lnTo>
                <a:lnTo>
                  <a:pt x="0" y="72657"/>
                </a:lnTo>
                <a:lnTo>
                  <a:pt x="1241" y="89293"/>
                </a:lnTo>
                <a:lnTo>
                  <a:pt x="7753" y="101281"/>
                </a:lnTo>
                <a:lnTo>
                  <a:pt x="17324" y="108568"/>
                </a:lnTo>
                <a:lnTo>
                  <a:pt x="27743" y="111100"/>
                </a:lnTo>
                <a:lnTo>
                  <a:pt x="90773" y="111100"/>
                </a:lnTo>
                <a:lnTo>
                  <a:pt x="93667" y="94086"/>
                </a:lnTo>
                <a:lnTo>
                  <a:pt x="94552" y="89082"/>
                </a:lnTo>
                <a:lnTo>
                  <a:pt x="37673" y="89082"/>
                </a:lnTo>
                <a:lnTo>
                  <a:pt x="33815" y="86079"/>
                </a:lnTo>
                <a:lnTo>
                  <a:pt x="33815" y="72066"/>
                </a:lnTo>
                <a:lnTo>
                  <a:pt x="40579" y="69063"/>
                </a:lnTo>
                <a:lnTo>
                  <a:pt x="50225" y="67062"/>
                </a:lnTo>
                <a:lnTo>
                  <a:pt x="63741" y="63058"/>
                </a:lnTo>
                <a:lnTo>
                  <a:pt x="99158" y="63058"/>
                </a:lnTo>
                <a:lnTo>
                  <a:pt x="102347" y="45041"/>
                </a:lnTo>
                <a:lnTo>
                  <a:pt x="102711" y="30028"/>
                </a:lnTo>
                <a:lnTo>
                  <a:pt x="102612" y="28952"/>
                </a:lnTo>
                <a:lnTo>
                  <a:pt x="101651" y="26024"/>
                </a:lnTo>
                <a:close/>
              </a:path>
              <a:path w="102869" h="111125">
                <a:moveTo>
                  <a:pt x="99158" y="63058"/>
                </a:moveTo>
                <a:lnTo>
                  <a:pt x="66634" y="63058"/>
                </a:lnTo>
                <a:lnTo>
                  <a:pt x="63242" y="81131"/>
                </a:lnTo>
                <a:lnTo>
                  <a:pt x="61812" y="89082"/>
                </a:lnTo>
                <a:lnTo>
                  <a:pt x="94552" y="89082"/>
                </a:lnTo>
                <a:lnTo>
                  <a:pt x="99158" y="63058"/>
                </a:lnTo>
                <a:close/>
              </a:path>
              <a:path w="102869" h="111125">
                <a:moveTo>
                  <a:pt x="66634" y="0"/>
                </a:moveTo>
                <a:lnTo>
                  <a:pt x="20574" y="7572"/>
                </a:lnTo>
                <a:lnTo>
                  <a:pt x="11618" y="40037"/>
                </a:lnTo>
                <a:lnTo>
                  <a:pt x="24509" y="33363"/>
                </a:lnTo>
                <a:lnTo>
                  <a:pt x="37824" y="28952"/>
                </a:lnTo>
                <a:lnTo>
                  <a:pt x="49995" y="26588"/>
                </a:lnTo>
                <a:lnTo>
                  <a:pt x="66634" y="26024"/>
                </a:lnTo>
                <a:lnTo>
                  <a:pt x="101651" y="26024"/>
                </a:lnTo>
                <a:lnTo>
                  <a:pt x="98624" y="16797"/>
                </a:lnTo>
                <a:lnTo>
                  <a:pt x="90806" y="7648"/>
                </a:lnTo>
                <a:lnTo>
                  <a:pt x="80045" y="2003"/>
                </a:lnTo>
                <a:lnTo>
                  <a:pt x="67113" y="2"/>
                </a:lnTo>
                <a:lnTo>
                  <a:pt x="66634" y="0"/>
                </a:lnTo>
                <a:close/>
              </a:path>
            </a:pathLst>
          </a:custGeom>
          <a:solidFill>
            <a:srgbClr val="2552A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6672" y="354954"/>
            <a:ext cx="11598655" cy="6597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081" y="1265217"/>
            <a:ext cx="11549837" cy="4553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DengXian"/>
                <a:cs typeface="DengXi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12/15/2021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75416" y="6459512"/>
            <a:ext cx="21272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C00000"/>
                </a:solidFill>
                <a:latin typeface="DengXian"/>
                <a:cs typeface="DengXian"/>
              </a:defRPr>
            </a:lvl1pPr>
          </a:lstStyle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hyperlink" Target="https://arxiv.org/abs/1907.0969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amp;query=Liu,%2BY" TargetMode="External"/><Relationship Id="rId13" Type="http://schemas.openxmlformats.org/officeDocument/2006/relationships/hyperlink" Target="https://arxiv.org/search/cs?searchtype=author&amp;amp;query=He,%2BB" TargetMode="External"/><Relationship Id="rId3" Type="http://schemas.openxmlformats.org/officeDocument/2006/relationships/image" Target="../media/image28.jpg"/><Relationship Id="rId7" Type="http://schemas.openxmlformats.org/officeDocument/2006/relationships/hyperlink" Target="https://arxiv.org/search/cs?searchtype=author&amp;amp;query=Jin,%2BY" TargetMode="External"/><Relationship Id="rId12" Type="http://schemas.openxmlformats.org/officeDocument/2006/relationships/hyperlink" Target="https://arxiv.org/search/cs?searchtype=author&amp;amp;query=Wen,%2BZ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amp;query=Fan,%2BT" TargetMode="External"/><Relationship Id="rId11" Type="http://schemas.openxmlformats.org/officeDocument/2006/relationships/hyperlink" Target="https://arxiv.org/search/cs?searchtype=author&amp;amp;query=Li,%2BQ" TargetMode="External"/><Relationship Id="rId5" Type="http://schemas.openxmlformats.org/officeDocument/2006/relationships/hyperlink" Target="https://arxiv.org/search/cs?searchtype=author&amp;amp;query=Cheng,%2BK" TargetMode="External"/><Relationship Id="rId10" Type="http://schemas.openxmlformats.org/officeDocument/2006/relationships/hyperlink" Target="https://arxiv.org/search/cs?searchtype=author&amp;amp;query=Yang,%2BQ" TargetMode="External"/><Relationship Id="rId4" Type="http://schemas.openxmlformats.org/officeDocument/2006/relationships/image" Target="../media/image29.jpg"/><Relationship Id="rId9" Type="http://schemas.openxmlformats.org/officeDocument/2006/relationships/hyperlink" Target="https://arxiv.org/search/cs?searchtype=author&amp;amp;query=Chen,%2B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87777798" TargetMode="External"/><Relationship Id="rId5" Type="http://schemas.openxmlformats.org/officeDocument/2006/relationships/hyperlink" Target="https://github.com/innovation-cat/Awesome-Federated-Machine-Learning" TargetMode="External"/><Relationship Id="rId4" Type="http://schemas.openxmlformats.org/officeDocument/2006/relationships/hyperlink" Target="https://www.fedai.org/cas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lwalkarLab/leaf" TargetMode="External"/><Relationship Id="rId5" Type="http://schemas.openxmlformats.org/officeDocument/2006/relationships/hyperlink" Target="https://leaf.cmu.edu/" TargetMode="External"/><Relationship Id="rId4" Type="http://schemas.openxmlformats.org/officeDocument/2006/relationships/hyperlink" Target="https://dataset.fedai.org/#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orovod/horovod" TargetMode="External"/><Relationship Id="rId13" Type="http://schemas.openxmlformats.org/officeDocument/2006/relationships/hyperlink" Target="https://github.com/PaddlePaddle/PaddleFL" TargetMode="External"/><Relationship Id="rId3" Type="http://schemas.openxmlformats.org/officeDocument/2006/relationships/image" Target="../media/image39.png"/><Relationship Id="rId7" Type="http://schemas.openxmlformats.org/officeDocument/2006/relationships/hyperlink" Target="https://pytorch.org/tutorials/intermediate/dist_tuto.html" TargetMode="External"/><Relationship Id="rId12" Type="http://schemas.openxmlformats.org/officeDocument/2006/relationships/hyperlink" Target="https://mp.weixin.qq.com/s/1SXW1N7BaVnyFXFZ-f24T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f-encrypted/tf-encrypted" TargetMode="External"/><Relationship Id="rId11" Type="http://schemas.openxmlformats.org/officeDocument/2006/relationships/hyperlink" Target="https://mesatee.org/" TargetMode="External"/><Relationship Id="rId5" Type="http://schemas.openxmlformats.org/officeDocument/2006/relationships/hyperlink" Target="https://github.com/tensorflow/federated" TargetMode="External"/><Relationship Id="rId10" Type="http://schemas.openxmlformats.org/officeDocument/2006/relationships/hyperlink" Target="https://github.com/OpenMined/PySyft" TargetMode="External"/><Relationship Id="rId4" Type="http://schemas.openxmlformats.org/officeDocument/2006/relationships/hyperlink" Target="https://github.com/FederatedAI/FATE" TargetMode="External"/><Relationship Id="rId9" Type="http://schemas.openxmlformats.org/officeDocument/2006/relationships/hyperlink" Target="https://github.com/coMindOrg/federated-averaging-tutorial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jp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497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lapiperdataprotection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2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amp;query=Liu,%2BY" TargetMode="External"/><Relationship Id="rId13" Type="http://schemas.openxmlformats.org/officeDocument/2006/relationships/hyperlink" Target="https://arxiv.org/search/cs?searchtype=author&amp;amp;query=He,%2BB" TargetMode="External"/><Relationship Id="rId3" Type="http://schemas.openxmlformats.org/officeDocument/2006/relationships/image" Target="../media/image85.jpg"/><Relationship Id="rId7" Type="http://schemas.openxmlformats.org/officeDocument/2006/relationships/hyperlink" Target="https://arxiv.org/search/cs?searchtype=author&amp;amp;query=Jin,%2BY" TargetMode="External"/><Relationship Id="rId12" Type="http://schemas.openxmlformats.org/officeDocument/2006/relationships/hyperlink" Target="https://arxiv.org/search/cs?searchtype=author&amp;amp;query=Wen,%2BZ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amp;query=Fan,%2BT" TargetMode="External"/><Relationship Id="rId11" Type="http://schemas.openxmlformats.org/officeDocument/2006/relationships/hyperlink" Target="https://arxiv.org/search/cs?searchtype=author&amp;amp;query=Li,%2BQ" TargetMode="External"/><Relationship Id="rId5" Type="http://schemas.openxmlformats.org/officeDocument/2006/relationships/hyperlink" Target="https://arxiv.org/search/cs?searchtype=author&amp;amp;query=Cheng,%2BK" TargetMode="External"/><Relationship Id="rId10" Type="http://schemas.openxmlformats.org/officeDocument/2006/relationships/hyperlink" Target="https://arxiv.org/search/cs?searchtype=author&amp;amp;query=Yang,%2BQ" TargetMode="External"/><Relationship Id="rId4" Type="http://schemas.openxmlformats.org/officeDocument/2006/relationships/image" Target="../media/image29.jpg"/><Relationship Id="rId9" Type="http://schemas.openxmlformats.org/officeDocument/2006/relationships/hyperlink" Target="https://arxiv.org/search/cs?searchtype=author&amp;amp;query=Chen,%2B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3337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blp.uni-trier.de/db/journals/tist/tist10.html#YangLCT19" TargetMode="External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13" Type="http://schemas.openxmlformats.org/officeDocument/2006/relationships/image" Target="../media/image112.png"/><Relationship Id="rId3" Type="http://schemas.openxmlformats.org/officeDocument/2006/relationships/image" Target="../media/image102.jpg"/><Relationship Id="rId7" Type="http://schemas.openxmlformats.org/officeDocument/2006/relationships/image" Target="../media/image106.jp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g"/><Relationship Id="rId11" Type="http://schemas.openxmlformats.org/officeDocument/2006/relationships/image" Target="../media/image110.png"/><Relationship Id="rId5" Type="http://schemas.openxmlformats.org/officeDocument/2006/relationships/image" Target="../media/image104.jpg"/><Relationship Id="rId15" Type="http://schemas.openxmlformats.org/officeDocument/2006/relationships/image" Target="../media/image114.jpg"/><Relationship Id="rId10" Type="http://schemas.openxmlformats.org/officeDocument/2006/relationships/image" Target="../media/image109.jpg"/><Relationship Id="rId4" Type="http://schemas.openxmlformats.org/officeDocument/2006/relationships/image" Target="../media/image103.png"/><Relationship Id="rId9" Type="http://schemas.openxmlformats.org/officeDocument/2006/relationships/image" Target="../media/image108.jpg"/><Relationship Id="rId14" Type="http://schemas.openxmlformats.org/officeDocument/2006/relationships/image" Target="../media/image11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7" Type="http://schemas.openxmlformats.org/officeDocument/2006/relationships/image" Target="../media/image12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123.jpg"/><Relationship Id="rId7" Type="http://schemas.openxmlformats.org/officeDocument/2006/relationships/image" Target="../media/image122.jpg"/><Relationship Id="rId12" Type="http://schemas.openxmlformats.org/officeDocument/2006/relationships/image" Target="../media/image12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11" Type="http://schemas.openxmlformats.org/officeDocument/2006/relationships/image" Target="../media/image128.jpg"/><Relationship Id="rId5" Type="http://schemas.openxmlformats.org/officeDocument/2006/relationships/image" Target="../media/image120.jpg"/><Relationship Id="rId10" Type="http://schemas.openxmlformats.org/officeDocument/2006/relationships/image" Target="../media/image127.jpg"/><Relationship Id="rId4" Type="http://schemas.openxmlformats.org/officeDocument/2006/relationships/image" Target="../media/image124.jpg"/><Relationship Id="rId9" Type="http://schemas.openxmlformats.org/officeDocument/2006/relationships/image" Target="../media/image12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g"/><Relationship Id="rId3" Type="http://schemas.openxmlformats.org/officeDocument/2006/relationships/image" Target="../media/image140.png"/><Relationship Id="rId7" Type="http://schemas.openxmlformats.org/officeDocument/2006/relationships/image" Target="../media/image14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jpg"/><Relationship Id="rId5" Type="http://schemas.openxmlformats.org/officeDocument/2006/relationships/image" Target="../media/image141.jpg"/><Relationship Id="rId4" Type="http://schemas.openxmlformats.org/officeDocument/2006/relationships/image" Target="../media/image118.jp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26" Type="http://schemas.openxmlformats.org/officeDocument/2006/relationships/image" Target="../media/image168.jpg"/><Relationship Id="rId21" Type="http://schemas.openxmlformats.org/officeDocument/2006/relationships/image" Target="../media/image163.png"/><Relationship Id="rId34" Type="http://schemas.openxmlformats.org/officeDocument/2006/relationships/image" Target="../media/image17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5" Type="http://schemas.openxmlformats.org/officeDocument/2006/relationships/image" Target="../media/image167.png"/><Relationship Id="rId33" Type="http://schemas.openxmlformats.org/officeDocument/2006/relationships/image" Target="../media/image175.png"/><Relationship Id="rId38" Type="http://schemas.openxmlformats.org/officeDocument/2006/relationships/image" Target="../media/image180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24" Type="http://schemas.openxmlformats.org/officeDocument/2006/relationships/image" Target="../media/image166.png"/><Relationship Id="rId32" Type="http://schemas.openxmlformats.org/officeDocument/2006/relationships/image" Target="../media/image174.jpg"/><Relationship Id="rId37" Type="http://schemas.openxmlformats.org/officeDocument/2006/relationships/image" Target="../media/image179.png"/><Relationship Id="rId5" Type="http://schemas.openxmlformats.org/officeDocument/2006/relationships/image" Target="../media/image147.png"/><Relationship Id="rId15" Type="http://schemas.openxmlformats.org/officeDocument/2006/relationships/image" Target="../media/image157.png"/><Relationship Id="rId23" Type="http://schemas.openxmlformats.org/officeDocument/2006/relationships/image" Target="../media/image165.png"/><Relationship Id="rId28" Type="http://schemas.openxmlformats.org/officeDocument/2006/relationships/image" Target="../media/image170.png"/><Relationship Id="rId36" Type="http://schemas.openxmlformats.org/officeDocument/2006/relationships/image" Target="../media/image178.png"/><Relationship Id="rId10" Type="http://schemas.openxmlformats.org/officeDocument/2006/relationships/image" Target="../media/image152.png"/><Relationship Id="rId19" Type="http://schemas.openxmlformats.org/officeDocument/2006/relationships/image" Target="../media/image161.png"/><Relationship Id="rId31" Type="http://schemas.openxmlformats.org/officeDocument/2006/relationships/image" Target="../media/image173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image" Target="../media/image164.png"/><Relationship Id="rId27" Type="http://schemas.openxmlformats.org/officeDocument/2006/relationships/image" Target="../media/image169.png"/><Relationship Id="rId30" Type="http://schemas.openxmlformats.org/officeDocument/2006/relationships/image" Target="../media/image172.jpg"/><Relationship Id="rId35" Type="http://schemas.openxmlformats.org/officeDocument/2006/relationships/image" Target="../media/image177.png"/><Relationship Id="rId8" Type="http://schemas.openxmlformats.org/officeDocument/2006/relationships/image" Target="../media/image150.png"/><Relationship Id="rId3" Type="http://schemas.openxmlformats.org/officeDocument/2006/relationships/image" Target="../media/image145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g"/><Relationship Id="rId3" Type="http://schemas.openxmlformats.org/officeDocument/2006/relationships/image" Target="../media/image181.jpg"/><Relationship Id="rId7" Type="http://schemas.openxmlformats.org/officeDocument/2006/relationships/image" Target="../media/image18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g"/><Relationship Id="rId5" Type="http://schemas.openxmlformats.org/officeDocument/2006/relationships/image" Target="../media/image183.jpg"/><Relationship Id="rId4" Type="http://schemas.openxmlformats.org/officeDocument/2006/relationships/image" Target="../media/image18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g"/><Relationship Id="rId13" Type="http://schemas.openxmlformats.org/officeDocument/2006/relationships/image" Target="../media/image201.jpg"/><Relationship Id="rId3" Type="http://schemas.openxmlformats.org/officeDocument/2006/relationships/image" Target="../media/image192.jpg"/><Relationship Id="rId7" Type="http://schemas.openxmlformats.org/officeDocument/2006/relationships/image" Target="../media/image195.jpg"/><Relationship Id="rId12" Type="http://schemas.openxmlformats.org/officeDocument/2006/relationships/image" Target="../media/image200.jp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0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jpg"/><Relationship Id="rId11" Type="http://schemas.openxmlformats.org/officeDocument/2006/relationships/image" Target="../media/image199.png"/><Relationship Id="rId5" Type="http://schemas.openxmlformats.org/officeDocument/2006/relationships/image" Target="../media/image193.jpg"/><Relationship Id="rId15" Type="http://schemas.openxmlformats.org/officeDocument/2006/relationships/image" Target="../media/image203.jpg"/><Relationship Id="rId10" Type="http://schemas.openxmlformats.org/officeDocument/2006/relationships/image" Target="../media/image198.jpg"/><Relationship Id="rId4" Type="http://schemas.openxmlformats.org/officeDocument/2006/relationships/hyperlink" Target="https://sagroups.ieee.org/3652-1/" TargetMode="External"/><Relationship Id="rId9" Type="http://schemas.openxmlformats.org/officeDocument/2006/relationships/image" Target="../media/image197.jpg"/><Relationship Id="rId14" Type="http://schemas.openxmlformats.org/officeDocument/2006/relationships/image" Target="../media/image20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g"/><Relationship Id="rId3" Type="http://schemas.openxmlformats.org/officeDocument/2006/relationships/image" Target="../media/image205.png"/><Relationship Id="rId7" Type="http://schemas.openxmlformats.org/officeDocument/2006/relationships/image" Target="../media/image194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g"/><Relationship Id="rId5" Type="http://schemas.openxmlformats.org/officeDocument/2006/relationships/image" Target="../media/image207.jpg"/><Relationship Id="rId4" Type="http://schemas.openxmlformats.org/officeDocument/2006/relationships/image" Target="../media/image20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jpg"/><Relationship Id="rId3" Type="http://schemas.openxmlformats.org/officeDocument/2006/relationships/image" Target="../media/image209.png"/><Relationship Id="rId7" Type="http://schemas.openxmlformats.org/officeDocument/2006/relationships/image" Target="../media/image21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jpg"/><Relationship Id="rId5" Type="http://schemas.openxmlformats.org/officeDocument/2006/relationships/image" Target="../media/image211.jpg"/><Relationship Id="rId4" Type="http://schemas.openxmlformats.org/officeDocument/2006/relationships/image" Target="../media/image210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jpg"/><Relationship Id="rId18" Type="http://schemas.openxmlformats.org/officeDocument/2006/relationships/image" Target="../media/image244.png"/><Relationship Id="rId3" Type="http://schemas.openxmlformats.org/officeDocument/2006/relationships/image" Target="../media/image229.jpg"/><Relationship Id="rId7" Type="http://schemas.openxmlformats.org/officeDocument/2006/relationships/image" Target="../media/image233.png"/><Relationship Id="rId12" Type="http://schemas.openxmlformats.org/officeDocument/2006/relationships/image" Target="../media/image238.jpg"/><Relationship Id="rId17" Type="http://schemas.openxmlformats.org/officeDocument/2006/relationships/image" Target="../media/image243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7.jp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g"/><Relationship Id="rId5" Type="http://schemas.openxmlformats.org/officeDocument/2006/relationships/image" Target="../media/image258.jpg"/><Relationship Id="rId4" Type="http://schemas.openxmlformats.org/officeDocument/2006/relationships/image" Target="../media/image257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902.11175" TargetMode="External"/><Relationship Id="rId13" Type="http://schemas.openxmlformats.org/officeDocument/2006/relationships/hyperlink" Target="https://arxiv.org/abs/1811.11400" TargetMode="External"/><Relationship Id="rId18" Type="http://schemas.openxmlformats.org/officeDocument/2006/relationships/hyperlink" Target="https://www.cse.ust.hk/~weiwa/papers/cmfl-icdcs19.pdf" TargetMode="External"/><Relationship Id="rId3" Type="http://schemas.openxmlformats.org/officeDocument/2006/relationships/image" Target="../media/image260.png"/><Relationship Id="rId21" Type="http://schemas.openxmlformats.org/officeDocument/2006/relationships/hyperlink" Target="https://arxiv.org/abs/1811.12082" TargetMode="External"/><Relationship Id="rId7" Type="http://schemas.openxmlformats.org/officeDocument/2006/relationships/hyperlink" Target="http://arxiv.org/abs/1803.05880" TargetMode="External"/><Relationship Id="rId12" Type="http://schemas.openxmlformats.org/officeDocument/2006/relationships/hyperlink" Target="https://arxiv.org/abs/1906.01736" TargetMode="External"/><Relationship Id="rId17" Type="http://schemas.openxmlformats.org/officeDocument/2006/relationships/hyperlink" Target="https://arxiv.org/abs/1909.13014" TargetMode="External"/><Relationship Id="rId2" Type="http://schemas.openxmlformats.org/officeDocument/2006/relationships/notesSlide" Target="../notesSlides/notesSlide76.xml"/><Relationship Id="rId16" Type="http://schemas.openxmlformats.org/officeDocument/2006/relationships/hyperlink" Target="https://arxiv.org/abs/1712.01887" TargetMode="External"/><Relationship Id="rId20" Type="http://schemas.openxmlformats.org/officeDocument/2006/relationships/hyperlink" Target="https://arxiv.org/abs/1908.1159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07.01239" TargetMode="External"/><Relationship Id="rId11" Type="http://schemas.openxmlformats.org/officeDocument/2006/relationships/hyperlink" Target="https://arxiv.org/abs/1812.06127" TargetMode="External"/><Relationship Id="rId5" Type="http://schemas.openxmlformats.org/officeDocument/2006/relationships/image" Target="../media/image262.png"/><Relationship Id="rId15" Type="http://schemas.openxmlformats.org/officeDocument/2006/relationships/hyperlink" Target="http://arxiv.org/abs/1811.12470" TargetMode="External"/><Relationship Id="rId10" Type="http://schemas.openxmlformats.org/officeDocument/2006/relationships/hyperlink" Target="https://arxiv.org/abs/1810.07766" TargetMode="External"/><Relationship Id="rId19" Type="http://schemas.openxmlformats.org/officeDocument/2006/relationships/hyperlink" Target="https://arxiv.org/abs/1905.07479" TargetMode="External"/><Relationship Id="rId4" Type="http://schemas.openxmlformats.org/officeDocument/2006/relationships/image" Target="../media/image261.png"/><Relationship Id="rId9" Type="http://schemas.openxmlformats.org/officeDocument/2006/relationships/hyperlink" Target="https://arxiv.org/abs/1809.03272" TargetMode="External"/><Relationship Id="rId14" Type="http://schemas.openxmlformats.org/officeDocument/2006/relationships/hyperlink" Target="https://arxiv.org/abs/1807.0045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12.0497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27930" y="5497675"/>
            <a:ext cx="1564640" cy="136080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rgbClr val="D70C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388604" y="2454"/>
            <a:ext cx="2803525" cy="6823075"/>
          </a:xfrm>
          <a:custGeom>
            <a:avLst/>
            <a:gdLst/>
            <a:ahLst/>
            <a:cxnLst/>
            <a:rect l="l" t="t" r="r" b="b"/>
            <a:pathLst>
              <a:path w="2803525" h="6823075">
                <a:moveTo>
                  <a:pt x="2803395" y="0"/>
                </a:moveTo>
                <a:lnTo>
                  <a:pt x="0" y="0"/>
                </a:lnTo>
                <a:lnTo>
                  <a:pt x="2803395" y="6822658"/>
                </a:lnTo>
                <a:lnTo>
                  <a:pt x="2803395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22223" y="4185731"/>
            <a:ext cx="5027930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b="1" spc="-25" dirty="0" smtClean="0">
                <a:solidFill>
                  <a:srgbClr val="2E5496"/>
                </a:solidFill>
                <a:latin typeface="Microsoft YaHei"/>
                <a:cs typeface="Microsoft YaHei"/>
              </a:rPr>
              <a:t>RAJESH KUMAR</a:t>
            </a:r>
            <a:endParaRPr sz="28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223" y="1622403"/>
            <a:ext cx="5960745" cy="1513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47750" algn="l"/>
              </a:tabLst>
            </a:pPr>
            <a:r>
              <a:rPr sz="4800" b="1" spc="-35" dirty="0">
                <a:solidFill>
                  <a:srgbClr val="2E5496"/>
                </a:solidFill>
                <a:latin typeface="Microsoft YaHei"/>
                <a:cs typeface="Microsoft YaHei"/>
              </a:rPr>
              <a:t>An	</a:t>
            </a:r>
            <a:r>
              <a:rPr sz="4800" b="1" spc="-5" dirty="0">
                <a:solidFill>
                  <a:srgbClr val="2E5496"/>
                </a:solidFill>
                <a:latin typeface="Microsoft YaHei"/>
                <a:cs typeface="Microsoft YaHei"/>
              </a:rPr>
              <a:t>Int</a:t>
            </a:r>
            <a:r>
              <a:rPr sz="4800" b="1" spc="-15" dirty="0">
                <a:solidFill>
                  <a:srgbClr val="2E5496"/>
                </a:solidFill>
                <a:latin typeface="Microsoft YaHei"/>
                <a:cs typeface="Microsoft YaHei"/>
              </a:rPr>
              <a:t>r</a:t>
            </a:r>
            <a:r>
              <a:rPr sz="4800" b="1" spc="-35" dirty="0">
                <a:solidFill>
                  <a:srgbClr val="2E5496"/>
                </a:solidFill>
                <a:latin typeface="Microsoft YaHei"/>
                <a:cs typeface="Microsoft YaHei"/>
              </a:rPr>
              <a:t>oduction</a:t>
            </a:r>
            <a:r>
              <a:rPr sz="4800" b="1" spc="15" dirty="0">
                <a:solidFill>
                  <a:srgbClr val="2E5496"/>
                </a:solidFill>
                <a:latin typeface="Microsoft YaHei"/>
                <a:cs typeface="Microsoft YaHei"/>
              </a:rPr>
              <a:t> </a:t>
            </a:r>
            <a:r>
              <a:rPr sz="4800" b="1" spc="-30" dirty="0">
                <a:solidFill>
                  <a:srgbClr val="2E5496"/>
                </a:solidFill>
                <a:latin typeface="Microsoft YaHei"/>
                <a:cs typeface="Microsoft YaHei"/>
              </a:rPr>
              <a:t>t</a:t>
            </a:r>
            <a:r>
              <a:rPr sz="4800" b="1" dirty="0">
                <a:solidFill>
                  <a:srgbClr val="2E5496"/>
                </a:solidFill>
                <a:latin typeface="Microsoft YaHei"/>
                <a:cs typeface="Microsoft YaHei"/>
              </a:rPr>
              <a:t>o</a:t>
            </a:r>
            <a:endParaRPr sz="48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4800" b="1" spc="-5" dirty="0">
                <a:solidFill>
                  <a:srgbClr val="2E5496"/>
                </a:solidFill>
                <a:latin typeface="Microsoft YaHei"/>
                <a:cs typeface="Microsoft YaHei"/>
              </a:rPr>
              <a:t>Federa</a:t>
            </a:r>
            <a:r>
              <a:rPr sz="4800" b="1" spc="-20" dirty="0">
                <a:solidFill>
                  <a:srgbClr val="2E5496"/>
                </a:solidFill>
                <a:latin typeface="Microsoft YaHei"/>
                <a:cs typeface="Microsoft YaHei"/>
              </a:rPr>
              <a:t>t</a:t>
            </a:r>
            <a:r>
              <a:rPr sz="4800" b="1" spc="-5" dirty="0">
                <a:solidFill>
                  <a:srgbClr val="2E5496"/>
                </a:solidFill>
                <a:latin typeface="Microsoft YaHei"/>
                <a:cs typeface="Microsoft YaHei"/>
              </a:rPr>
              <a:t>e</a:t>
            </a:r>
            <a:r>
              <a:rPr sz="4800" b="1" dirty="0">
                <a:solidFill>
                  <a:srgbClr val="2E5496"/>
                </a:solidFill>
                <a:latin typeface="Microsoft YaHei"/>
                <a:cs typeface="Microsoft YaHei"/>
              </a:rPr>
              <a:t>d Learning</a:t>
            </a:r>
            <a:endParaRPr sz="4800" dirty="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3454" rIns="0" bIns="0" rtlCol="0">
            <a:spAutoFit/>
          </a:bodyPr>
          <a:lstStyle/>
          <a:p>
            <a:pPr marL="286385">
              <a:lnSpc>
                <a:spcPct val="100000"/>
              </a:lnSpc>
            </a:pPr>
            <a:r>
              <a:rPr spc="-15" dirty="0"/>
              <a:t>Defini</a:t>
            </a:r>
            <a:r>
              <a:rPr spc="-35" dirty="0"/>
              <a:t>t</a:t>
            </a:r>
            <a:r>
              <a:rPr spc="-15" dirty="0"/>
              <a:t>ion</a:t>
            </a:r>
            <a:r>
              <a:rPr spc="10" dirty="0"/>
              <a:t> </a:t>
            </a:r>
            <a:r>
              <a:rPr spc="-75" dirty="0"/>
              <a:t>o</a:t>
            </a:r>
            <a:r>
              <a:rPr spc="-15" dirty="0"/>
              <a:t>f</a:t>
            </a:r>
            <a:r>
              <a:rPr spc="5" dirty="0"/>
              <a:t> </a:t>
            </a: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spc="-15"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15" dirty="0"/>
              <a:t>nin</a:t>
            </a:r>
            <a:r>
              <a:rPr dirty="0"/>
              <a:t>g</a:t>
            </a:r>
            <a:r>
              <a:rPr spc="-15" dirty="0"/>
              <a:t>-2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9104" y="1211673"/>
            <a:ext cx="4411345" cy="5008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Interpretation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Federated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Learning:</a:t>
            </a:r>
            <a:endParaRPr sz="16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765"/>
              </a:spcBef>
              <a:buClr>
                <a:srgbClr val="FFC000"/>
              </a:buClr>
              <a:buFont typeface="MS Gothic"/>
              <a:buChar char="■"/>
              <a:tabLst>
                <a:tab pos="699135" algn="l"/>
              </a:tabLst>
            </a:pPr>
            <a:r>
              <a:rPr sz="1600" spc="-10" dirty="0">
                <a:latin typeface="Arial"/>
                <a:cs typeface="Arial"/>
              </a:rPr>
              <a:t>Mode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--</a:t>
            </a:r>
            <a:r>
              <a:rPr sz="1600" spc="-10" dirty="0">
                <a:latin typeface="Arial"/>
                <a:cs typeface="Arial"/>
              </a:rPr>
              <a:t>-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Sheep</a:t>
            </a:r>
            <a:endParaRPr sz="1600" dirty="0">
              <a:latin typeface="Arial"/>
              <a:cs typeface="Arial"/>
            </a:endParaRPr>
          </a:p>
          <a:p>
            <a:pPr marL="698500" lvl="1" indent="-228600">
              <a:lnSpc>
                <a:spcPct val="100000"/>
              </a:lnSpc>
              <a:spcBef>
                <a:spcPts val="765"/>
              </a:spcBef>
              <a:buClr>
                <a:srgbClr val="FFC000"/>
              </a:buClr>
              <a:buFont typeface="MS Gothic"/>
              <a:buChar char="■"/>
              <a:tabLst>
                <a:tab pos="699135" algn="l"/>
              </a:tabLst>
            </a:pPr>
            <a:r>
              <a:rPr sz="1600" spc="-15" dirty="0">
                <a:latin typeface="Arial"/>
                <a:cs typeface="Arial"/>
              </a:rPr>
              <a:t>Dat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--</a:t>
            </a:r>
            <a:r>
              <a:rPr sz="1600" spc="-10" dirty="0">
                <a:latin typeface="Arial"/>
                <a:cs typeface="Arial"/>
              </a:rPr>
              <a:t>-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G</a:t>
            </a:r>
            <a:r>
              <a:rPr sz="1600" spc="-10" dirty="0">
                <a:latin typeface="Arial"/>
                <a:cs typeface="Arial"/>
              </a:rPr>
              <a:t>rass</a:t>
            </a:r>
            <a:endParaRPr sz="1600" dirty="0">
              <a:latin typeface="Arial"/>
              <a:cs typeface="Arial"/>
            </a:endParaRPr>
          </a:p>
          <a:p>
            <a:pPr marL="241300" marR="237490" indent="-228600">
              <a:lnSpc>
                <a:spcPct val="14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2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rig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nall</a:t>
            </a:r>
            <a:r>
              <a:rPr sz="1600" spc="-150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one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need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purchase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grass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from di</a:t>
            </a:r>
            <a:r>
              <a:rPr sz="1600" spc="-3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ferent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sources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feed</a:t>
            </a:r>
            <a:r>
              <a:rPr sz="1600" spc="-5" dirty="0">
                <a:latin typeface="Arial"/>
                <a:cs typeface="Arial"/>
              </a:rPr>
              <a:t> s</a:t>
            </a:r>
            <a:r>
              <a:rPr sz="1600" spc="-10" dirty="0">
                <a:latin typeface="Arial"/>
                <a:cs typeface="Arial"/>
              </a:rPr>
              <a:t>heep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---</a:t>
            </a:r>
            <a:endParaRPr sz="1600" dirty="0">
              <a:latin typeface="Arial"/>
              <a:cs typeface="Arial"/>
            </a:endParaRPr>
          </a:p>
          <a:p>
            <a:pPr marL="241300" marR="5080">
              <a:lnSpc>
                <a:spcPct val="140000"/>
              </a:lnSpc>
            </a:pPr>
            <a:r>
              <a:rPr sz="1600" spc="-10" dirty="0">
                <a:latin typeface="Arial"/>
                <a:cs typeface="Arial"/>
              </a:rPr>
              <a:t>Compan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es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gather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lots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to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train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mode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s,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here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many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challenges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15" dirty="0">
                <a:latin typeface="Arial"/>
                <a:cs typeface="Arial"/>
              </a:rPr>
              <a:t>x</a:t>
            </a:r>
            <a:r>
              <a:rPr sz="1600" spc="-10" dirty="0">
                <a:latin typeface="Arial"/>
                <a:cs typeface="Arial"/>
              </a:rPr>
              <a:t>ist,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such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user</a:t>
            </a:r>
            <a:endParaRPr sz="1600" dirty="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770"/>
              </a:spcBef>
            </a:pPr>
            <a:r>
              <a:rPr sz="1600" spc="-10" dirty="0">
                <a:latin typeface="Arial"/>
                <a:cs typeface="Arial"/>
              </a:rPr>
              <a:t>pri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ac</a:t>
            </a:r>
            <a:r>
              <a:rPr sz="1600" spc="-150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security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regulation</a:t>
            </a:r>
            <a:r>
              <a:rPr sz="1600" spc="-5" dirty="0">
                <a:latin typeface="Arial"/>
                <a:cs typeface="Arial"/>
              </a:rPr>
              <a:t>s.</a:t>
            </a:r>
            <a:endParaRPr sz="1600" dirty="0">
              <a:latin typeface="Arial"/>
              <a:cs typeface="Arial"/>
            </a:endParaRPr>
          </a:p>
          <a:p>
            <a:pPr marL="241300" marR="132080" indent="-228600">
              <a:lnSpc>
                <a:spcPct val="14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Federated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Learning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prov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des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ternati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e: sheep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are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</a:t>
            </a:r>
            <a:r>
              <a:rPr sz="1600" spc="-3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ferent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farms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-5" dirty="0">
                <a:latin typeface="Arial"/>
                <a:cs typeface="Arial"/>
              </a:rPr>
              <a:t> c</a:t>
            </a:r>
            <a:r>
              <a:rPr sz="1600" spc="-10" dirty="0">
                <a:latin typeface="Arial"/>
                <a:cs typeface="Arial"/>
              </a:rPr>
              <a:t>an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thus eat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grass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from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all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places 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ithout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ing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to move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</a:t>
            </a:r>
            <a:r>
              <a:rPr sz="1600" spc="-2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as</a:t>
            </a:r>
            <a:r>
              <a:rPr sz="1600" spc="-5" dirty="0">
                <a:latin typeface="Arial"/>
                <a:cs typeface="Arial"/>
              </a:rPr>
              <a:t>s.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--</a:t>
            </a:r>
            <a:r>
              <a:rPr sz="1600" spc="-10" dirty="0">
                <a:latin typeface="Arial"/>
                <a:cs typeface="Arial"/>
              </a:rPr>
              <a:t>-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de</a:t>
            </a:r>
            <a:r>
              <a:rPr sz="1600" spc="-2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ated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lea</a:t>
            </a:r>
            <a:r>
              <a:rPr sz="1600" spc="-2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ning mode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s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gather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kno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ledge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from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various sources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ithout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ob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erve them.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1788" y="1423416"/>
            <a:ext cx="6566915" cy="4082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157215" y="1418844"/>
            <a:ext cx="6576059" cy="4091940"/>
          </a:xfrm>
          <a:custGeom>
            <a:avLst/>
            <a:gdLst/>
            <a:ahLst/>
            <a:cxnLst/>
            <a:rect l="l" t="t" r="r" b="b"/>
            <a:pathLst>
              <a:path w="6576059" h="4091940">
                <a:moveTo>
                  <a:pt x="0" y="4091940"/>
                </a:moveTo>
                <a:lnTo>
                  <a:pt x="6576059" y="4091940"/>
                </a:lnTo>
                <a:lnTo>
                  <a:pt x="6576059" y="0"/>
                </a:lnTo>
                <a:lnTo>
                  <a:pt x="0" y="0"/>
                </a:lnTo>
                <a:lnTo>
                  <a:pt x="0" y="409194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131052" y="2095500"/>
            <a:ext cx="1295400" cy="368935"/>
          </a:xfrm>
          <a:custGeom>
            <a:avLst/>
            <a:gdLst/>
            <a:ahLst/>
            <a:cxnLst/>
            <a:rect l="l" t="t" r="r" b="b"/>
            <a:pathLst>
              <a:path w="1295400" h="368935">
                <a:moveTo>
                  <a:pt x="0" y="368808"/>
                </a:moveTo>
                <a:lnTo>
                  <a:pt x="1295400" y="368808"/>
                </a:lnTo>
                <a:lnTo>
                  <a:pt x="1295400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223127" y="2179121"/>
            <a:ext cx="11068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1800" dirty="0">
                <a:solidFill>
                  <a:srgbClr val="44536A"/>
                </a:solidFill>
                <a:latin typeface="Arial"/>
                <a:cs typeface="Arial"/>
              </a:rPr>
              <a:t>ML</a:t>
            </a:r>
            <a:r>
              <a:rPr sz="1800" spc="-8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4536A"/>
                </a:solidFill>
                <a:latin typeface="Arial"/>
                <a:cs typeface="Arial"/>
              </a:rPr>
              <a:t>Mo</a:t>
            </a:r>
            <a:r>
              <a:rPr sz="1800" spc="-1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800" spc="-10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61788" y="3194304"/>
            <a:ext cx="676910" cy="368935"/>
          </a:xfrm>
          <a:custGeom>
            <a:avLst/>
            <a:gdLst/>
            <a:ahLst/>
            <a:cxnLst/>
            <a:rect l="l" t="t" r="r" b="b"/>
            <a:pathLst>
              <a:path w="676910" h="368935">
                <a:moveTo>
                  <a:pt x="0" y="368808"/>
                </a:moveTo>
                <a:lnTo>
                  <a:pt x="676656" y="368808"/>
                </a:lnTo>
                <a:lnTo>
                  <a:pt x="676656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253863" y="3277297"/>
            <a:ext cx="482600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180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44536A"/>
                </a:solidFill>
                <a:latin typeface="Arial"/>
                <a:cs typeface="Arial"/>
              </a:rPr>
              <a:t>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12764" y="5023103"/>
            <a:ext cx="1518285" cy="307975"/>
          </a:xfrm>
          <a:custGeom>
            <a:avLst/>
            <a:gdLst/>
            <a:ahLst/>
            <a:cxnLst/>
            <a:rect l="l" t="t" r="r" b="b"/>
            <a:pathLst>
              <a:path w="1518284" h="307975">
                <a:moveTo>
                  <a:pt x="0" y="307848"/>
                </a:moveTo>
                <a:lnTo>
                  <a:pt x="1517904" y="307848"/>
                </a:lnTo>
                <a:lnTo>
                  <a:pt x="1517904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6204458" y="5097439"/>
            <a:ext cx="108394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orporation</a:t>
            </a:r>
            <a:r>
              <a:rPr sz="1400" spc="-1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209276" y="2906267"/>
            <a:ext cx="1519555" cy="307975"/>
          </a:xfrm>
          <a:custGeom>
            <a:avLst/>
            <a:gdLst/>
            <a:ahLst/>
            <a:cxnLst/>
            <a:rect l="l" t="t" r="r" b="b"/>
            <a:pathLst>
              <a:path w="1519554" h="307975">
                <a:moveTo>
                  <a:pt x="0" y="307848"/>
                </a:moveTo>
                <a:lnTo>
                  <a:pt x="1519427" y="307848"/>
                </a:lnTo>
                <a:lnTo>
                  <a:pt x="1519427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10302240" y="2980984"/>
            <a:ext cx="109410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64"/>
              </a:lnSpc>
            </a:pP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orporation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30483" y="5023103"/>
            <a:ext cx="998219" cy="462280"/>
          </a:xfrm>
          <a:custGeom>
            <a:avLst/>
            <a:gdLst/>
            <a:ahLst/>
            <a:cxnLst/>
            <a:rect l="l" t="t" r="r" b="b"/>
            <a:pathLst>
              <a:path w="998220" h="462279">
                <a:moveTo>
                  <a:pt x="0" y="461772"/>
                </a:moveTo>
                <a:lnTo>
                  <a:pt x="998220" y="461772"/>
                </a:lnTo>
                <a:lnTo>
                  <a:pt x="99822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0823193" y="5094049"/>
            <a:ext cx="79756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Corporation C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10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00425" y="60746"/>
            <a:ext cx="78543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Qian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ang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et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al,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ederat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400" i="1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Learnin</a:t>
            </a:r>
            <a:r>
              <a:rPr sz="1400" i="1" spc="-5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organ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&amp;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la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pool Publi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hers,</a:t>
            </a:r>
            <a:r>
              <a:rPr sz="1400" spc="-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2019,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section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1.2.1,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page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4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-7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>
              <a:lnSpc>
                <a:spcPct val="100000"/>
              </a:lnSpc>
            </a:pPr>
            <a:r>
              <a:rPr spc="-65" dirty="0"/>
              <a:t>K</a:t>
            </a:r>
            <a:r>
              <a:rPr spc="-25" dirty="0"/>
              <a:t>e</a:t>
            </a:r>
            <a:r>
              <a:rPr spc="-20" dirty="0"/>
              <a:t>y</a:t>
            </a:r>
            <a:r>
              <a:rPr spc="5" dirty="0"/>
              <a:t> </a:t>
            </a:r>
            <a:r>
              <a:rPr spc="-25" dirty="0"/>
              <a:t>Component</a:t>
            </a:r>
            <a:r>
              <a:rPr spc="-15" dirty="0"/>
              <a:t>s</a:t>
            </a:r>
            <a:r>
              <a:rPr spc="40" dirty="0"/>
              <a:t> </a:t>
            </a:r>
            <a:r>
              <a:rPr spc="-15" dirty="0"/>
              <a:t>in</a:t>
            </a:r>
            <a:r>
              <a:rPr spc="-5" dirty="0"/>
              <a:t> </a:t>
            </a:r>
            <a:r>
              <a:rPr spc="-25" dirty="0"/>
              <a:t>F</a:t>
            </a:r>
            <a:r>
              <a:rPr spc="-15" dirty="0"/>
              <a:t>e</a:t>
            </a:r>
            <a:r>
              <a:rPr spc="-20" dirty="0"/>
              <a:t>der</a:t>
            </a:r>
            <a:r>
              <a:rPr spc="-15" dirty="0"/>
              <a:t>a</a:t>
            </a:r>
            <a:r>
              <a:rPr spc="-35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spc="-15"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6673" y="1080636"/>
            <a:ext cx="10670540" cy="2437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20" dirty="0">
                <a:latin typeface="Microsoft YaHei"/>
                <a:cs typeface="Microsoft YaHei"/>
              </a:rPr>
              <a:t>&lt;</a:t>
            </a:r>
            <a:r>
              <a:rPr sz="2500" spc="-30" dirty="0">
                <a:latin typeface="Microsoft YaHei"/>
                <a:cs typeface="Microsoft YaHei"/>
              </a:rPr>
              <a:t>&lt;</a:t>
            </a:r>
            <a:r>
              <a:rPr sz="2500" spc="-25" dirty="0">
                <a:latin typeface="Microsoft YaHei"/>
                <a:cs typeface="Microsoft YaHei"/>
              </a:rPr>
              <a:t>Boo</a:t>
            </a:r>
            <a:r>
              <a:rPr sz="2500" spc="90" dirty="0">
                <a:latin typeface="Microsoft YaHei"/>
                <a:cs typeface="Microsoft YaHei"/>
              </a:rPr>
              <a:t>k</a:t>
            </a:r>
            <a:r>
              <a:rPr sz="2500" spc="-10" dirty="0">
                <a:latin typeface="Microsoft YaHei"/>
                <a:cs typeface="Microsoft YaHei"/>
              </a:rPr>
              <a:t>:</a:t>
            </a:r>
            <a:r>
              <a:rPr sz="2500" spc="-5" dirty="0">
                <a:latin typeface="Microsoft YaHei"/>
                <a:cs typeface="Microsoft YaHei"/>
              </a:rPr>
              <a:t> </a:t>
            </a:r>
            <a:r>
              <a:rPr sz="2500" spc="-10" dirty="0">
                <a:latin typeface="Microsoft YaHei"/>
                <a:cs typeface="Microsoft YaHei"/>
              </a:rPr>
              <a:t>F</a:t>
            </a:r>
            <a:r>
              <a:rPr sz="2500" spc="-20" dirty="0">
                <a:latin typeface="Microsoft YaHei"/>
                <a:cs typeface="Microsoft YaHei"/>
              </a:rPr>
              <a:t>edera</a:t>
            </a:r>
            <a:r>
              <a:rPr sz="2500" spc="-45" dirty="0">
                <a:latin typeface="Microsoft YaHei"/>
                <a:cs typeface="Microsoft YaHei"/>
              </a:rPr>
              <a:t>t</a:t>
            </a:r>
            <a:r>
              <a:rPr sz="2500" spc="-20" dirty="0">
                <a:latin typeface="Microsoft YaHei"/>
                <a:cs typeface="Microsoft YaHei"/>
              </a:rPr>
              <a:t>ed</a:t>
            </a:r>
            <a:r>
              <a:rPr sz="2500" spc="15" dirty="0">
                <a:latin typeface="Microsoft YaHei"/>
                <a:cs typeface="Microsoft YaHei"/>
              </a:rPr>
              <a:t> </a:t>
            </a:r>
            <a:r>
              <a:rPr sz="2500" spc="-20" dirty="0">
                <a:latin typeface="Microsoft YaHei"/>
                <a:cs typeface="Microsoft YaHei"/>
              </a:rPr>
              <a:t>Learni</a:t>
            </a:r>
            <a:r>
              <a:rPr sz="2500" spc="-30" dirty="0">
                <a:latin typeface="Microsoft YaHei"/>
                <a:cs typeface="Microsoft YaHei"/>
              </a:rPr>
              <a:t>n</a:t>
            </a:r>
            <a:r>
              <a:rPr sz="2500" spc="-20" dirty="0">
                <a:latin typeface="Microsoft YaHei"/>
                <a:cs typeface="Microsoft YaHei"/>
              </a:rPr>
              <a:t>g&gt;&gt;</a:t>
            </a:r>
            <a:endParaRPr sz="2500" dirty="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Model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ign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</a:t>
            </a:r>
            <a:r>
              <a:rPr sz="1600" spc="-30" dirty="0">
                <a:latin typeface="Arial"/>
                <a:cs typeface="Arial"/>
              </a:rPr>
              <a:t>y</a:t>
            </a:r>
            <a:r>
              <a:rPr sz="1600" spc="-10" dirty="0">
                <a:latin typeface="Arial"/>
                <a:cs typeface="Arial"/>
              </a:rPr>
              <a:t>perparameter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tun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ng,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e.g.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number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la</a:t>
            </a:r>
            <a:r>
              <a:rPr sz="1600" spc="-30" dirty="0">
                <a:latin typeface="Arial"/>
                <a:cs typeface="Arial"/>
              </a:rPr>
              <a:t>y</a:t>
            </a:r>
            <a:r>
              <a:rPr sz="1600" spc="-10" dirty="0">
                <a:latin typeface="Arial"/>
                <a:cs typeface="Arial"/>
              </a:rPr>
              <a:t>ers,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CNN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RNN,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etc.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lnSpc>
                <a:spcPts val="1825"/>
              </a:lnSpc>
              <a:spcBef>
                <a:spcPts val="800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Distributed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learn</a:t>
            </a:r>
            <a:r>
              <a:rPr sz="1600" spc="-15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gorithm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(Chapter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3</a:t>
            </a:r>
            <a:r>
              <a:rPr sz="1600" spc="-5" dirty="0">
                <a:latin typeface="Arial"/>
                <a:cs typeface="Arial"/>
              </a:rPr>
              <a:t>),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.g.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cli</a:t>
            </a:r>
            <a:r>
              <a:rPr sz="1600" spc="-2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nt</a:t>
            </a:r>
            <a:r>
              <a:rPr sz="1600" spc="-5" dirty="0">
                <a:latin typeface="Arial"/>
                <a:cs typeface="Arial"/>
              </a:rPr>
              <a:t> s</a:t>
            </a:r>
            <a:r>
              <a:rPr sz="1600" spc="-10" dirty="0">
                <a:latin typeface="Arial"/>
                <a:cs typeface="Arial"/>
              </a:rPr>
              <a:t>election,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ta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k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no</a:t>
            </a:r>
            <a:r>
              <a:rPr sz="1600" spc="25" dirty="0">
                <a:latin typeface="Arial"/>
                <a:cs typeface="Arial"/>
              </a:rPr>
              <a:t>n</a:t>
            </a:r>
            <a:r>
              <a:rPr sz="1600" spc="-15" dirty="0">
                <a:latin typeface="Arial"/>
                <a:cs typeface="Arial"/>
              </a:rPr>
              <a:t>-</a:t>
            </a:r>
            <a:r>
              <a:rPr sz="1600" spc="-10" dirty="0">
                <a:latin typeface="Arial"/>
                <a:cs typeface="Arial"/>
              </a:rPr>
              <a:t>IID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ven</a:t>
            </a:r>
            <a:r>
              <a:rPr sz="1600" spc="-5" dirty="0">
                <a:latin typeface="Arial"/>
                <a:cs typeface="Arial"/>
              </a:rPr>
              <a:t> c</a:t>
            </a:r>
            <a:r>
              <a:rPr sz="1600" spc="-10" dirty="0">
                <a:latin typeface="Arial"/>
                <a:cs typeface="Arial"/>
              </a:rPr>
              <a:t>ontradicto</a:t>
            </a:r>
            <a:r>
              <a:rPr sz="1600" spc="-5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y)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rain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data,</a:t>
            </a:r>
            <a:endParaRPr sz="1600" dirty="0">
              <a:latin typeface="Arial"/>
              <a:cs typeface="Arial"/>
            </a:endParaRPr>
          </a:p>
          <a:p>
            <a:pPr marL="240665">
              <a:lnSpc>
                <a:spcPts val="1825"/>
              </a:lnSpc>
            </a:pPr>
            <a:r>
              <a:rPr sz="1600" spc="-10" dirty="0">
                <a:latin typeface="Arial"/>
                <a:cs typeface="Arial"/>
              </a:rPr>
              <a:t>s</a:t>
            </a:r>
            <a:r>
              <a:rPr sz="1600" spc="-30" dirty="0">
                <a:latin typeface="Arial"/>
                <a:cs typeface="Arial"/>
              </a:rPr>
              <a:t>y</a:t>
            </a:r>
            <a:r>
              <a:rPr sz="1600" spc="-10" dirty="0">
                <a:latin typeface="Arial"/>
                <a:cs typeface="Arial"/>
              </a:rPr>
              <a:t>stem</a:t>
            </a:r>
            <a:r>
              <a:rPr sz="1600" spc="-15" dirty="0">
                <a:latin typeface="Arial"/>
                <a:cs typeface="Arial"/>
              </a:rPr>
              <a:t>-</a:t>
            </a:r>
            <a:r>
              <a:rPr sz="1600" spc="-10" dirty="0">
                <a:latin typeface="Arial"/>
                <a:cs typeface="Arial"/>
              </a:rPr>
              <a:t>algorithm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-</a:t>
            </a:r>
            <a:r>
              <a:rPr sz="1600" spc="-10" dirty="0">
                <a:latin typeface="Arial"/>
                <a:cs typeface="Arial"/>
              </a:rPr>
              <a:t>des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gn,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etc.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05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Communication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opt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m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zation,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e.g.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alleviating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influen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net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ork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dela</a:t>
            </a:r>
            <a:r>
              <a:rPr sz="1600" spc="-150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mode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/gradient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compression,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et</a:t>
            </a:r>
            <a:r>
              <a:rPr sz="1600" spc="-5" dirty="0">
                <a:latin typeface="Arial"/>
                <a:cs typeface="Arial"/>
              </a:rPr>
              <a:t>c.</a:t>
            </a:r>
            <a:endParaRPr sz="1600" dirty="0">
              <a:latin typeface="Arial"/>
              <a:cs typeface="Arial"/>
            </a:endParaRPr>
          </a:p>
          <a:p>
            <a:pPr marL="241300" marR="200660" indent="-228600">
              <a:lnSpc>
                <a:spcPts val="1730"/>
              </a:lnSpc>
              <a:spcBef>
                <a:spcPts val="1030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urity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privacy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(Chapter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2),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e.g.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Homomorphic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spc="-35" dirty="0">
                <a:latin typeface="Arial"/>
                <a:cs typeface="Arial"/>
              </a:rPr>
              <a:t>y</a:t>
            </a:r>
            <a:r>
              <a:rPr sz="1600" spc="-10" dirty="0">
                <a:latin typeface="Arial"/>
                <a:cs typeface="Arial"/>
              </a:rPr>
              <a:t>ption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(HE),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</a:t>
            </a:r>
            <a:r>
              <a:rPr sz="1600" spc="-3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ferential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Privacy (DP),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ure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Mult</a:t>
            </a:r>
            <a:r>
              <a:rPr sz="1600" spc="50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-</a:t>
            </a:r>
            <a:r>
              <a:rPr sz="1600" spc="-10" dirty="0">
                <a:latin typeface="Arial"/>
                <a:cs typeface="Arial"/>
              </a:rPr>
              <a:t>party Computation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(MPC),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etc.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75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Incent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ve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me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han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5" dirty="0">
                <a:latin typeface="Arial"/>
                <a:cs typeface="Arial"/>
              </a:rPr>
              <a:t>sm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(Chapter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7),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e.g.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mot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vating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organizations from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</a:t>
            </a:r>
            <a:r>
              <a:rPr sz="1600" spc="-3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ferent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indu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trie</a:t>
            </a:r>
            <a:r>
              <a:rPr sz="1600" spc="-5" dirty="0">
                <a:latin typeface="Arial"/>
                <a:cs typeface="Arial"/>
              </a:rPr>
              <a:t>s,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adequate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revenue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5273" y="3508475"/>
            <a:ext cx="13220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al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ocat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on,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etc.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35807" y="3794759"/>
            <a:ext cx="5513832" cy="2391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156328" y="3522936"/>
            <a:ext cx="147193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2381B9"/>
                </a:solidFill>
                <a:latin typeface="DengXian"/>
                <a:cs typeface="DengXian"/>
              </a:rPr>
              <a:t>M</a:t>
            </a:r>
            <a:r>
              <a:rPr sz="1800" b="1" spc="5" dirty="0">
                <a:solidFill>
                  <a:srgbClr val="2381B9"/>
                </a:solidFill>
                <a:latin typeface="DengXian"/>
                <a:cs typeface="DengXian"/>
              </a:rPr>
              <a:t>o</a:t>
            </a:r>
            <a:r>
              <a:rPr sz="1800" b="1" dirty="0">
                <a:solidFill>
                  <a:srgbClr val="2381B9"/>
                </a:solidFill>
                <a:latin typeface="DengXian"/>
                <a:cs typeface="DengXian"/>
              </a:rPr>
              <a:t>del D</a:t>
            </a:r>
            <a:r>
              <a:rPr sz="1800" b="1" spc="-5" dirty="0">
                <a:solidFill>
                  <a:srgbClr val="2381B9"/>
                </a:solidFill>
                <a:latin typeface="DengXian"/>
                <a:cs typeface="DengXian"/>
              </a:rPr>
              <a:t>e</a:t>
            </a:r>
            <a:r>
              <a:rPr sz="1800" b="1" spc="5" dirty="0">
                <a:solidFill>
                  <a:srgbClr val="2381B9"/>
                </a:solidFill>
                <a:latin typeface="DengXian"/>
                <a:cs typeface="DengXian"/>
              </a:rPr>
              <a:t>s</a:t>
            </a:r>
            <a:r>
              <a:rPr sz="1800" b="1" spc="-10" dirty="0">
                <a:solidFill>
                  <a:srgbClr val="2381B9"/>
                </a:solidFill>
                <a:latin typeface="DengXian"/>
                <a:cs typeface="DengXian"/>
              </a:rPr>
              <a:t>i</a:t>
            </a:r>
            <a:r>
              <a:rPr sz="1800" b="1" spc="-25" dirty="0">
                <a:solidFill>
                  <a:srgbClr val="2381B9"/>
                </a:solidFill>
                <a:latin typeface="DengXian"/>
                <a:cs typeface="DengXian"/>
              </a:rPr>
              <a:t>g</a:t>
            </a:r>
            <a:r>
              <a:rPr sz="1800" b="1" dirty="0">
                <a:solidFill>
                  <a:srgbClr val="2381B9"/>
                </a:solidFill>
                <a:latin typeface="DengXian"/>
                <a:cs typeface="DengXian"/>
              </a:rPr>
              <a:t>n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43035" y="5263488"/>
            <a:ext cx="15754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C13627"/>
                </a:solidFill>
                <a:latin typeface="DengXian"/>
                <a:cs typeface="DengXian"/>
              </a:rPr>
              <a:t>D</a:t>
            </a:r>
            <a:r>
              <a:rPr sz="1800" b="1" spc="-5" dirty="0">
                <a:solidFill>
                  <a:srgbClr val="C13627"/>
                </a:solidFill>
                <a:latin typeface="DengXian"/>
                <a:cs typeface="DengXian"/>
              </a:rPr>
              <a:t>istribut</a:t>
            </a:r>
            <a:r>
              <a:rPr sz="1800" b="1" dirty="0">
                <a:solidFill>
                  <a:srgbClr val="C13627"/>
                </a:solidFill>
                <a:latin typeface="DengXian"/>
                <a:cs typeface="DengXian"/>
              </a:rPr>
              <a:t>ed </a:t>
            </a:r>
            <a:r>
              <a:rPr sz="1800" b="1" spc="-5" dirty="0">
                <a:solidFill>
                  <a:srgbClr val="C13627"/>
                </a:solidFill>
                <a:latin typeface="DengXian"/>
                <a:cs typeface="DengXian"/>
              </a:rPr>
              <a:t>ML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2328" y="3688417"/>
            <a:ext cx="167576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0DA085"/>
                </a:solidFill>
                <a:latin typeface="DengXian"/>
                <a:cs typeface="DengXian"/>
              </a:rPr>
              <a:t>Comm</a:t>
            </a:r>
            <a:r>
              <a:rPr sz="1800" b="1" dirty="0">
                <a:solidFill>
                  <a:srgbClr val="0DA085"/>
                </a:solidFill>
                <a:latin typeface="DengXian"/>
                <a:cs typeface="DengXian"/>
              </a:rPr>
              <a:t>un</a:t>
            </a:r>
            <a:r>
              <a:rPr sz="1800" b="1" spc="-5" dirty="0">
                <a:solidFill>
                  <a:srgbClr val="0DA085"/>
                </a:solidFill>
                <a:latin typeface="DengXian"/>
                <a:cs typeface="DengXian"/>
              </a:rPr>
              <a:t>ication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29714" y="4921333"/>
            <a:ext cx="10134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spc="-5" dirty="0">
                <a:solidFill>
                  <a:srgbClr val="9CBB57"/>
                </a:solidFill>
                <a:latin typeface="DengXian"/>
                <a:cs typeface="DengXian"/>
              </a:rPr>
              <a:t>P</a:t>
            </a:r>
            <a:r>
              <a:rPr sz="1800" b="1" spc="5" dirty="0">
                <a:solidFill>
                  <a:srgbClr val="9CBB57"/>
                </a:solidFill>
                <a:latin typeface="DengXian"/>
                <a:cs typeface="DengXian"/>
              </a:rPr>
              <a:t>r</a:t>
            </a:r>
            <a:r>
              <a:rPr sz="1800" b="1" spc="-5" dirty="0">
                <a:solidFill>
                  <a:srgbClr val="9CBB57"/>
                </a:solidFill>
                <a:latin typeface="DengXian"/>
                <a:cs typeface="DengXian"/>
              </a:rPr>
              <a:t>iv</a:t>
            </a:r>
            <a:r>
              <a:rPr sz="1800" b="1" spc="-10" dirty="0">
                <a:solidFill>
                  <a:srgbClr val="9CBB57"/>
                </a:solidFill>
                <a:latin typeface="DengXian"/>
                <a:cs typeface="DengXian"/>
              </a:rPr>
              <a:t>a</a:t>
            </a:r>
            <a:r>
              <a:rPr sz="1800" b="1" dirty="0">
                <a:solidFill>
                  <a:srgbClr val="9CBB57"/>
                </a:solidFill>
                <a:latin typeface="DengXian"/>
                <a:cs typeface="DengXian"/>
              </a:rPr>
              <a:t>cy</a:t>
            </a:r>
            <a:r>
              <a:rPr sz="1800" b="1" spc="-10" dirty="0">
                <a:solidFill>
                  <a:srgbClr val="9CBB57"/>
                </a:solidFill>
                <a:latin typeface="DengXian"/>
                <a:cs typeface="DengXian"/>
              </a:rPr>
              <a:t> </a:t>
            </a:r>
            <a:r>
              <a:rPr sz="1800" b="1" dirty="0">
                <a:solidFill>
                  <a:srgbClr val="9CBB57"/>
                </a:solidFill>
                <a:latin typeface="DengXian"/>
                <a:cs typeface="DengXian"/>
              </a:rPr>
              <a:t>&amp; </a:t>
            </a:r>
            <a:r>
              <a:rPr sz="1800" b="1" spc="-5" dirty="0">
                <a:solidFill>
                  <a:srgbClr val="9CBB57"/>
                </a:solidFill>
                <a:latin typeface="DengXian"/>
                <a:cs typeface="DengXian"/>
              </a:rPr>
              <a:t>S</a:t>
            </a:r>
            <a:r>
              <a:rPr sz="1800" b="1" spc="5" dirty="0">
                <a:solidFill>
                  <a:srgbClr val="9CBB57"/>
                </a:solidFill>
                <a:latin typeface="DengXian"/>
                <a:cs typeface="DengXian"/>
              </a:rPr>
              <a:t>e</a:t>
            </a:r>
            <a:r>
              <a:rPr sz="1800" b="1" dirty="0">
                <a:solidFill>
                  <a:srgbClr val="9CBB57"/>
                </a:solidFill>
                <a:latin typeface="DengXian"/>
                <a:cs typeface="DengXian"/>
              </a:rPr>
              <a:t>cur</a:t>
            </a:r>
            <a:r>
              <a:rPr sz="1800" b="1" spc="-5" dirty="0">
                <a:solidFill>
                  <a:srgbClr val="9CBB57"/>
                </a:solidFill>
                <a:latin typeface="DengXian"/>
                <a:cs typeface="DengXian"/>
              </a:rPr>
              <a:t>ity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86471" y="5175503"/>
            <a:ext cx="522731" cy="601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5382005" y="6004033"/>
            <a:ext cx="96964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283B4F"/>
                </a:solidFill>
                <a:latin typeface="DengXian"/>
                <a:cs typeface="DengXian"/>
              </a:rPr>
              <a:t>I</a:t>
            </a:r>
            <a:r>
              <a:rPr sz="1800" b="1" spc="5" dirty="0">
                <a:solidFill>
                  <a:srgbClr val="283B4F"/>
                </a:solidFill>
                <a:latin typeface="DengXian"/>
                <a:cs typeface="DengXian"/>
              </a:rPr>
              <a:t>n</a:t>
            </a:r>
            <a:r>
              <a:rPr sz="1800" b="1" dirty="0">
                <a:solidFill>
                  <a:srgbClr val="283B4F"/>
                </a:solidFill>
                <a:latin typeface="DengXian"/>
                <a:cs typeface="DengXian"/>
              </a:rPr>
              <a:t>c</a:t>
            </a:r>
            <a:r>
              <a:rPr sz="1800" b="1" spc="-5" dirty="0">
                <a:solidFill>
                  <a:srgbClr val="283B4F"/>
                </a:solidFill>
                <a:latin typeface="DengXian"/>
                <a:cs typeface="DengXian"/>
              </a:rPr>
              <a:t>e</a:t>
            </a:r>
            <a:r>
              <a:rPr sz="1800" b="1" spc="5" dirty="0">
                <a:solidFill>
                  <a:srgbClr val="283B4F"/>
                </a:solidFill>
                <a:latin typeface="DengXian"/>
                <a:cs typeface="DengXian"/>
              </a:rPr>
              <a:t>n</a:t>
            </a:r>
            <a:r>
              <a:rPr sz="1800" b="1" spc="-5" dirty="0">
                <a:solidFill>
                  <a:srgbClr val="283B4F"/>
                </a:solidFill>
                <a:latin typeface="DengXian"/>
                <a:cs typeface="DengXian"/>
              </a:rPr>
              <a:t>tive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11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63230" y="6154407"/>
            <a:ext cx="1304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DengXian"/>
                <a:cs typeface="DengXian"/>
              </a:rPr>
              <a:t>I</a:t>
            </a:r>
            <a:r>
              <a:rPr sz="1200" spc="-5" dirty="0">
                <a:latin typeface="DengXian"/>
                <a:cs typeface="DengXian"/>
              </a:rPr>
              <a:t>ma</a:t>
            </a:r>
            <a:r>
              <a:rPr sz="1200" spc="-10" dirty="0">
                <a:latin typeface="DengXian"/>
                <a:cs typeface="DengXian"/>
              </a:rPr>
              <a:t>ge</a:t>
            </a:r>
            <a:r>
              <a:rPr sz="1200" spc="5" dirty="0">
                <a:latin typeface="DengXian"/>
                <a:cs typeface="DengXian"/>
              </a:rPr>
              <a:t> </a:t>
            </a:r>
            <a:r>
              <a:rPr sz="1200" spc="-10" dirty="0">
                <a:latin typeface="DengXian"/>
                <a:cs typeface="DengXian"/>
              </a:rPr>
              <a:t>f</a:t>
            </a:r>
            <a:r>
              <a:rPr sz="1200" dirty="0">
                <a:latin typeface="DengXian"/>
                <a:cs typeface="DengXian"/>
              </a:rPr>
              <a:t>rom </a:t>
            </a:r>
            <a:r>
              <a:rPr sz="1200" spc="-10" dirty="0">
                <a:latin typeface="DengXian"/>
                <a:cs typeface="DengXian"/>
              </a:rPr>
              <a:t>G</a:t>
            </a:r>
            <a:r>
              <a:rPr sz="1200" spc="-5" dirty="0">
                <a:latin typeface="DengXian"/>
                <a:cs typeface="DengXian"/>
              </a:rPr>
              <a:t>oog</a:t>
            </a:r>
            <a:r>
              <a:rPr sz="1200" spc="-10" dirty="0">
                <a:latin typeface="DengXian"/>
                <a:cs typeface="DengXian"/>
              </a:rPr>
              <a:t>le</a:t>
            </a:r>
            <a:endParaRPr sz="1200" dirty="0">
              <a:latin typeface="DengXian"/>
              <a:cs typeface="DengXi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2450" y="435609"/>
            <a:ext cx="6886790" cy="373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31214" y="4939377"/>
            <a:ext cx="8692515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95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600" spc="-15" dirty="0">
                <a:solidFill>
                  <a:srgbClr val="44536A"/>
                </a:solidFill>
                <a:latin typeface="Arial"/>
                <a:cs typeface="Arial"/>
              </a:rPr>
              <a:t>x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onomy</a:t>
            </a:r>
            <a:r>
              <a:rPr sz="1600" spc="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of</a:t>
            </a:r>
            <a:r>
              <a:rPr sz="1600" spc="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federated</a:t>
            </a:r>
            <a:r>
              <a:rPr sz="1600" spc="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learning s</a:t>
            </a:r>
            <a:r>
              <a:rPr sz="1600" spc="-3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stems</a:t>
            </a:r>
            <a:r>
              <a:rPr sz="1600" spc="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(</a:t>
            </a:r>
            <a:r>
              <a:rPr sz="1600" spc="-2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LS</a:t>
            </a:r>
            <a:r>
              <a:rPr sz="1600" spc="-5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[Li’19]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Qinbin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Li,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Z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en,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et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al.,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“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ederated</a:t>
            </a:r>
            <a:r>
              <a:rPr sz="1400" spc="-5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Learning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ste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s: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ision,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H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pe</a:t>
            </a:r>
            <a:r>
              <a:rPr sz="1400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eality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ata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Pri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acy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and Protecti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”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Oct.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2019.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https</a:t>
            </a:r>
            <a:r>
              <a:rPr sz="14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: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/</a:t>
            </a:r>
            <a:r>
              <a:rPr sz="14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/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a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r</a:t>
            </a:r>
            <a:r>
              <a:rPr sz="1400" u="heavy" spc="-2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x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i</a:t>
            </a:r>
            <a:r>
              <a:rPr sz="1400" u="heavy" spc="-13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v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.org/a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b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s</a:t>
            </a:r>
            <a:r>
              <a:rPr sz="14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/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1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9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0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7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.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0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9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6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93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4444" y="1153667"/>
            <a:ext cx="11210544" cy="3674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99872" y="1149096"/>
            <a:ext cx="11219815" cy="3683635"/>
          </a:xfrm>
          <a:custGeom>
            <a:avLst/>
            <a:gdLst/>
            <a:ahLst/>
            <a:cxnLst/>
            <a:rect l="l" t="t" r="r" b="b"/>
            <a:pathLst>
              <a:path w="11219815" h="3683635">
                <a:moveTo>
                  <a:pt x="0" y="3683507"/>
                </a:moveTo>
                <a:lnTo>
                  <a:pt x="11219688" y="3683507"/>
                </a:lnTo>
                <a:lnTo>
                  <a:pt x="11219688" y="0"/>
                </a:lnTo>
                <a:lnTo>
                  <a:pt x="0" y="0"/>
                </a:lnTo>
                <a:lnTo>
                  <a:pt x="0" y="3683507"/>
                </a:lnTo>
                <a:close/>
              </a:path>
            </a:pathLst>
          </a:custGeom>
          <a:ln w="9144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12</a:t>
            </a:fld>
            <a:endParaRPr dirty="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412" rIns="0" bIns="0" rtlCol="0">
            <a:spAutoFit/>
          </a:bodyPr>
          <a:lstStyle/>
          <a:p>
            <a:pPr marL="904875">
              <a:lnSpc>
                <a:spcPct val="100000"/>
              </a:lnSpc>
            </a:pP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  <a:r>
              <a:rPr spc="-5" dirty="0"/>
              <a:t> </a:t>
            </a:r>
            <a:r>
              <a:rPr spc="-100" dirty="0"/>
              <a:t>S</a:t>
            </a:r>
            <a:r>
              <a:rPr spc="-20" dirty="0"/>
              <a:t>ys</a:t>
            </a:r>
            <a:r>
              <a:rPr spc="-35" dirty="0"/>
              <a:t>t</a:t>
            </a:r>
            <a:r>
              <a:rPr spc="-20" dirty="0"/>
              <a:t>em:</a:t>
            </a:r>
            <a:r>
              <a:rPr spc="25" dirty="0"/>
              <a:t> </a:t>
            </a:r>
            <a:r>
              <a:rPr spc="-30" dirty="0"/>
              <a:t>O</a:t>
            </a:r>
            <a:r>
              <a:rPr spc="-50" dirty="0"/>
              <a:t>v</a:t>
            </a:r>
            <a:r>
              <a:rPr spc="-20" dirty="0"/>
              <a:t>e</a:t>
            </a:r>
            <a:r>
              <a:rPr spc="110" dirty="0"/>
              <a:t>r</a:t>
            </a:r>
            <a:r>
              <a:rPr spc="-25" dirty="0"/>
              <a:t>view</a:t>
            </a:r>
          </a:p>
        </p:txBody>
      </p:sp>
      <p:sp>
        <p:nvSpPr>
          <p:cNvPr id="4" name="object 4"/>
          <p:cNvSpPr/>
          <p:nvPr/>
        </p:nvSpPr>
        <p:spPr>
          <a:xfrm>
            <a:off x="1295400" y="1042416"/>
            <a:ext cx="9698990" cy="4133215"/>
          </a:xfrm>
          <a:custGeom>
            <a:avLst/>
            <a:gdLst/>
            <a:ahLst/>
            <a:cxnLst/>
            <a:rect l="l" t="t" r="r" b="b"/>
            <a:pathLst>
              <a:path w="9698990" h="4133215">
                <a:moveTo>
                  <a:pt x="0" y="4133087"/>
                </a:moveTo>
                <a:lnTo>
                  <a:pt x="9698736" y="4133087"/>
                </a:lnTo>
                <a:lnTo>
                  <a:pt x="9698736" y="0"/>
                </a:lnTo>
                <a:lnTo>
                  <a:pt x="0" y="0"/>
                </a:lnTo>
                <a:lnTo>
                  <a:pt x="0" y="4133087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295400" y="1042416"/>
            <a:ext cx="9698990" cy="4133215"/>
          </a:xfrm>
          <a:custGeom>
            <a:avLst/>
            <a:gdLst/>
            <a:ahLst/>
            <a:cxnLst/>
            <a:rect l="l" t="t" r="r" b="b"/>
            <a:pathLst>
              <a:path w="9698990" h="4133215">
                <a:moveTo>
                  <a:pt x="0" y="4133087"/>
                </a:moveTo>
                <a:lnTo>
                  <a:pt x="9698736" y="4133087"/>
                </a:lnTo>
                <a:lnTo>
                  <a:pt x="9698736" y="0"/>
                </a:lnTo>
                <a:lnTo>
                  <a:pt x="0" y="0"/>
                </a:lnTo>
                <a:lnTo>
                  <a:pt x="0" y="4133087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915667" y="3272028"/>
            <a:ext cx="2240280" cy="693420"/>
          </a:xfrm>
          <a:prstGeom prst="rect">
            <a:avLst/>
          </a:prstGeom>
          <a:solidFill>
            <a:srgbClr val="7E7E7E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8585" marR="100965" indent="391795">
              <a:lnSpc>
                <a:spcPts val="2450"/>
              </a:lnSpc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Cr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s-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site 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ication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2176" y="3904488"/>
            <a:ext cx="957580" cy="693420"/>
          </a:xfrm>
          <a:prstGeom prst="rect">
            <a:avLst/>
          </a:prstGeom>
          <a:solidFill>
            <a:srgbClr val="7E5F00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HE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8411" y="3904488"/>
            <a:ext cx="957580" cy="693420"/>
          </a:xfrm>
          <a:prstGeom prst="rect">
            <a:avLst/>
          </a:prstGeom>
          <a:solidFill>
            <a:srgbClr val="C55A11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DP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3123" y="3904488"/>
            <a:ext cx="1259205" cy="693420"/>
          </a:xfrm>
          <a:prstGeom prst="rect">
            <a:avLst/>
          </a:prstGeom>
          <a:solidFill>
            <a:srgbClr val="843B0C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9565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MPC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3011" y="3262884"/>
            <a:ext cx="3836035" cy="1624965"/>
          </a:xfrm>
          <a:prstGeom prst="rect">
            <a:avLst/>
          </a:prstGeom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Prev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o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leaka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ge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15667" y="4194047"/>
            <a:ext cx="4302760" cy="693420"/>
          </a:xfrm>
          <a:prstGeom prst="rect">
            <a:avLst/>
          </a:prstGeom>
          <a:solidFill>
            <a:srgbClr val="538235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0130" marR="341630" indent="-690880">
              <a:lnSpc>
                <a:spcPts val="2450"/>
              </a:lnSpc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Def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nse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agai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del/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ata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poisoni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attacks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33600" y="1891283"/>
            <a:ext cx="2022475" cy="853440"/>
          </a:xfrm>
          <a:prstGeom prst="rect">
            <a:avLst/>
          </a:prstGeom>
          <a:solidFill>
            <a:srgbClr val="4471C4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HFL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(Horizontal)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51120" y="1891283"/>
            <a:ext cx="2022475" cy="853440"/>
          </a:xfrm>
          <a:prstGeom prst="rect">
            <a:avLst/>
          </a:prstGeom>
          <a:solidFill>
            <a:srgbClr val="4471C4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VFL</a:t>
            </a:r>
            <a:endParaRPr sz="2800" dirty="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(Vertical)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27492" y="1891283"/>
            <a:ext cx="2022475" cy="853440"/>
          </a:xfrm>
          <a:prstGeom prst="rect">
            <a:avLst/>
          </a:prstGeom>
          <a:solidFill>
            <a:srgbClr val="4471C4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FTL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(Trans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fer)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5667" y="1385316"/>
            <a:ext cx="8493760" cy="158813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16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Fe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derated 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Opti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mi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ation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arni</a:t>
            </a: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Algorit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09515" y="3265932"/>
            <a:ext cx="1708785" cy="693420"/>
          </a:xfrm>
          <a:prstGeom prst="rect">
            <a:avLst/>
          </a:prstGeom>
          <a:solidFill>
            <a:srgbClr val="FF6464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3664" marR="104139" indent="150495">
              <a:lnSpc>
                <a:spcPts val="2450"/>
              </a:lnSpc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ive Me</a:t>
            </a:r>
            <a:r>
              <a:rPr sz="2400" b="1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ism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96161" y="4954015"/>
            <a:ext cx="4922520" cy="1330325"/>
          </a:xfrm>
          <a:custGeom>
            <a:avLst/>
            <a:gdLst/>
            <a:ahLst/>
            <a:cxnLst/>
            <a:rect l="l" t="t" r="r" b="b"/>
            <a:pathLst>
              <a:path w="4922520" h="1330325">
                <a:moveTo>
                  <a:pt x="0" y="611377"/>
                </a:moveTo>
                <a:lnTo>
                  <a:pt x="6458" y="568658"/>
                </a:lnTo>
                <a:lnTo>
                  <a:pt x="24533" y="531046"/>
                </a:lnTo>
                <a:lnTo>
                  <a:pt x="52273" y="500494"/>
                </a:lnTo>
                <a:lnTo>
                  <a:pt x="87728" y="478951"/>
                </a:lnTo>
                <a:lnTo>
                  <a:pt x="128948" y="468368"/>
                </a:lnTo>
                <a:lnTo>
                  <a:pt x="820419" y="467613"/>
                </a:lnTo>
                <a:lnTo>
                  <a:pt x="2290699" y="0"/>
                </a:lnTo>
                <a:lnTo>
                  <a:pt x="2051050" y="467613"/>
                </a:lnTo>
                <a:lnTo>
                  <a:pt x="4778756" y="467613"/>
                </a:lnTo>
                <a:lnTo>
                  <a:pt x="4793443" y="468355"/>
                </a:lnTo>
                <a:lnTo>
                  <a:pt x="4834676" y="478902"/>
                </a:lnTo>
                <a:lnTo>
                  <a:pt x="4870151" y="500416"/>
                </a:lnTo>
                <a:lnTo>
                  <a:pt x="4897918" y="530944"/>
                </a:lnTo>
                <a:lnTo>
                  <a:pt x="4916024" y="568538"/>
                </a:lnTo>
                <a:lnTo>
                  <a:pt x="4922519" y="611245"/>
                </a:lnTo>
                <a:lnTo>
                  <a:pt x="4922520" y="611377"/>
                </a:lnTo>
                <a:lnTo>
                  <a:pt x="4922520" y="827023"/>
                </a:lnTo>
                <a:lnTo>
                  <a:pt x="4922520" y="1186433"/>
                </a:lnTo>
                <a:lnTo>
                  <a:pt x="4921778" y="1201125"/>
                </a:lnTo>
                <a:lnTo>
                  <a:pt x="4911231" y="1242365"/>
                </a:lnTo>
                <a:lnTo>
                  <a:pt x="4889717" y="1277840"/>
                </a:lnTo>
                <a:lnTo>
                  <a:pt x="4859189" y="1305602"/>
                </a:lnTo>
                <a:lnTo>
                  <a:pt x="4821595" y="1323704"/>
                </a:lnTo>
                <a:lnTo>
                  <a:pt x="4778888" y="1330197"/>
                </a:lnTo>
                <a:lnTo>
                  <a:pt x="2051050" y="1330197"/>
                </a:lnTo>
                <a:lnTo>
                  <a:pt x="820419" y="1330197"/>
                </a:lnTo>
                <a:lnTo>
                  <a:pt x="143763" y="1330197"/>
                </a:lnTo>
                <a:lnTo>
                  <a:pt x="129076" y="1329456"/>
                </a:lnTo>
                <a:lnTo>
                  <a:pt x="87843" y="1318912"/>
                </a:lnTo>
                <a:lnTo>
                  <a:pt x="52368" y="1297404"/>
                </a:lnTo>
                <a:lnTo>
                  <a:pt x="24601" y="1266878"/>
                </a:lnTo>
                <a:lnTo>
                  <a:pt x="6495" y="1229283"/>
                </a:lnTo>
                <a:lnTo>
                  <a:pt x="0" y="1186566"/>
                </a:lnTo>
                <a:lnTo>
                  <a:pt x="0" y="827023"/>
                </a:lnTo>
                <a:lnTo>
                  <a:pt x="0" y="611377"/>
                </a:lnTo>
                <a:close/>
              </a:path>
            </a:pathLst>
          </a:custGeom>
          <a:ln w="19812">
            <a:solidFill>
              <a:srgbClr val="53823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1416811" y="5500927"/>
            <a:ext cx="4382770" cy="72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5" dirty="0">
                <a:latin typeface="Calibri"/>
                <a:cs typeface="Calibri"/>
              </a:rPr>
              <a:t>F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ha</a:t>
            </a:r>
            <a:r>
              <a:rPr sz="1600" spc="-10" dirty="0">
                <a:latin typeface="Calibri"/>
                <a:cs typeface="Calibri"/>
              </a:rPr>
              <a:t>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bu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-</a:t>
            </a:r>
            <a:r>
              <a:rPr sz="1600" spc="-10" dirty="0">
                <a:latin typeface="Calibri"/>
                <a:cs typeface="Calibri"/>
              </a:rPr>
              <a:t>in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15" dirty="0">
                <a:latin typeface="Calibri"/>
                <a:cs typeface="Calibri"/>
              </a:rPr>
              <a:t>han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sm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fo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5" dirty="0">
                <a:latin typeface="Calibri"/>
                <a:cs typeface="Calibri"/>
              </a:rPr>
              <a:t>obustness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suc</a:t>
            </a:r>
            <a:r>
              <a:rPr sz="1600" spc="-10" dirty="0">
                <a:latin typeface="Calibri"/>
                <a:cs typeface="Calibri"/>
              </a:rPr>
              <a:t>h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as</a:t>
            </a:r>
            <a:endParaRPr sz="16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defen</a:t>
            </a:r>
            <a:r>
              <a:rPr sz="1600" spc="-5" dirty="0">
                <a:latin typeface="Calibri"/>
                <a:cs typeface="Calibri"/>
              </a:rPr>
              <a:t>di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g mod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spc="-15" dirty="0">
                <a:latin typeface="Calibri"/>
                <a:cs typeface="Calibri"/>
              </a:rPr>
              <a:t>/da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</a:t>
            </a:r>
            <a:r>
              <a:rPr sz="1600" spc="-15" dirty="0">
                <a:latin typeface="Calibri"/>
                <a:cs typeface="Calibri"/>
              </a:rPr>
              <a:t>oiso</a:t>
            </a:r>
            <a:r>
              <a:rPr sz="1600" spc="-10" dirty="0">
                <a:latin typeface="Calibri"/>
                <a:cs typeface="Calibri"/>
              </a:rPr>
              <a:t>ni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spc="-10" dirty="0">
                <a:latin typeface="Calibri"/>
                <a:cs typeface="Calibri"/>
              </a:rPr>
              <a:t>g a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tac</a:t>
            </a:r>
            <a:r>
              <a:rPr sz="1600" spc="-20" dirty="0">
                <a:latin typeface="Calibri"/>
                <a:cs typeface="Calibri"/>
              </a:rPr>
              <a:t>k</a:t>
            </a:r>
            <a:r>
              <a:rPr sz="1600" spc="-15" dirty="0">
                <a:latin typeface="Calibri"/>
                <a:cs typeface="Calibri"/>
              </a:rPr>
              <a:t>s.</a:t>
            </a:r>
            <a:endParaRPr sz="16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FL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s</a:t>
            </a:r>
            <a:r>
              <a:rPr sz="1600" spc="-15" dirty="0">
                <a:latin typeface="Calibri"/>
                <a:cs typeface="Calibri"/>
              </a:rPr>
              <a:t> mo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than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what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“MPC+ML”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-10" dirty="0">
                <a:latin typeface="Calibri"/>
                <a:cs typeface="Calibri"/>
              </a:rPr>
              <a:t> about.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70726" y="4963286"/>
            <a:ext cx="4424680" cy="1321435"/>
          </a:xfrm>
          <a:custGeom>
            <a:avLst/>
            <a:gdLst/>
            <a:ahLst/>
            <a:cxnLst/>
            <a:rect l="l" t="t" r="r" b="b"/>
            <a:pathLst>
              <a:path w="4424680" h="1321435">
                <a:moveTo>
                  <a:pt x="0" y="602107"/>
                </a:moveTo>
                <a:lnTo>
                  <a:pt x="6458" y="559387"/>
                </a:lnTo>
                <a:lnTo>
                  <a:pt x="24533" y="521775"/>
                </a:lnTo>
                <a:lnTo>
                  <a:pt x="52273" y="491223"/>
                </a:lnTo>
                <a:lnTo>
                  <a:pt x="87728" y="469680"/>
                </a:lnTo>
                <a:lnTo>
                  <a:pt x="128948" y="459097"/>
                </a:lnTo>
                <a:lnTo>
                  <a:pt x="2580767" y="458343"/>
                </a:lnTo>
                <a:lnTo>
                  <a:pt x="2451354" y="0"/>
                </a:lnTo>
                <a:lnTo>
                  <a:pt x="3686809" y="458343"/>
                </a:lnTo>
                <a:lnTo>
                  <a:pt x="4280408" y="458343"/>
                </a:lnTo>
                <a:lnTo>
                  <a:pt x="4295095" y="459084"/>
                </a:lnTo>
                <a:lnTo>
                  <a:pt x="4336328" y="469631"/>
                </a:lnTo>
                <a:lnTo>
                  <a:pt x="4371803" y="491145"/>
                </a:lnTo>
                <a:lnTo>
                  <a:pt x="4399570" y="521673"/>
                </a:lnTo>
                <a:lnTo>
                  <a:pt x="4417676" y="559267"/>
                </a:lnTo>
                <a:lnTo>
                  <a:pt x="4424171" y="601974"/>
                </a:lnTo>
                <a:lnTo>
                  <a:pt x="4424172" y="602107"/>
                </a:lnTo>
                <a:lnTo>
                  <a:pt x="4424172" y="817753"/>
                </a:lnTo>
                <a:lnTo>
                  <a:pt x="4424172" y="1177163"/>
                </a:lnTo>
                <a:lnTo>
                  <a:pt x="4423430" y="1191854"/>
                </a:lnTo>
                <a:lnTo>
                  <a:pt x="4412883" y="1233094"/>
                </a:lnTo>
                <a:lnTo>
                  <a:pt x="4391369" y="1268569"/>
                </a:lnTo>
                <a:lnTo>
                  <a:pt x="4360841" y="1296331"/>
                </a:lnTo>
                <a:lnTo>
                  <a:pt x="4323247" y="1314433"/>
                </a:lnTo>
                <a:lnTo>
                  <a:pt x="4280540" y="1320926"/>
                </a:lnTo>
                <a:lnTo>
                  <a:pt x="3686809" y="1320927"/>
                </a:lnTo>
                <a:lnTo>
                  <a:pt x="2580767" y="1320927"/>
                </a:lnTo>
                <a:lnTo>
                  <a:pt x="143764" y="1320927"/>
                </a:lnTo>
                <a:lnTo>
                  <a:pt x="129076" y="1320185"/>
                </a:lnTo>
                <a:lnTo>
                  <a:pt x="87843" y="1309641"/>
                </a:lnTo>
                <a:lnTo>
                  <a:pt x="52368" y="1288133"/>
                </a:lnTo>
                <a:lnTo>
                  <a:pt x="24601" y="1257607"/>
                </a:lnTo>
                <a:lnTo>
                  <a:pt x="6495" y="1220012"/>
                </a:lnTo>
                <a:lnTo>
                  <a:pt x="0" y="1177295"/>
                </a:lnTo>
                <a:lnTo>
                  <a:pt x="0" y="817753"/>
                </a:lnTo>
                <a:lnTo>
                  <a:pt x="0" y="602107"/>
                </a:lnTo>
                <a:close/>
              </a:path>
            </a:pathLst>
          </a:custGeom>
          <a:ln w="198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6692265" y="5500927"/>
            <a:ext cx="3961129" cy="728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15" dirty="0">
                <a:latin typeface="Calibri"/>
                <a:cs typeface="Calibri"/>
              </a:rPr>
              <a:t>Th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bui</a:t>
            </a:r>
            <a:r>
              <a:rPr sz="1600" spc="5" dirty="0">
                <a:latin typeface="Calibri"/>
                <a:cs typeface="Calibri"/>
              </a:rPr>
              <a:t>l</a:t>
            </a:r>
            <a:r>
              <a:rPr sz="1600" spc="-5" dirty="0">
                <a:latin typeface="Calibri"/>
                <a:cs typeface="Calibri"/>
              </a:rPr>
              <a:t>t-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MPC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20" dirty="0">
                <a:latin typeface="Calibri"/>
                <a:cs typeface="Calibri"/>
              </a:rPr>
              <a:t>c</a:t>
            </a:r>
            <a:r>
              <a:rPr sz="1600" spc="-10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 in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</a:t>
            </a:r>
            <a:r>
              <a:rPr sz="1600" dirty="0">
                <a:latin typeface="Calibri"/>
                <a:cs typeface="Calibri"/>
              </a:rPr>
              <a:t>L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p</a:t>
            </a:r>
            <a:r>
              <a:rPr sz="1600" spc="-20" dirty="0">
                <a:latin typeface="Calibri"/>
                <a:cs typeface="Calibri"/>
              </a:rPr>
              <a:t>r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20" dirty="0">
                <a:latin typeface="Calibri"/>
                <a:cs typeface="Calibri"/>
              </a:rPr>
              <a:t>v</a:t>
            </a:r>
            <a:r>
              <a:rPr sz="1600" spc="-10" dirty="0">
                <a:latin typeface="Calibri"/>
                <a:cs typeface="Calibri"/>
              </a:rPr>
              <a:t>ent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any</a:t>
            </a:r>
            <a:endParaRPr sz="16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i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f</a:t>
            </a:r>
            <a:r>
              <a:rPr sz="1600" spc="-10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leakage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spc="-15" dirty="0">
                <a:latin typeface="Calibri"/>
                <a:cs typeface="Calibri"/>
              </a:rPr>
              <a:t>he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mod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5" dirty="0">
                <a:latin typeface="Calibri"/>
                <a:cs typeface="Calibri"/>
              </a:rPr>
              <a:t>l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o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</a:t>
            </a:r>
            <a:r>
              <a:rPr sz="1600" spc="-10" dirty="0">
                <a:latin typeface="Calibri"/>
                <a:cs typeface="Calibri"/>
              </a:rPr>
              <a:t>ata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lea</a:t>
            </a:r>
            <a:r>
              <a:rPr sz="1600" spc="-1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g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)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spc="-10" dirty="0">
                <a:latin typeface="Calibri"/>
                <a:cs typeface="Calibri"/>
              </a:rPr>
              <a:t>FL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can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wha</a:t>
            </a:r>
            <a:r>
              <a:rPr sz="1600" spc="-5" dirty="0">
                <a:latin typeface="Calibri"/>
                <a:cs typeface="Calibri"/>
              </a:rPr>
              <a:t>t</a:t>
            </a:r>
            <a:r>
              <a:rPr sz="1600" spc="-10" dirty="0">
                <a:latin typeface="Calibri"/>
                <a:cs typeface="Calibri"/>
              </a:rPr>
              <a:t>ev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“MPC+ML”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can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do.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13</a:t>
            </a:fld>
            <a:endParaRPr dirty="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2867" rIns="0" bIns="0" rtlCol="0">
            <a:spAutoFit/>
          </a:bodyPr>
          <a:lstStyle/>
          <a:p>
            <a:pPr marL="25146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reb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</a:t>
            </a:r>
            <a:r>
              <a:rPr sz="2400" spc="-1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L</a:t>
            </a:r>
          </a:p>
        </p:txBody>
      </p:sp>
      <p:sp>
        <p:nvSpPr>
          <p:cNvPr id="3" name="object 3"/>
          <p:cNvSpPr/>
          <p:nvPr/>
        </p:nvSpPr>
        <p:spPr>
          <a:xfrm>
            <a:off x="6937247" y="1574291"/>
            <a:ext cx="4636008" cy="3965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867143" y="1252727"/>
            <a:ext cx="4706620" cy="4377055"/>
          </a:xfrm>
          <a:prstGeom prst="rect">
            <a:avLst/>
          </a:prstGeom>
          <a:ln w="9144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180" algn="ctr">
              <a:lnSpc>
                <a:spcPct val="100000"/>
              </a:lnSpc>
            </a:pPr>
            <a:r>
              <a:rPr sz="1400" b="1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BD</a:t>
            </a:r>
            <a:r>
              <a:rPr sz="1400" b="1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r>
              <a:rPr sz="1400" b="1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44536A"/>
                </a:solidFill>
                <a:latin typeface="Arial"/>
                <a:cs typeface="Arial"/>
              </a:rPr>
              <a:t>in</a:t>
            </a:r>
            <a:r>
              <a:rPr sz="1400" b="1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HF</a:t>
            </a:r>
            <a:r>
              <a:rPr sz="1400" b="1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264919"/>
            <a:ext cx="6152388" cy="2404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52627" y="1260347"/>
            <a:ext cx="6162040" cy="2414270"/>
          </a:xfrm>
          <a:custGeom>
            <a:avLst/>
            <a:gdLst/>
            <a:ahLst/>
            <a:cxnLst/>
            <a:rect l="l" t="t" r="r" b="b"/>
            <a:pathLst>
              <a:path w="6162040" h="2414270">
                <a:moveTo>
                  <a:pt x="0" y="2414016"/>
                </a:moveTo>
                <a:lnTo>
                  <a:pt x="6161532" y="2414016"/>
                </a:lnTo>
                <a:lnTo>
                  <a:pt x="6161532" y="0"/>
                </a:lnTo>
                <a:lnTo>
                  <a:pt x="0" y="0"/>
                </a:lnTo>
                <a:lnTo>
                  <a:pt x="0" y="2414016"/>
                </a:lnTo>
                <a:close/>
              </a:path>
            </a:pathLst>
          </a:custGeom>
          <a:ln w="914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35940" y="3764358"/>
            <a:ext cx="4996815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Ke</a:t>
            </a:r>
            <a:r>
              <a:rPr sz="12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ei</a:t>
            </a:r>
            <a:r>
              <a:rPr sz="12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 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Ch</a:t>
            </a:r>
            <a:r>
              <a:rPr sz="1200" u="sng" spc="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n</a:t>
            </a:r>
            <a:r>
              <a:rPr sz="1200" u="sng" spc="-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g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2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u="sng" spc="-12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T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ao</a:t>
            </a:r>
            <a:r>
              <a:rPr sz="1200" u="sng" spc="-2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 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Fa</a:t>
            </a:r>
            <a:r>
              <a:rPr sz="1200" u="sng" spc="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n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2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u="sng" spc="-6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Y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i</a:t>
            </a:r>
            <a:r>
              <a:rPr sz="1200" u="sng" spc="-5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l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un Ji</a:t>
            </a:r>
            <a:r>
              <a:rPr sz="1200" u="sng" spc="5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n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2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u="sng" spc="-95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Y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ang</a:t>
            </a:r>
            <a:r>
              <a:rPr sz="1200" u="sng" spc="-2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 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Li</a:t>
            </a:r>
            <a:r>
              <a:rPr sz="1200" u="sng" spc="5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u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2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u="sng" spc="-4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T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ia</a:t>
            </a:r>
            <a:r>
              <a:rPr sz="1200" u="sng" spc="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n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j</a:t>
            </a:r>
            <a:r>
              <a:rPr sz="1200" u="sng" spc="-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i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an</a:t>
            </a:r>
            <a:r>
              <a:rPr sz="1200" u="sng" spc="-4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 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Ch</a:t>
            </a:r>
            <a:r>
              <a:rPr sz="1200" u="sng" spc="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en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2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Qiang</a:t>
            </a:r>
            <a:r>
              <a:rPr sz="1200" u="sng" spc="-45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 </a:t>
            </a:r>
            <a:r>
              <a:rPr sz="1200" u="sng" spc="-95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Y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an</a:t>
            </a:r>
            <a:r>
              <a:rPr sz="1200" u="sng" spc="-5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g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, SecureB</a:t>
            </a:r>
            <a:r>
              <a:rPr sz="1200" spc="-1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os</a:t>
            </a:r>
            <a:r>
              <a:rPr sz="1200" spc="10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:</a:t>
            </a:r>
            <a:r>
              <a:rPr sz="1200" spc="-9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200" spc="-7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Lossless</a:t>
            </a:r>
            <a:r>
              <a:rPr sz="12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Federat</a:t>
            </a:r>
            <a:r>
              <a:rPr sz="1200" spc="-5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2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Learni</a:t>
            </a:r>
            <a:r>
              <a:rPr sz="1200" spc="-10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2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200" spc="-5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200" spc="-15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ork, I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EE</a:t>
            </a:r>
            <a:r>
              <a:rPr sz="12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200" spc="-10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ent S</a:t>
            </a:r>
            <a:r>
              <a:rPr sz="1200" spc="-15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st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em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2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Arial"/>
                <a:cs typeface="Arial"/>
              </a:rPr>
              <a:t>14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3282" y="5763212"/>
            <a:ext cx="441960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11"/>
              </a:rPr>
              <a:t>Qinbin</a:t>
            </a:r>
            <a:r>
              <a:rPr sz="1200" u="sng" spc="-20" dirty="0">
                <a:solidFill>
                  <a:srgbClr val="0462C1"/>
                </a:solidFill>
                <a:latin typeface="Arial"/>
                <a:cs typeface="Arial"/>
                <a:hlinkClick r:id="rId11"/>
              </a:rPr>
              <a:t> 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11"/>
              </a:rPr>
              <a:t>Li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2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Ze</a:t>
            </a:r>
            <a:r>
              <a:rPr sz="1200" u="sng" spc="-1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y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i </a:t>
            </a:r>
            <a:r>
              <a:rPr sz="1200" u="sng" spc="3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W</a:t>
            </a:r>
            <a:r>
              <a:rPr sz="1200" u="sng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e</a:t>
            </a:r>
            <a:r>
              <a:rPr sz="1200" u="sng" spc="-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n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2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Bin</a:t>
            </a:r>
            <a:r>
              <a:rPr sz="1200" u="sng" spc="-5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g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sheng</a:t>
            </a:r>
            <a:r>
              <a:rPr sz="1200" u="sng" spc="-45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 </a:t>
            </a:r>
            <a:r>
              <a:rPr sz="1200" u="sng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H</a:t>
            </a:r>
            <a:r>
              <a:rPr sz="1200" u="sng" spc="5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e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, Practical</a:t>
            </a:r>
            <a:r>
              <a:rPr sz="12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Federat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2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Gradie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Boosting</a:t>
            </a:r>
            <a:r>
              <a:rPr sz="12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ecis</a:t>
            </a:r>
            <a:r>
              <a:rPr sz="1200" spc="-5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on</a:t>
            </a:r>
            <a:r>
              <a:rPr sz="1200" spc="-5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r>
              <a:rPr sz="1200" spc="-5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s,</a:t>
            </a:r>
            <a:r>
              <a:rPr sz="1200" spc="-7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AAAI, 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2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0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1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9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4638" rIns="0" bIns="0" rtlCol="0">
            <a:spAutoFit/>
          </a:bodyPr>
          <a:lstStyle/>
          <a:p>
            <a:pPr marL="32385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Fe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erated Learning: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research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areas</a:t>
            </a:r>
          </a:p>
        </p:txBody>
      </p:sp>
      <p:sp>
        <p:nvSpPr>
          <p:cNvPr id="3" name="object 3"/>
          <p:cNvSpPr/>
          <p:nvPr/>
        </p:nvSpPr>
        <p:spPr>
          <a:xfrm>
            <a:off x="646176" y="1266444"/>
            <a:ext cx="4438650" cy="4440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846832" y="1702295"/>
            <a:ext cx="2907030" cy="6652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846832" y="2407907"/>
            <a:ext cx="2907030" cy="6652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846832" y="3115055"/>
            <a:ext cx="2907030" cy="663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846832" y="3820655"/>
            <a:ext cx="2907030" cy="6652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846832" y="4527803"/>
            <a:ext cx="2907030" cy="6637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204717" y="1909875"/>
            <a:ext cx="2192655" cy="310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spc="-5" dirty="0">
                <a:latin typeface="Microsoft YaHei"/>
                <a:cs typeface="Microsoft YaHei"/>
              </a:rPr>
              <a:t>Secu</a:t>
            </a:r>
            <a:r>
              <a:rPr sz="2000" spc="5" dirty="0">
                <a:latin typeface="Microsoft YaHei"/>
                <a:cs typeface="Microsoft YaHei"/>
              </a:rPr>
              <a:t>r</a:t>
            </a:r>
            <a:r>
              <a:rPr sz="2000" spc="-5" dirty="0">
                <a:latin typeface="Microsoft YaHei"/>
                <a:cs typeface="Microsoft YaHei"/>
              </a:rPr>
              <a:t>i</a:t>
            </a:r>
            <a:r>
              <a:rPr sz="2000" spc="-10" dirty="0">
                <a:latin typeface="Microsoft YaHei"/>
                <a:cs typeface="Microsoft YaHei"/>
              </a:rPr>
              <a:t>t</a:t>
            </a:r>
            <a:r>
              <a:rPr sz="2000" dirty="0">
                <a:latin typeface="Microsoft YaHei"/>
                <a:cs typeface="Microsoft YaHei"/>
              </a:rPr>
              <a:t>y</a:t>
            </a:r>
            <a:r>
              <a:rPr sz="2000" spc="-1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and</a:t>
            </a:r>
            <a:r>
              <a:rPr sz="2000" spc="-20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Laws</a:t>
            </a:r>
            <a:endParaRPr sz="2000" dirty="0">
              <a:latin typeface="Microsoft YaHei"/>
              <a:cs typeface="Microsoft YaHei"/>
            </a:endParaRPr>
          </a:p>
          <a:p>
            <a:pPr marL="342900" marR="334645" indent="1905" algn="ctr">
              <a:lnSpc>
                <a:spcPct val="231700"/>
              </a:lnSpc>
            </a:pPr>
            <a:r>
              <a:rPr sz="2000" spc="-5" dirty="0">
                <a:latin typeface="Microsoft YaHei"/>
                <a:cs typeface="Microsoft YaHei"/>
              </a:rPr>
              <a:t>S</a:t>
            </a:r>
            <a:r>
              <a:rPr sz="2000" spc="-10" dirty="0">
                <a:latin typeface="Microsoft YaHei"/>
                <a:cs typeface="Microsoft YaHei"/>
              </a:rPr>
              <a:t>a</a:t>
            </a:r>
            <a:r>
              <a:rPr sz="2000" dirty="0">
                <a:latin typeface="Microsoft YaHei"/>
                <a:cs typeface="Microsoft YaHei"/>
              </a:rPr>
              <a:t>fety Efficien</a:t>
            </a:r>
            <a:r>
              <a:rPr sz="2000" spc="-5" dirty="0">
                <a:latin typeface="Microsoft YaHei"/>
                <a:cs typeface="Microsoft YaHei"/>
              </a:rPr>
              <a:t>c</a:t>
            </a:r>
            <a:r>
              <a:rPr sz="2000" dirty="0">
                <a:latin typeface="Microsoft YaHei"/>
                <a:cs typeface="Microsoft YaHei"/>
              </a:rPr>
              <a:t>y A</a:t>
            </a:r>
            <a:r>
              <a:rPr sz="2000" spc="5" dirty="0">
                <a:latin typeface="Microsoft YaHei"/>
                <a:cs typeface="Microsoft YaHei"/>
              </a:rPr>
              <a:t>p</a:t>
            </a:r>
            <a:r>
              <a:rPr sz="2000" dirty="0">
                <a:latin typeface="Microsoft YaHei"/>
                <a:cs typeface="Microsoft YaHei"/>
              </a:rPr>
              <a:t>pl</a:t>
            </a:r>
            <a:r>
              <a:rPr sz="2000" spc="-10" dirty="0">
                <a:latin typeface="Microsoft YaHei"/>
                <a:cs typeface="Microsoft YaHei"/>
              </a:rPr>
              <a:t>i</a:t>
            </a:r>
            <a:r>
              <a:rPr sz="2000" spc="-5" dirty="0">
                <a:latin typeface="Microsoft YaHei"/>
                <a:cs typeface="Microsoft YaHei"/>
              </a:rPr>
              <a:t>cati</a:t>
            </a:r>
            <a:r>
              <a:rPr sz="2000" dirty="0">
                <a:latin typeface="Microsoft YaHei"/>
                <a:cs typeface="Microsoft YaHei"/>
              </a:rPr>
              <a:t>ons Ince</a:t>
            </a:r>
            <a:r>
              <a:rPr sz="2000" spc="-5" dirty="0">
                <a:latin typeface="Microsoft YaHei"/>
                <a:cs typeface="Microsoft YaHei"/>
              </a:rPr>
              <a:t>nt</a:t>
            </a:r>
            <a:r>
              <a:rPr sz="2000" spc="-10" dirty="0">
                <a:latin typeface="Microsoft YaHei"/>
                <a:cs typeface="Microsoft YaHei"/>
              </a:rPr>
              <a:t>iv</a:t>
            </a:r>
            <a:r>
              <a:rPr sz="2000" spc="-5" dirty="0">
                <a:latin typeface="Microsoft YaHei"/>
                <a:cs typeface="Microsoft YaHei"/>
              </a:rPr>
              <a:t>es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90359" y="1618488"/>
            <a:ext cx="4693920" cy="3738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233159" y="1126236"/>
            <a:ext cx="0" cy="4532630"/>
          </a:xfrm>
          <a:custGeom>
            <a:avLst/>
            <a:gdLst/>
            <a:ahLst/>
            <a:cxnLst/>
            <a:rect l="l" t="t" r="r" b="b"/>
            <a:pathLst>
              <a:path h="4532630">
                <a:moveTo>
                  <a:pt x="0" y="0"/>
                </a:moveTo>
                <a:lnTo>
                  <a:pt x="0" y="4532325"/>
                </a:lnTo>
              </a:path>
            </a:pathLst>
          </a:custGeom>
          <a:ln w="9144">
            <a:solidFill>
              <a:srgbClr val="636363"/>
            </a:solidFill>
            <a:prstDash val="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Arial"/>
                <a:cs typeface="Arial"/>
              </a:rPr>
              <a:t>15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13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15" rIns="0" bIns="0" rtlCol="0">
            <a:spAutoFit/>
          </a:bodyPr>
          <a:lstStyle/>
          <a:p>
            <a:pPr marL="163195">
              <a:lnSpc>
                <a:spcPct val="100000"/>
              </a:lnSpc>
            </a:pPr>
            <a:r>
              <a:rPr sz="2300" dirty="0">
                <a:latin typeface="Arial"/>
                <a:cs typeface="Arial"/>
              </a:rPr>
              <a:t>Federated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Learning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Market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Games</a:t>
            </a:r>
          </a:p>
        </p:txBody>
      </p:sp>
      <p:sp>
        <p:nvSpPr>
          <p:cNvPr id="3" name="object 3"/>
          <p:cNvSpPr/>
          <p:nvPr/>
        </p:nvSpPr>
        <p:spPr>
          <a:xfrm>
            <a:off x="1228344" y="1729739"/>
            <a:ext cx="495300" cy="1094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1212" y="2048085"/>
            <a:ext cx="4826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数据 孤岛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28344" y="2991611"/>
            <a:ext cx="495300" cy="109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61212" y="3309957"/>
            <a:ext cx="4826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数据 孤岛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8344" y="4791455"/>
            <a:ext cx="495300" cy="109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61212" y="5110309"/>
            <a:ext cx="482600" cy="528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数据 孤岛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44340" y="1391411"/>
            <a:ext cx="1813560" cy="1769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6137528" y="2043767"/>
            <a:ext cx="4826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数据 联邦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3990" y="4249039"/>
            <a:ext cx="254000" cy="46100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…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…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98534" y="3643121"/>
            <a:ext cx="254000" cy="4616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…</a:t>
            </a:r>
            <a:r>
              <a:rPr sz="1800" b="1" spc="10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…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24405" y="2239517"/>
            <a:ext cx="2520950" cy="76200"/>
          </a:xfrm>
          <a:custGeom>
            <a:avLst/>
            <a:gdLst/>
            <a:ahLst/>
            <a:cxnLst/>
            <a:rect l="l" t="t" r="r" b="b"/>
            <a:pathLst>
              <a:path w="2520950" h="76200">
                <a:moveTo>
                  <a:pt x="2444242" y="0"/>
                </a:moveTo>
                <a:lnTo>
                  <a:pt x="2444242" y="76200"/>
                </a:lnTo>
                <a:lnTo>
                  <a:pt x="2500629" y="48006"/>
                </a:lnTo>
                <a:lnTo>
                  <a:pt x="2456942" y="48006"/>
                </a:lnTo>
                <a:lnTo>
                  <a:pt x="2456942" y="28194"/>
                </a:lnTo>
                <a:lnTo>
                  <a:pt x="2500630" y="28194"/>
                </a:lnTo>
                <a:lnTo>
                  <a:pt x="2444242" y="0"/>
                </a:lnTo>
                <a:close/>
              </a:path>
              <a:path w="2520950" h="76200">
                <a:moveTo>
                  <a:pt x="125031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260220" y="48006"/>
                </a:lnTo>
                <a:lnTo>
                  <a:pt x="1270127" y="38100"/>
                </a:lnTo>
                <a:lnTo>
                  <a:pt x="1250314" y="38100"/>
                </a:lnTo>
                <a:lnTo>
                  <a:pt x="1250314" y="28194"/>
                </a:lnTo>
                <a:close/>
              </a:path>
              <a:path w="2520950" h="76200">
                <a:moveTo>
                  <a:pt x="1270127" y="38100"/>
                </a:moveTo>
                <a:lnTo>
                  <a:pt x="1260220" y="48006"/>
                </a:lnTo>
                <a:lnTo>
                  <a:pt x="1270127" y="48006"/>
                </a:lnTo>
                <a:lnTo>
                  <a:pt x="1270127" y="38100"/>
                </a:lnTo>
                <a:close/>
              </a:path>
              <a:path w="2520950" h="76200">
                <a:moveTo>
                  <a:pt x="2444242" y="28194"/>
                </a:moveTo>
                <a:lnTo>
                  <a:pt x="1260220" y="28194"/>
                </a:lnTo>
                <a:lnTo>
                  <a:pt x="1250314" y="38100"/>
                </a:lnTo>
                <a:lnTo>
                  <a:pt x="1270127" y="38100"/>
                </a:lnTo>
                <a:lnTo>
                  <a:pt x="1270127" y="48006"/>
                </a:lnTo>
                <a:lnTo>
                  <a:pt x="2444242" y="48006"/>
                </a:lnTo>
                <a:lnTo>
                  <a:pt x="2444242" y="28194"/>
                </a:lnTo>
                <a:close/>
              </a:path>
              <a:path w="2520950" h="76200">
                <a:moveTo>
                  <a:pt x="2500630" y="28194"/>
                </a:moveTo>
                <a:lnTo>
                  <a:pt x="2456942" y="28194"/>
                </a:lnTo>
                <a:lnTo>
                  <a:pt x="2456942" y="48006"/>
                </a:lnTo>
                <a:lnTo>
                  <a:pt x="2500629" y="48006"/>
                </a:lnTo>
                <a:lnTo>
                  <a:pt x="2520442" y="38100"/>
                </a:lnTo>
                <a:lnTo>
                  <a:pt x="2500630" y="28194"/>
                </a:lnTo>
                <a:close/>
              </a:path>
              <a:path w="2520950" h="76200">
                <a:moveTo>
                  <a:pt x="1260220" y="28194"/>
                </a:moveTo>
                <a:lnTo>
                  <a:pt x="1250314" y="28194"/>
                </a:lnTo>
                <a:lnTo>
                  <a:pt x="1250314" y="38100"/>
                </a:lnTo>
                <a:lnTo>
                  <a:pt x="1260220" y="2819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724405" y="2239517"/>
            <a:ext cx="2520950" cy="1310005"/>
          </a:xfrm>
          <a:custGeom>
            <a:avLst/>
            <a:gdLst/>
            <a:ahLst/>
            <a:cxnLst/>
            <a:rect l="l" t="t" r="r" b="b"/>
            <a:pathLst>
              <a:path w="2520950" h="1310004">
                <a:moveTo>
                  <a:pt x="1250314" y="1289939"/>
                </a:moveTo>
                <a:lnTo>
                  <a:pt x="0" y="1289939"/>
                </a:lnTo>
                <a:lnTo>
                  <a:pt x="0" y="1309751"/>
                </a:lnTo>
                <a:lnTo>
                  <a:pt x="1270127" y="1309751"/>
                </a:lnTo>
                <a:lnTo>
                  <a:pt x="1270127" y="1299845"/>
                </a:lnTo>
                <a:lnTo>
                  <a:pt x="1250314" y="1299845"/>
                </a:lnTo>
                <a:lnTo>
                  <a:pt x="1250314" y="1289939"/>
                </a:lnTo>
                <a:close/>
              </a:path>
              <a:path w="2520950" h="1310004">
                <a:moveTo>
                  <a:pt x="2444242" y="28194"/>
                </a:moveTo>
                <a:lnTo>
                  <a:pt x="1250314" y="28194"/>
                </a:lnTo>
                <a:lnTo>
                  <a:pt x="1250314" y="1299845"/>
                </a:lnTo>
                <a:lnTo>
                  <a:pt x="1260220" y="1289939"/>
                </a:lnTo>
                <a:lnTo>
                  <a:pt x="1270127" y="1289939"/>
                </a:lnTo>
                <a:lnTo>
                  <a:pt x="1270127" y="48006"/>
                </a:lnTo>
                <a:lnTo>
                  <a:pt x="1260220" y="48006"/>
                </a:lnTo>
                <a:lnTo>
                  <a:pt x="1270127" y="38100"/>
                </a:lnTo>
                <a:lnTo>
                  <a:pt x="2444242" y="38100"/>
                </a:lnTo>
                <a:lnTo>
                  <a:pt x="2444242" y="28194"/>
                </a:lnTo>
                <a:close/>
              </a:path>
              <a:path w="2520950" h="1310004">
                <a:moveTo>
                  <a:pt x="1270127" y="1289939"/>
                </a:moveTo>
                <a:lnTo>
                  <a:pt x="1260220" y="1289939"/>
                </a:lnTo>
                <a:lnTo>
                  <a:pt x="1250314" y="1299845"/>
                </a:lnTo>
                <a:lnTo>
                  <a:pt x="1270127" y="1299845"/>
                </a:lnTo>
                <a:lnTo>
                  <a:pt x="1270127" y="1289939"/>
                </a:lnTo>
                <a:close/>
              </a:path>
              <a:path w="2520950" h="1310004">
                <a:moveTo>
                  <a:pt x="2444242" y="0"/>
                </a:moveTo>
                <a:lnTo>
                  <a:pt x="2444242" y="76200"/>
                </a:lnTo>
                <a:lnTo>
                  <a:pt x="2500629" y="48006"/>
                </a:lnTo>
                <a:lnTo>
                  <a:pt x="2456942" y="48006"/>
                </a:lnTo>
                <a:lnTo>
                  <a:pt x="2456942" y="28194"/>
                </a:lnTo>
                <a:lnTo>
                  <a:pt x="2500630" y="28194"/>
                </a:lnTo>
                <a:lnTo>
                  <a:pt x="2444242" y="0"/>
                </a:lnTo>
                <a:close/>
              </a:path>
              <a:path w="2520950" h="1310004">
                <a:moveTo>
                  <a:pt x="1270127" y="38100"/>
                </a:moveTo>
                <a:lnTo>
                  <a:pt x="1260220" y="48006"/>
                </a:lnTo>
                <a:lnTo>
                  <a:pt x="1270127" y="48006"/>
                </a:lnTo>
                <a:lnTo>
                  <a:pt x="1270127" y="38100"/>
                </a:lnTo>
                <a:close/>
              </a:path>
              <a:path w="2520950" h="1310004">
                <a:moveTo>
                  <a:pt x="2444242" y="38100"/>
                </a:moveTo>
                <a:lnTo>
                  <a:pt x="1270127" y="38100"/>
                </a:lnTo>
                <a:lnTo>
                  <a:pt x="1270127" y="48006"/>
                </a:lnTo>
                <a:lnTo>
                  <a:pt x="2444242" y="48006"/>
                </a:lnTo>
                <a:lnTo>
                  <a:pt x="2444242" y="38100"/>
                </a:lnTo>
                <a:close/>
              </a:path>
              <a:path w="2520950" h="1310004">
                <a:moveTo>
                  <a:pt x="2500630" y="28194"/>
                </a:moveTo>
                <a:lnTo>
                  <a:pt x="2456942" y="28194"/>
                </a:lnTo>
                <a:lnTo>
                  <a:pt x="2456942" y="48006"/>
                </a:lnTo>
                <a:lnTo>
                  <a:pt x="2500629" y="48006"/>
                </a:lnTo>
                <a:lnTo>
                  <a:pt x="2520442" y="38100"/>
                </a:lnTo>
                <a:lnTo>
                  <a:pt x="2500630" y="2819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724405" y="5301234"/>
            <a:ext cx="2520950" cy="76200"/>
          </a:xfrm>
          <a:custGeom>
            <a:avLst/>
            <a:gdLst/>
            <a:ahLst/>
            <a:cxnLst/>
            <a:rect l="l" t="t" r="r" b="b"/>
            <a:pathLst>
              <a:path w="2520950" h="76200">
                <a:moveTo>
                  <a:pt x="2444242" y="0"/>
                </a:moveTo>
                <a:lnTo>
                  <a:pt x="2444242" y="76199"/>
                </a:lnTo>
                <a:lnTo>
                  <a:pt x="2500630" y="48005"/>
                </a:lnTo>
                <a:lnTo>
                  <a:pt x="2456942" y="48005"/>
                </a:lnTo>
                <a:lnTo>
                  <a:pt x="2456942" y="28193"/>
                </a:lnTo>
                <a:lnTo>
                  <a:pt x="2500630" y="28193"/>
                </a:lnTo>
                <a:lnTo>
                  <a:pt x="2444242" y="0"/>
                </a:lnTo>
                <a:close/>
              </a:path>
              <a:path w="2520950" h="76200">
                <a:moveTo>
                  <a:pt x="125031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60220" y="48005"/>
                </a:lnTo>
                <a:lnTo>
                  <a:pt x="1270127" y="38099"/>
                </a:lnTo>
                <a:lnTo>
                  <a:pt x="1250314" y="38099"/>
                </a:lnTo>
                <a:lnTo>
                  <a:pt x="1250314" y="28193"/>
                </a:lnTo>
                <a:close/>
              </a:path>
              <a:path w="2520950" h="76200">
                <a:moveTo>
                  <a:pt x="1270127" y="38099"/>
                </a:moveTo>
                <a:lnTo>
                  <a:pt x="1260220" y="48005"/>
                </a:lnTo>
                <a:lnTo>
                  <a:pt x="1270127" y="48005"/>
                </a:lnTo>
                <a:lnTo>
                  <a:pt x="1270127" y="38099"/>
                </a:lnTo>
                <a:close/>
              </a:path>
              <a:path w="2520950" h="76200">
                <a:moveTo>
                  <a:pt x="2444242" y="28193"/>
                </a:moveTo>
                <a:lnTo>
                  <a:pt x="1260220" y="28193"/>
                </a:lnTo>
                <a:lnTo>
                  <a:pt x="1250314" y="38099"/>
                </a:lnTo>
                <a:lnTo>
                  <a:pt x="1270127" y="38099"/>
                </a:lnTo>
                <a:lnTo>
                  <a:pt x="1270127" y="48005"/>
                </a:lnTo>
                <a:lnTo>
                  <a:pt x="2444242" y="48005"/>
                </a:lnTo>
                <a:lnTo>
                  <a:pt x="2444242" y="28193"/>
                </a:lnTo>
                <a:close/>
              </a:path>
              <a:path w="2520950" h="76200">
                <a:moveTo>
                  <a:pt x="2500630" y="28193"/>
                </a:moveTo>
                <a:lnTo>
                  <a:pt x="2456942" y="28193"/>
                </a:lnTo>
                <a:lnTo>
                  <a:pt x="2456942" y="48005"/>
                </a:lnTo>
                <a:lnTo>
                  <a:pt x="2500630" y="48005"/>
                </a:lnTo>
                <a:lnTo>
                  <a:pt x="2520442" y="38099"/>
                </a:lnTo>
                <a:lnTo>
                  <a:pt x="2500630" y="28193"/>
                </a:lnTo>
                <a:close/>
              </a:path>
              <a:path w="2520950" h="76200">
                <a:moveTo>
                  <a:pt x="1260220" y="28193"/>
                </a:moveTo>
                <a:lnTo>
                  <a:pt x="1250314" y="28193"/>
                </a:lnTo>
                <a:lnTo>
                  <a:pt x="1250314" y="38099"/>
                </a:lnTo>
                <a:lnTo>
                  <a:pt x="1260220" y="2819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677161" y="4445508"/>
            <a:ext cx="2568575" cy="932815"/>
          </a:xfrm>
          <a:custGeom>
            <a:avLst/>
            <a:gdLst/>
            <a:ahLst/>
            <a:cxnLst/>
            <a:rect l="l" t="t" r="r" b="b"/>
            <a:pathLst>
              <a:path w="2568575" h="932814">
                <a:moveTo>
                  <a:pt x="2491866" y="856488"/>
                </a:moveTo>
                <a:lnTo>
                  <a:pt x="2491866" y="932688"/>
                </a:lnTo>
                <a:lnTo>
                  <a:pt x="2548254" y="904494"/>
                </a:lnTo>
                <a:lnTo>
                  <a:pt x="2504566" y="904494"/>
                </a:lnTo>
                <a:lnTo>
                  <a:pt x="2504566" y="884682"/>
                </a:lnTo>
                <a:lnTo>
                  <a:pt x="2548254" y="884682"/>
                </a:lnTo>
                <a:lnTo>
                  <a:pt x="2491866" y="856488"/>
                </a:lnTo>
                <a:close/>
              </a:path>
              <a:path w="2568575" h="932814">
                <a:moveTo>
                  <a:pt x="1274190" y="9906"/>
                </a:moveTo>
                <a:lnTo>
                  <a:pt x="1274190" y="904494"/>
                </a:lnTo>
                <a:lnTo>
                  <a:pt x="2491866" y="904494"/>
                </a:lnTo>
                <a:lnTo>
                  <a:pt x="2491866" y="894588"/>
                </a:lnTo>
                <a:lnTo>
                  <a:pt x="1294002" y="894588"/>
                </a:lnTo>
                <a:lnTo>
                  <a:pt x="1284096" y="884682"/>
                </a:lnTo>
                <a:lnTo>
                  <a:pt x="1294002" y="884682"/>
                </a:lnTo>
                <a:lnTo>
                  <a:pt x="1294002" y="19812"/>
                </a:lnTo>
                <a:lnTo>
                  <a:pt x="1284096" y="19812"/>
                </a:lnTo>
                <a:lnTo>
                  <a:pt x="1274190" y="9906"/>
                </a:lnTo>
                <a:close/>
              </a:path>
              <a:path w="2568575" h="932814">
                <a:moveTo>
                  <a:pt x="2548254" y="884682"/>
                </a:moveTo>
                <a:lnTo>
                  <a:pt x="2504566" y="884682"/>
                </a:lnTo>
                <a:lnTo>
                  <a:pt x="2504566" y="904494"/>
                </a:lnTo>
                <a:lnTo>
                  <a:pt x="2548254" y="904494"/>
                </a:lnTo>
                <a:lnTo>
                  <a:pt x="2568066" y="894588"/>
                </a:lnTo>
                <a:lnTo>
                  <a:pt x="2548254" y="884682"/>
                </a:lnTo>
                <a:close/>
              </a:path>
              <a:path w="2568575" h="932814">
                <a:moveTo>
                  <a:pt x="1294002" y="884682"/>
                </a:moveTo>
                <a:lnTo>
                  <a:pt x="1284096" y="884682"/>
                </a:lnTo>
                <a:lnTo>
                  <a:pt x="1294002" y="894588"/>
                </a:lnTo>
                <a:lnTo>
                  <a:pt x="1294002" y="884682"/>
                </a:lnTo>
                <a:close/>
              </a:path>
              <a:path w="2568575" h="932814">
                <a:moveTo>
                  <a:pt x="2491866" y="884682"/>
                </a:moveTo>
                <a:lnTo>
                  <a:pt x="1294002" y="884682"/>
                </a:lnTo>
                <a:lnTo>
                  <a:pt x="1294002" y="894588"/>
                </a:lnTo>
                <a:lnTo>
                  <a:pt x="2491866" y="894588"/>
                </a:lnTo>
                <a:lnTo>
                  <a:pt x="2491866" y="884682"/>
                </a:lnTo>
                <a:close/>
              </a:path>
              <a:path w="2568575" h="932814">
                <a:moveTo>
                  <a:pt x="1294002" y="0"/>
                </a:moveTo>
                <a:lnTo>
                  <a:pt x="0" y="0"/>
                </a:lnTo>
                <a:lnTo>
                  <a:pt x="0" y="19812"/>
                </a:lnTo>
                <a:lnTo>
                  <a:pt x="1274190" y="19812"/>
                </a:lnTo>
                <a:lnTo>
                  <a:pt x="1274190" y="9906"/>
                </a:lnTo>
                <a:lnTo>
                  <a:pt x="1294002" y="9906"/>
                </a:lnTo>
                <a:lnTo>
                  <a:pt x="1294002" y="0"/>
                </a:lnTo>
                <a:close/>
              </a:path>
              <a:path w="2568575" h="932814">
                <a:moveTo>
                  <a:pt x="1294002" y="9906"/>
                </a:moveTo>
                <a:lnTo>
                  <a:pt x="1274190" y="9906"/>
                </a:lnTo>
                <a:lnTo>
                  <a:pt x="1284096" y="19812"/>
                </a:lnTo>
                <a:lnTo>
                  <a:pt x="1294002" y="19812"/>
                </a:lnTo>
                <a:lnTo>
                  <a:pt x="1294002" y="990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2870370" y="3775709"/>
            <a:ext cx="254000" cy="461009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…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…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67254" y="1916640"/>
            <a:ext cx="1578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1.</a:t>
            </a:r>
            <a:r>
              <a:rPr sz="1800" b="1" dirty="0">
                <a:latin typeface="DengXian"/>
                <a:cs typeface="DengXian"/>
              </a:rPr>
              <a:t>选择联邦加入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88328" y="1720188"/>
            <a:ext cx="1121410" cy="528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2.训练联邦</a:t>
            </a:r>
            <a:endParaRPr sz="1800" dirty="0">
              <a:latin typeface="DengXian"/>
              <a:cs typeface="DengXian"/>
            </a:endParaRPr>
          </a:p>
          <a:p>
            <a:pPr marL="1270" algn="ctr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模型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92211" y="1697735"/>
            <a:ext cx="1571244" cy="1199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6718554" y="2260854"/>
            <a:ext cx="1075690" cy="76200"/>
          </a:xfrm>
          <a:custGeom>
            <a:avLst/>
            <a:gdLst/>
            <a:ahLst/>
            <a:cxnLst/>
            <a:rect l="l" t="t" r="r" b="b"/>
            <a:pathLst>
              <a:path w="1075690" h="76200">
                <a:moveTo>
                  <a:pt x="999363" y="0"/>
                </a:moveTo>
                <a:lnTo>
                  <a:pt x="999363" y="76200"/>
                </a:lnTo>
                <a:lnTo>
                  <a:pt x="1055751" y="48006"/>
                </a:lnTo>
                <a:lnTo>
                  <a:pt x="1012063" y="48006"/>
                </a:lnTo>
                <a:lnTo>
                  <a:pt x="1012063" y="28194"/>
                </a:lnTo>
                <a:lnTo>
                  <a:pt x="1055751" y="28194"/>
                </a:lnTo>
                <a:lnTo>
                  <a:pt x="999363" y="0"/>
                </a:lnTo>
                <a:close/>
              </a:path>
              <a:path w="1075690" h="76200">
                <a:moveTo>
                  <a:pt x="52781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537718" y="48006"/>
                </a:lnTo>
                <a:lnTo>
                  <a:pt x="547624" y="38100"/>
                </a:lnTo>
                <a:lnTo>
                  <a:pt x="527812" y="38100"/>
                </a:lnTo>
                <a:lnTo>
                  <a:pt x="527812" y="28194"/>
                </a:lnTo>
                <a:close/>
              </a:path>
              <a:path w="1075690" h="76200">
                <a:moveTo>
                  <a:pt x="547624" y="38100"/>
                </a:moveTo>
                <a:lnTo>
                  <a:pt x="537718" y="48006"/>
                </a:lnTo>
                <a:lnTo>
                  <a:pt x="547624" y="48006"/>
                </a:lnTo>
                <a:lnTo>
                  <a:pt x="547624" y="38100"/>
                </a:lnTo>
                <a:close/>
              </a:path>
              <a:path w="1075690" h="76200">
                <a:moveTo>
                  <a:pt x="999363" y="28194"/>
                </a:moveTo>
                <a:lnTo>
                  <a:pt x="537718" y="28194"/>
                </a:lnTo>
                <a:lnTo>
                  <a:pt x="527812" y="38100"/>
                </a:lnTo>
                <a:lnTo>
                  <a:pt x="547624" y="38100"/>
                </a:lnTo>
                <a:lnTo>
                  <a:pt x="547624" y="48006"/>
                </a:lnTo>
                <a:lnTo>
                  <a:pt x="999363" y="48006"/>
                </a:lnTo>
                <a:lnTo>
                  <a:pt x="999363" y="28194"/>
                </a:lnTo>
                <a:close/>
              </a:path>
              <a:path w="1075690" h="76200">
                <a:moveTo>
                  <a:pt x="1055751" y="28194"/>
                </a:moveTo>
                <a:lnTo>
                  <a:pt x="1012063" y="28194"/>
                </a:lnTo>
                <a:lnTo>
                  <a:pt x="1012063" y="48006"/>
                </a:lnTo>
                <a:lnTo>
                  <a:pt x="1055751" y="48006"/>
                </a:lnTo>
                <a:lnTo>
                  <a:pt x="1075563" y="38100"/>
                </a:lnTo>
                <a:lnTo>
                  <a:pt x="1055751" y="28194"/>
                </a:lnTo>
                <a:close/>
              </a:path>
              <a:path w="1075690" h="76200">
                <a:moveTo>
                  <a:pt x="537718" y="28194"/>
                </a:moveTo>
                <a:lnTo>
                  <a:pt x="527812" y="28194"/>
                </a:lnTo>
                <a:lnTo>
                  <a:pt x="527812" y="38100"/>
                </a:lnTo>
                <a:lnTo>
                  <a:pt x="537718" y="2819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0608564" y="1892807"/>
            <a:ext cx="876300" cy="810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9364218" y="2261361"/>
            <a:ext cx="1244600" cy="76200"/>
          </a:xfrm>
          <a:custGeom>
            <a:avLst/>
            <a:gdLst/>
            <a:ahLst/>
            <a:cxnLst/>
            <a:rect l="l" t="t" r="r" b="b"/>
            <a:pathLst>
              <a:path w="1244600" h="76200">
                <a:moveTo>
                  <a:pt x="1168146" y="0"/>
                </a:moveTo>
                <a:lnTo>
                  <a:pt x="1168146" y="76200"/>
                </a:lnTo>
                <a:lnTo>
                  <a:pt x="1224534" y="48005"/>
                </a:lnTo>
                <a:lnTo>
                  <a:pt x="1180846" y="48005"/>
                </a:lnTo>
                <a:lnTo>
                  <a:pt x="1180846" y="28193"/>
                </a:lnTo>
                <a:lnTo>
                  <a:pt x="1224533" y="28193"/>
                </a:lnTo>
                <a:lnTo>
                  <a:pt x="1168146" y="0"/>
                </a:lnTo>
                <a:close/>
              </a:path>
              <a:path w="1244600" h="76200">
                <a:moveTo>
                  <a:pt x="612266" y="37591"/>
                </a:moveTo>
                <a:lnTo>
                  <a:pt x="612266" y="48005"/>
                </a:lnTo>
                <a:lnTo>
                  <a:pt x="1168146" y="48005"/>
                </a:lnTo>
                <a:lnTo>
                  <a:pt x="1168146" y="47498"/>
                </a:lnTo>
                <a:lnTo>
                  <a:pt x="622173" y="47498"/>
                </a:lnTo>
                <a:lnTo>
                  <a:pt x="612266" y="37591"/>
                </a:lnTo>
                <a:close/>
              </a:path>
              <a:path w="1244600" h="76200">
                <a:moveTo>
                  <a:pt x="1224533" y="28193"/>
                </a:moveTo>
                <a:lnTo>
                  <a:pt x="1180846" y="28193"/>
                </a:lnTo>
                <a:lnTo>
                  <a:pt x="1180846" y="48005"/>
                </a:lnTo>
                <a:lnTo>
                  <a:pt x="1224534" y="48005"/>
                </a:lnTo>
                <a:lnTo>
                  <a:pt x="1244346" y="38100"/>
                </a:lnTo>
                <a:lnTo>
                  <a:pt x="1224533" y="28193"/>
                </a:lnTo>
                <a:close/>
              </a:path>
              <a:path w="1244600" h="76200">
                <a:moveTo>
                  <a:pt x="632078" y="27686"/>
                </a:moveTo>
                <a:lnTo>
                  <a:pt x="0" y="27686"/>
                </a:lnTo>
                <a:lnTo>
                  <a:pt x="0" y="47498"/>
                </a:lnTo>
                <a:lnTo>
                  <a:pt x="612266" y="47498"/>
                </a:lnTo>
                <a:lnTo>
                  <a:pt x="612266" y="37591"/>
                </a:lnTo>
                <a:lnTo>
                  <a:pt x="631571" y="37591"/>
                </a:lnTo>
                <a:lnTo>
                  <a:pt x="622173" y="28193"/>
                </a:lnTo>
                <a:lnTo>
                  <a:pt x="632078" y="28193"/>
                </a:lnTo>
                <a:lnTo>
                  <a:pt x="632078" y="27686"/>
                </a:lnTo>
                <a:close/>
              </a:path>
              <a:path w="1244600" h="76200">
                <a:moveTo>
                  <a:pt x="631571" y="37591"/>
                </a:moveTo>
                <a:lnTo>
                  <a:pt x="612266" y="37591"/>
                </a:lnTo>
                <a:lnTo>
                  <a:pt x="622173" y="47498"/>
                </a:lnTo>
                <a:lnTo>
                  <a:pt x="1168146" y="47498"/>
                </a:lnTo>
                <a:lnTo>
                  <a:pt x="1168146" y="38100"/>
                </a:lnTo>
                <a:lnTo>
                  <a:pt x="632078" y="38100"/>
                </a:lnTo>
                <a:lnTo>
                  <a:pt x="631571" y="37591"/>
                </a:lnTo>
                <a:close/>
              </a:path>
              <a:path w="1244600" h="76200">
                <a:moveTo>
                  <a:pt x="632078" y="28193"/>
                </a:moveTo>
                <a:lnTo>
                  <a:pt x="622173" y="28193"/>
                </a:lnTo>
                <a:lnTo>
                  <a:pt x="632078" y="38100"/>
                </a:lnTo>
                <a:lnTo>
                  <a:pt x="632078" y="28193"/>
                </a:lnTo>
                <a:close/>
              </a:path>
              <a:path w="1244600" h="76200">
                <a:moveTo>
                  <a:pt x="1168146" y="28193"/>
                </a:moveTo>
                <a:lnTo>
                  <a:pt x="632078" y="28193"/>
                </a:lnTo>
                <a:lnTo>
                  <a:pt x="632078" y="38100"/>
                </a:lnTo>
                <a:lnTo>
                  <a:pt x="1168146" y="38100"/>
                </a:lnTo>
                <a:lnTo>
                  <a:pt x="1168146" y="2819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9845420" y="1336631"/>
            <a:ext cx="11214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4.</a:t>
            </a:r>
            <a:r>
              <a:rPr sz="1800" b="1" dirty="0">
                <a:latin typeface="DengXian"/>
                <a:cs typeface="DengXian"/>
              </a:rPr>
              <a:t>分配收益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85488" y="4457700"/>
            <a:ext cx="1813560" cy="1767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178041" y="5109166"/>
            <a:ext cx="4826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数据 联邦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28841" y="4786078"/>
            <a:ext cx="112268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marR="5080" indent="-320675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2.</a:t>
            </a:r>
            <a:r>
              <a:rPr sz="1800" b="1" dirty="0">
                <a:latin typeface="DengXian"/>
                <a:cs typeface="DengXian"/>
              </a:rPr>
              <a:t>训练联邦 模型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33359" y="4762500"/>
            <a:ext cx="1571244" cy="1200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6758178" y="5325617"/>
            <a:ext cx="1075690" cy="76200"/>
          </a:xfrm>
          <a:custGeom>
            <a:avLst/>
            <a:gdLst/>
            <a:ahLst/>
            <a:cxnLst/>
            <a:rect l="l" t="t" r="r" b="b"/>
            <a:pathLst>
              <a:path w="1075690" h="76200">
                <a:moveTo>
                  <a:pt x="999363" y="0"/>
                </a:moveTo>
                <a:lnTo>
                  <a:pt x="999363" y="76199"/>
                </a:lnTo>
                <a:lnTo>
                  <a:pt x="1055751" y="48005"/>
                </a:lnTo>
                <a:lnTo>
                  <a:pt x="1012063" y="48005"/>
                </a:lnTo>
                <a:lnTo>
                  <a:pt x="1012063" y="28193"/>
                </a:lnTo>
                <a:lnTo>
                  <a:pt x="1055751" y="28193"/>
                </a:lnTo>
                <a:lnTo>
                  <a:pt x="999363" y="0"/>
                </a:lnTo>
                <a:close/>
              </a:path>
              <a:path w="1075690" h="76200">
                <a:moveTo>
                  <a:pt x="52781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537718" y="48005"/>
                </a:lnTo>
                <a:lnTo>
                  <a:pt x="547624" y="38099"/>
                </a:lnTo>
                <a:lnTo>
                  <a:pt x="527812" y="38099"/>
                </a:lnTo>
                <a:lnTo>
                  <a:pt x="527812" y="28193"/>
                </a:lnTo>
                <a:close/>
              </a:path>
              <a:path w="1075690" h="76200">
                <a:moveTo>
                  <a:pt x="547624" y="38099"/>
                </a:moveTo>
                <a:lnTo>
                  <a:pt x="537718" y="48005"/>
                </a:lnTo>
                <a:lnTo>
                  <a:pt x="547624" y="48005"/>
                </a:lnTo>
                <a:lnTo>
                  <a:pt x="547624" y="38099"/>
                </a:lnTo>
                <a:close/>
              </a:path>
              <a:path w="1075690" h="76200">
                <a:moveTo>
                  <a:pt x="999363" y="28193"/>
                </a:moveTo>
                <a:lnTo>
                  <a:pt x="537718" y="28193"/>
                </a:lnTo>
                <a:lnTo>
                  <a:pt x="527812" y="38099"/>
                </a:lnTo>
                <a:lnTo>
                  <a:pt x="547624" y="38099"/>
                </a:lnTo>
                <a:lnTo>
                  <a:pt x="547624" y="48005"/>
                </a:lnTo>
                <a:lnTo>
                  <a:pt x="999363" y="48005"/>
                </a:lnTo>
                <a:lnTo>
                  <a:pt x="999363" y="28193"/>
                </a:lnTo>
                <a:close/>
              </a:path>
              <a:path w="1075690" h="76200">
                <a:moveTo>
                  <a:pt x="1055751" y="28193"/>
                </a:moveTo>
                <a:lnTo>
                  <a:pt x="1012063" y="28193"/>
                </a:lnTo>
                <a:lnTo>
                  <a:pt x="1012063" y="48005"/>
                </a:lnTo>
                <a:lnTo>
                  <a:pt x="1055751" y="48005"/>
                </a:lnTo>
                <a:lnTo>
                  <a:pt x="1075563" y="38099"/>
                </a:lnTo>
                <a:lnTo>
                  <a:pt x="1055751" y="28193"/>
                </a:lnTo>
                <a:close/>
              </a:path>
              <a:path w="1075690" h="76200">
                <a:moveTo>
                  <a:pt x="537718" y="28193"/>
                </a:moveTo>
                <a:lnTo>
                  <a:pt x="527812" y="28193"/>
                </a:lnTo>
                <a:lnTo>
                  <a:pt x="527812" y="38099"/>
                </a:lnTo>
                <a:lnTo>
                  <a:pt x="537718" y="2819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0628376" y="4738115"/>
            <a:ext cx="1351787" cy="1251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9405366" y="5327269"/>
            <a:ext cx="1223010" cy="76200"/>
          </a:xfrm>
          <a:custGeom>
            <a:avLst/>
            <a:gdLst/>
            <a:ahLst/>
            <a:cxnLst/>
            <a:rect l="l" t="t" r="r" b="b"/>
            <a:pathLst>
              <a:path w="1223009" h="76200">
                <a:moveTo>
                  <a:pt x="1146682" y="0"/>
                </a:moveTo>
                <a:lnTo>
                  <a:pt x="1146682" y="76199"/>
                </a:lnTo>
                <a:lnTo>
                  <a:pt x="1203070" y="48005"/>
                </a:lnTo>
                <a:lnTo>
                  <a:pt x="1159382" y="48005"/>
                </a:lnTo>
                <a:lnTo>
                  <a:pt x="1159382" y="28193"/>
                </a:lnTo>
                <a:lnTo>
                  <a:pt x="1203070" y="28193"/>
                </a:lnTo>
                <a:lnTo>
                  <a:pt x="1146682" y="0"/>
                </a:lnTo>
                <a:close/>
              </a:path>
              <a:path w="1223009" h="76200">
                <a:moveTo>
                  <a:pt x="601599" y="36448"/>
                </a:moveTo>
                <a:lnTo>
                  <a:pt x="601599" y="48005"/>
                </a:lnTo>
                <a:lnTo>
                  <a:pt x="1146682" y="48005"/>
                </a:lnTo>
                <a:lnTo>
                  <a:pt x="1146682" y="46354"/>
                </a:lnTo>
                <a:lnTo>
                  <a:pt x="611504" y="46354"/>
                </a:lnTo>
                <a:lnTo>
                  <a:pt x="601599" y="36448"/>
                </a:lnTo>
                <a:close/>
              </a:path>
              <a:path w="1223009" h="76200">
                <a:moveTo>
                  <a:pt x="1203070" y="28193"/>
                </a:moveTo>
                <a:lnTo>
                  <a:pt x="1159382" y="28193"/>
                </a:lnTo>
                <a:lnTo>
                  <a:pt x="1159382" y="48005"/>
                </a:lnTo>
                <a:lnTo>
                  <a:pt x="1203070" y="48005"/>
                </a:lnTo>
                <a:lnTo>
                  <a:pt x="1222882" y="38099"/>
                </a:lnTo>
                <a:lnTo>
                  <a:pt x="1203070" y="28193"/>
                </a:lnTo>
                <a:close/>
              </a:path>
              <a:path w="1223009" h="76200">
                <a:moveTo>
                  <a:pt x="621410" y="26542"/>
                </a:moveTo>
                <a:lnTo>
                  <a:pt x="0" y="26542"/>
                </a:lnTo>
                <a:lnTo>
                  <a:pt x="0" y="46354"/>
                </a:lnTo>
                <a:lnTo>
                  <a:pt x="601599" y="46354"/>
                </a:lnTo>
                <a:lnTo>
                  <a:pt x="601599" y="36448"/>
                </a:lnTo>
                <a:lnTo>
                  <a:pt x="619759" y="36448"/>
                </a:lnTo>
                <a:lnTo>
                  <a:pt x="611504" y="28193"/>
                </a:lnTo>
                <a:lnTo>
                  <a:pt x="621410" y="28193"/>
                </a:lnTo>
                <a:lnTo>
                  <a:pt x="621410" y="26542"/>
                </a:lnTo>
                <a:close/>
              </a:path>
              <a:path w="1223009" h="76200">
                <a:moveTo>
                  <a:pt x="619759" y="36448"/>
                </a:moveTo>
                <a:lnTo>
                  <a:pt x="601599" y="36448"/>
                </a:lnTo>
                <a:lnTo>
                  <a:pt x="611504" y="46354"/>
                </a:lnTo>
                <a:lnTo>
                  <a:pt x="1146682" y="46354"/>
                </a:lnTo>
                <a:lnTo>
                  <a:pt x="1146682" y="38099"/>
                </a:lnTo>
                <a:lnTo>
                  <a:pt x="621410" y="38099"/>
                </a:lnTo>
                <a:lnTo>
                  <a:pt x="619759" y="36448"/>
                </a:lnTo>
                <a:close/>
              </a:path>
              <a:path w="1223009" h="76200">
                <a:moveTo>
                  <a:pt x="621410" y="28193"/>
                </a:moveTo>
                <a:lnTo>
                  <a:pt x="611504" y="28193"/>
                </a:lnTo>
                <a:lnTo>
                  <a:pt x="621410" y="38099"/>
                </a:lnTo>
                <a:lnTo>
                  <a:pt x="621410" y="28193"/>
                </a:lnTo>
                <a:close/>
              </a:path>
              <a:path w="1223009" h="76200">
                <a:moveTo>
                  <a:pt x="1146682" y="28193"/>
                </a:moveTo>
                <a:lnTo>
                  <a:pt x="621410" y="28193"/>
                </a:lnTo>
                <a:lnTo>
                  <a:pt x="621410" y="38099"/>
                </a:lnTo>
                <a:lnTo>
                  <a:pt x="1146682" y="38099"/>
                </a:lnTo>
                <a:lnTo>
                  <a:pt x="1146682" y="2819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9467215" y="5022933"/>
            <a:ext cx="11214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3.</a:t>
            </a:r>
            <a:r>
              <a:rPr sz="1800" b="1" dirty="0">
                <a:latin typeface="DengXian"/>
                <a:cs typeface="DengXian"/>
              </a:rPr>
              <a:t>产生收益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39417" y="1206246"/>
            <a:ext cx="9618345" cy="688340"/>
          </a:xfrm>
          <a:custGeom>
            <a:avLst/>
            <a:gdLst/>
            <a:ahLst/>
            <a:cxnLst/>
            <a:rect l="l" t="t" r="r" b="b"/>
            <a:pathLst>
              <a:path w="9618345" h="688339">
                <a:moveTo>
                  <a:pt x="9598279" y="9905"/>
                </a:moveTo>
                <a:lnTo>
                  <a:pt x="9598279" y="688213"/>
                </a:lnTo>
                <a:lnTo>
                  <a:pt x="9618091" y="688213"/>
                </a:lnTo>
                <a:lnTo>
                  <a:pt x="9618091" y="19812"/>
                </a:lnTo>
                <a:lnTo>
                  <a:pt x="9608185" y="19812"/>
                </a:lnTo>
                <a:lnTo>
                  <a:pt x="9598279" y="9905"/>
                </a:lnTo>
                <a:close/>
              </a:path>
              <a:path w="9618345" h="688339">
                <a:moveTo>
                  <a:pt x="28193" y="448055"/>
                </a:moveTo>
                <a:lnTo>
                  <a:pt x="0" y="448055"/>
                </a:lnTo>
                <a:lnTo>
                  <a:pt x="38100" y="524255"/>
                </a:lnTo>
                <a:lnTo>
                  <a:pt x="69850" y="460755"/>
                </a:lnTo>
                <a:lnTo>
                  <a:pt x="28193" y="460755"/>
                </a:lnTo>
                <a:lnTo>
                  <a:pt x="28193" y="448055"/>
                </a:lnTo>
                <a:close/>
              </a:path>
              <a:path w="9618345" h="688339">
                <a:moveTo>
                  <a:pt x="9618091" y="0"/>
                </a:moveTo>
                <a:lnTo>
                  <a:pt x="28193" y="0"/>
                </a:lnTo>
                <a:lnTo>
                  <a:pt x="28193" y="460755"/>
                </a:lnTo>
                <a:lnTo>
                  <a:pt x="48006" y="460755"/>
                </a:lnTo>
                <a:lnTo>
                  <a:pt x="48006" y="19812"/>
                </a:lnTo>
                <a:lnTo>
                  <a:pt x="38100" y="19812"/>
                </a:lnTo>
                <a:lnTo>
                  <a:pt x="48006" y="9905"/>
                </a:lnTo>
                <a:lnTo>
                  <a:pt x="9618091" y="9905"/>
                </a:lnTo>
                <a:lnTo>
                  <a:pt x="9618091" y="0"/>
                </a:lnTo>
                <a:close/>
              </a:path>
              <a:path w="9618345" h="688339">
                <a:moveTo>
                  <a:pt x="76200" y="448055"/>
                </a:moveTo>
                <a:lnTo>
                  <a:pt x="48006" y="448055"/>
                </a:lnTo>
                <a:lnTo>
                  <a:pt x="48006" y="460755"/>
                </a:lnTo>
                <a:lnTo>
                  <a:pt x="69850" y="460755"/>
                </a:lnTo>
                <a:lnTo>
                  <a:pt x="76200" y="448055"/>
                </a:lnTo>
                <a:close/>
              </a:path>
              <a:path w="9618345" h="688339">
                <a:moveTo>
                  <a:pt x="48006" y="9905"/>
                </a:moveTo>
                <a:lnTo>
                  <a:pt x="38100" y="19812"/>
                </a:lnTo>
                <a:lnTo>
                  <a:pt x="48006" y="19812"/>
                </a:lnTo>
                <a:lnTo>
                  <a:pt x="48006" y="9905"/>
                </a:lnTo>
                <a:close/>
              </a:path>
              <a:path w="9618345" h="688339">
                <a:moveTo>
                  <a:pt x="9598279" y="9905"/>
                </a:moveTo>
                <a:lnTo>
                  <a:pt x="48006" y="9905"/>
                </a:lnTo>
                <a:lnTo>
                  <a:pt x="48006" y="19812"/>
                </a:lnTo>
                <a:lnTo>
                  <a:pt x="9598279" y="19812"/>
                </a:lnTo>
                <a:lnTo>
                  <a:pt x="9598279" y="9905"/>
                </a:lnTo>
                <a:close/>
              </a:path>
              <a:path w="9618345" h="688339">
                <a:moveTo>
                  <a:pt x="9618091" y="9905"/>
                </a:moveTo>
                <a:lnTo>
                  <a:pt x="9598279" y="9905"/>
                </a:lnTo>
                <a:lnTo>
                  <a:pt x="9608185" y="19812"/>
                </a:lnTo>
                <a:lnTo>
                  <a:pt x="9618091" y="19812"/>
                </a:lnTo>
                <a:lnTo>
                  <a:pt x="9618091" y="990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44385" y="1207388"/>
            <a:ext cx="10713085" cy="2395220"/>
          </a:xfrm>
          <a:custGeom>
            <a:avLst/>
            <a:gdLst/>
            <a:ahLst/>
            <a:cxnLst/>
            <a:rect l="l" t="t" r="r" b="b"/>
            <a:pathLst>
              <a:path w="10713085" h="2395220">
                <a:moveTo>
                  <a:pt x="162344" y="2318639"/>
                </a:moveTo>
                <a:lnTo>
                  <a:pt x="162344" y="2394839"/>
                </a:lnTo>
                <a:lnTo>
                  <a:pt x="218732" y="2366645"/>
                </a:lnTo>
                <a:lnTo>
                  <a:pt x="175044" y="2366645"/>
                </a:lnTo>
                <a:lnTo>
                  <a:pt x="175044" y="2346833"/>
                </a:lnTo>
                <a:lnTo>
                  <a:pt x="218732" y="2346833"/>
                </a:lnTo>
                <a:lnTo>
                  <a:pt x="162344" y="2318639"/>
                </a:lnTo>
                <a:close/>
              </a:path>
              <a:path w="10713085" h="2395220">
                <a:moveTo>
                  <a:pt x="10712488" y="0"/>
                </a:moveTo>
                <a:lnTo>
                  <a:pt x="0" y="0"/>
                </a:lnTo>
                <a:lnTo>
                  <a:pt x="0" y="2366645"/>
                </a:lnTo>
                <a:lnTo>
                  <a:pt x="162344" y="2366645"/>
                </a:lnTo>
                <a:lnTo>
                  <a:pt x="162344" y="2356739"/>
                </a:lnTo>
                <a:lnTo>
                  <a:pt x="19811" y="2356739"/>
                </a:lnTo>
                <a:lnTo>
                  <a:pt x="9905" y="2346833"/>
                </a:lnTo>
                <a:lnTo>
                  <a:pt x="19811" y="2346833"/>
                </a:lnTo>
                <a:lnTo>
                  <a:pt x="19811" y="19812"/>
                </a:lnTo>
                <a:lnTo>
                  <a:pt x="9905" y="19812"/>
                </a:lnTo>
                <a:lnTo>
                  <a:pt x="19811" y="9906"/>
                </a:lnTo>
                <a:lnTo>
                  <a:pt x="10712488" y="9906"/>
                </a:lnTo>
                <a:lnTo>
                  <a:pt x="10712488" y="0"/>
                </a:lnTo>
                <a:close/>
              </a:path>
              <a:path w="10713085" h="2395220">
                <a:moveTo>
                  <a:pt x="218732" y="2346833"/>
                </a:moveTo>
                <a:lnTo>
                  <a:pt x="175044" y="2346833"/>
                </a:lnTo>
                <a:lnTo>
                  <a:pt x="175044" y="2366645"/>
                </a:lnTo>
                <a:lnTo>
                  <a:pt x="218732" y="2366645"/>
                </a:lnTo>
                <a:lnTo>
                  <a:pt x="238544" y="2356739"/>
                </a:lnTo>
                <a:lnTo>
                  <a:pt x="218732" y="2346833"/>
                </a:lnTo>
                <a:close/>
              </a:path>
              <a:path w="10713085" h="2395220">
                <a:moveTo>
                  <a:pt x="19811" y="2346833"/>
                </a:moveTo>
                <a:lnTo>
                  <a:pt x="9905" y="2346833"/>
                </a:lnTo>
                <a:lnTo>
                  <a:pt x="19811" y="2356739"/>
                </a:lnTo>
                <a:lnTo>
                  <a:pt x="19811" y="2346833"/>
                </a:lnTo>
                <a:close/>
              </a:path>
              <a:path w="10713085" h="2395220">
                <a:moveTo>
                  <a:pt x="162344" y="2346833"/>
                </a:moveTo>
                <a:lnTo>
                  <a:pt x="19811" y="2346833"/>
                </a:lnTo>
                <a:lnTo>
                  <a:pt x="19811" y="2356739"/>
                </a:lnTo>
                <a:lnTo>
                  <a:pt x="162344" y="2356739"/>
                </a:lnTo>
                <a:lnTo>
                  <a:pt x="162344" y="2346833"/>
                </a:lnTo>
                <a:close/>
              </a:path>
              <a:path w="10713085" h="2395220">
                <a:moveTo>
                  <a:pt x="10692676" y="9906"/>
                </a:moveTo>
                <a:lnTo>
                  <a:pt x="10692676" y="686181"/>
                </a:lnTo>
                <a:lnTo>
                  <a:pt x="10712488" y="686181"/>
                </a:lnTo>
                <a:lnTo>
                  <a:pt x="10712488" y="19812"/>
                </a:lnTo>
                <a:lnTo>
                  <a:pt x="10702582" y="19812"/>
                </a:lnTo>
                <a:lnTo>
                  <a:pt x="10692676" y="9906"/>
                </a:lnTo>
                <a:close/>
              </a:path>
              <a:path w="10713085" h="2395220">
                <a:moveTo>
                  <a:pt x="19811" y="9906"/>
                </a:moveTo>
                <a:lnTo>
                  <a:pt x="9905" y="19812"/>
                </a:lnTo>
                <a:lnTo>
                  <a:pt x="19811" y="19812"/>
                </a:lnTo>
                <a:lnTo>
                  <a:pt x="19811" y="9906"/>
                </a:lnTo>
                <a:close/>
              </a:path>
              <a:path w="10713085" h="2395220">
                <a:moveTo>
                  <a:pt x="10692676" y="9906"/>
                </a:moveTo>
                <a:lnTo>
                  <a:pt x="19811" y="9906"/>
                </a:lnTo>
                <a:lnTo>
                  <a:pt x="19811" y="19812"/>
                </a:lnTo>
                <a:lnTo>
                  <a:pt x="10692676" y="19812"/>
                </a:lnTo>
                <a:lnTo>
                  <a:pt x="10692676" y="9906"/>
                </a:lnTo>
                <a:close/>
              </a:path>
              <a:path w="10713085" h="2395220">
                <a:moveTo>
                  <a:pt x="10712488" y="9906"/>
                </a:moveTo>
                <a:lnTo>
                  <a:pt x="10692676" y="9906"/>
                </a:lnTo>
                <a:lnTo>
                  <a:pt x="10702582" y="19812"/>
                </a:lnTo>
                <a:lnTo>
                  <a:pt x="10712488" y="19812"/>
                </a:lnTo>
                <a:lnTo>
                  <a:pt x="10712488" y="990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9445879" y="1986490"/>
            <a:ext cx="11214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3.</a:t>
            </a:r>
            <a:r>
              <a:rPr sz="1800" b="1" dirty="0">
                <a:latin typeface="DengXian"/>
                <a:cs typeface="DengXian"/>
              </a:rPr>
              <a:t>产生收益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39417" y="5886450"/>
            <a:ext cx="9875520" cy="523240"/>
          </a:xfrm>
          <a:custGeom>
            <a:avLst/>
            <a:gdLst/>
            <a:ahLst/>
            <a:cxnLst/>
            <a:rect l="l" t="t" r="r" b="b"/>
            <a:pathLst>
              <a:path w="9875520" h="523239">
                <a:moveTo>
                  <a:pt x="48006" y="63500"/>
                </a:moveTo>
                <a:lnTo>
                  <a:pt x="28193" y="63500"/>
                </a:lnTo>
                <a:lnTo>
                  <a:pt x="28193" y="522859"/>
                </a:lnTo>
                <a:lnTo>
                  <a:pt x="9875520" y="522859"/>
                </a:lnTo>
                <a:lnTo>
                  <a:pt x="9875520" y="512953"/>
                </a:lnTo>
                <a:lnTo>
                  <a:pt x="48006" y="512953"/>
                </a:lnTo>
                <a:lnTo>
                  <a:pt x="38100" y="503047"/>
                </a:lnTo>
                <a:lnTo>
                  <a:pt x="48006" y="503047"/>
                </a:lnTo>
                <a:lnTo>
                  <a:pt x="48006" y="63500"/>
                </a:lnTo>
                <a:close/>
              </a:path>
              <a:path w="9875520" h="523239">
                <a:moveTo>
                  <a:pt x="48006" y="503047"/>
                </a:moveTo>
                <a:lnTo>
                  <a:pt x="38100" y="503047"/>
                </a:lnTo>
                <a:lnTo>
                  <a:pt x="48006" y="512953"/>
                </a:lnTo>
                <a:lnTo>
                  <a:pt x="48006" y="503047"/>
                </a:lnTo>
                <a:close/>
              </a:path>
              <a:path w="9875520" h="523239">
                <a:moveTo>
                  <a:pt x="9855708" y="503047"/>
                </a:moveTo>
                <a:lnTo>
                  <a:pt x="48006" y="503047"/>
                </a:lnTo>
                <a:lnTo>
                  <a:pt x="48006" y="512953"/>
                </a:lnTo>
                <a:lnTo>
                  <a:pt x="9855708" y="512953"/>
                </a:lnTo>
                <a:lnTo>
                  <a:pt x="9855708" y="503047"/>
                </a:lnTo>
                <a:close/>
              </a:path>
              <a:path w="9875520" h="523239">
                <a:moveTo>
                  <a:pt x="9875520" y="103378"/>
                </a:moveTo>
                <a:lnTo>
                  <a:pt x="9855708" y="103378"/>
                </a:lnTo>
                <a:lnTo>
                  <a:pt x="9855708" y="512953"/>
                </a:lnTo>
                <a:lnTo>
                  <a:pt x="9865614" y="503047"/>
                </a:lnTo>
                <a:lnTo>
                  <a:pt x="9875520" y="503047"/>
                </a:lnTo>
                <a:lnTo>
                  <a:pt x="9875520" y="103378"/>
                </a:lnTo>
                <a:close/>
              </a:path>
              <a:path w="9875520" h="523239">
                <a:moveTo>
                  <a:pt x="9875520" y="503047"/>
                </a:moveTo>
                <a:lnTo>
                  <a:pt x="9865614" y="503047"/>
                </a:lnTo>
                <a:lnTo>
                  <a:pt x="9855708" y="512953"/>
                </a:lnTo>
                <a:lnTo>
                  <a:pt x="9875520" y="512953"/>
                </a:lnTo>
                <a:lnTo>
                  <a:pt x="9875520" y="503047"/>
                </a:lnTo>
                <a:close/>
              </a:path>
              <a:path w="9875520" h="523239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9875520" h="523239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10098151" y="6100045"/>
            <a:ext cx="11214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4.</a:t>
            </a:r>
            <a:r>
              <a:rPr sz="1800" b="1" dirty="0">
                <a:latin typeface="DengXian"/>
                <a:cs typeface="DengXian"/>
              </a:rPr>
              <a:t>分配收益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Arial"/>
                <a:cs typeface="Arial"/>
              </a:rPr>
              <a:t>16</a:t>
            </a:fld>
            <a:endParaRPr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39823" y="5431009"/>
            <a:ext cx="15786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1.</a:t>
            </a:r>
            <a:r>
              <a:rPr sz="1800" b="1" dirty="0">
                <a:latin typeface="DengXian"/>
                <a:cs typeface="DengXian"/>
              </a:rPr>
              <a:t>选择联邦加入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40" name="object 2"/>
          <p:cNvSpPr/>
          <p:nvPr/>
        </p:nvSpPr>
        <p:spPr>
          <a:xfrm rot="5197990">
            <a:off x="1387206" y="5253851"/>
            <a:ext cx="406183" cy="2498693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399276"/>
            <a:ext cx="771144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902" rIns="0" bIns="0" rtlCol="0">
            <a:spAutoFit/>
          </a:bodyPr>
          <a:lstStyle/>
          <a:p>
            <a:pPr marL="499745">
              <a:lnSpc>
                <a:spcPts val="3354"/>
              </a:lnSpc>
            </a:pP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  <a:r>
              <a:rPr spc="-5" dirty="0"/>
              <a:t> </a:t>
            </a:r>
            <a:r>
              <a:rPr spc="-25" dirty="0"/>
              <a:t>A</a:t>
            </a:r>
            <a:r>
              <a:rPr spc="-30" dirty="0"/>
              <a:t>p</a:t>
            </a:r>
            <a:r>
              <a:rPr spc="-15" dirty="0"/>
              <a:t>plica</a:t>
            </a:r>
            <a:r>
              <a:rPr spc="-25" dirty="0"/>
              <a:t>t</a:t>
            </a:r>
            <a:r>
              <a:rPr spc="-15" dirty="0"/>
              <a:t>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17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047" y="1142077"/>
            <a:ext cx="10690225" cy="5122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Federated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Learning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+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ther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ML</a:t>
            </a:r>
            <a:r>
              <a:rPr sz="1600" spc="-14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gorithms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(Chapter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8)</a:t>
            </a:r>
            <a:endParaRPr sz="1600" dirty="0">
              <a:latin typeface="Arial"/>
              <a:cs typeface="Arial"/>
            </a:endParaRPr>
          </a:p>
          <a:p>
            <a:pPr marL="546100" lvl="1" indent="-262255">
              <a:lnSpc>
                <a:spcPct val="100000"/>
              </a:lnSpc>
              <a:spcBef>
                <a:spcPts val="690"/>
              </a:spcBef>
              <a:buClr>
                <a:srgbClr val="FFC000"/>
              </a:buClr>
              <a:buFont typeface="MS Gothic"/>
              <a:buChar char="•"/>
              <a:tabLst>
                <a:tab pos="546735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 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puter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ision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V)</a:t>
            </a:r>
          </a:p>
          <a:p>
            <a:pPr marL="546100" lvl="1" indent="-262255">
              <a:lnSpc>
                <a:spcPct val="100000"/>
              </a:lnSpc>
              <a:spcBef>
                <a:spcPts val="670"/>
              </a:spcBef>
              <a:buClr>
                <a:srgbClr val="FFC000"/>
              </a:buClr>
              <a:buFont typeface="MS Gothic"/>
              <a:buChar char="•"/>
              <a:tabLst>
                <a:tab pos="546735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 N</a:t>
            </a:r>
            <a:r>
              <a:rPr sz="1400" dirty="0">
                <a:latin typeface="Arial"/>
                <a:cs typeface="Arial"/>
              </a:rPr>
              <a:t>atural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LP),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auto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atic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speech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recogniti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(AS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)</a:t>
            </a:r>
          </a:p>
          <a:p>
            <a:pPr marL="546100" lvl="1" indent="-262255">
              <a:lnSpc>
                <a:spcPct val="100000"/>
              </a:lnSpc>
              <a:spcBef>
                <a:spcPts val="670"/>
              </a:spcBef>
              <a:buClr>
                <a:srgbClr val="FFC000"/>
              </a:buClr>
              <a:buFont typeface="MS Gothic"/>
              <a:buChar char="•"/>
              <a:tabLst>
                <a:tab pos="546735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 R</a:t>
            </a:r>
            <a:r>
              <a:rPr sz="1400" dirty="0">
                <a:latin typeface="Arial"/>
                <a:cs typeface="Arial"/>
              </a:rPr>
              <a:t>eco</a:t>
            </a:r>
            <a:r>
              <a:rPr sz="1400" spc="-10" dirty="0">
                <a:latin typeface="Arial"/>
                <a:cs typeface="Arial"/>
              </a:rPr>
              <a:t>mm</a:t>
            </a:r>
            <a:r>
              <a:rPr sz="1400" dirty="0">
                <a:latin typeface="Arial"/>
                <a:cs typeface="Arial"/>
              </a:rPr>
              <a:t>ender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stem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S)</a:t>
            </a:r>
          </a:p>
          <a:p>
            <a:pPr marL="241300" indent="-228600">
              <a:lnSpc>
                <a:spcPct val="100000"/>
              </a:lnSpc>
              <a:spcBef>
                <a:spcPts val="1155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F</a:t>
            </a:r>
            <a:r>
              <a:rPr sz="1600" spc="-1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de</a:t>
            </a:r>
            <a:r>
              <a:rPr sz="1600" spc="-2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ated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Lea</a:t>
            </a:r>
            <a:r>
              <a:rPr sz="1600" spc="-2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ning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+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Industr</a:t>
            </a:r>
            <a:r>
              <a:rPr sz="1600" spc="-35" dirty="0">
                <a:latin typeface="Arial"/>
                <a:cs typeface="Arial"/>
              </a:rPr>
              <a:t>y</a:t>
            </a:r>
            <a:r>
              <a:rPr sz="1600" spc="-10" dirty="0">
                <a:latin typeface="Arial"/>
                <a:cs typeface="Arial"/>
              </a:rPr>
              <a:t>/Societ</a:t>
            </a:r>
            <a:r>
              <a:rPr sz="1600" spc="-155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</a:t>
            </a:r>
            <a:r>
              <a:rPr sz="1600" spc="-2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hapter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10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cases </a:t>
            </a:r>
            <a:r>
              <a:rPr sz="1600" spc="-5" dirty="0">
                <a:latin typeface="Arial"/>
                <a:cs typeface="Arial"/>
              </a:rPr>
              <a:t>fr</a:t>
            </a:r>
            <a:r>
              <a:rPr sz="1600" spc="-15" dirty="0">
                <a:latin typeface="Arial"/>
                <a:cs typeface="Arial"/>
              </a:rPr>
              <a:t>om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eBan</a:t>
            </a:r>
            <a:r>
              <a:rPr sz="1600" spc="-5" dirty="0">
                <a:latin typeface="Arial"/>
                <a:cs typeface="Arial"/>
              </a:rPr>
              <a:t>k: 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https://</a:t>
            </a:r>
            <a:r>
              <a:rPr sz="1600" u="sng" spc="-3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ww</a:t>
            </a:r>
            <a:r>
              <a:rPr sz="1600" u="sng" spc="-114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w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.fedai.</a:t>
            </a:r>
            <a:r>
              <a:rPr sz="1600" u="sng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o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r</a:t>
            </a:r>
            <a:r>
              <a:rPr sz="1600" u="sng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g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/ca</a:t>
            </a:r>
            <a:r>
              <a:rPr sz="1600" u="sng" spc="-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s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es</a:t>
            </a:r>
            <a:r>
              <a:rPr sz="1600" u="sng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/</a:t>
            </a:r>
            <a:r>
              <a:rPr sz="1600" spc="-10" dirty="0"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544195" lvl="1" indent="-264795">
              <a:lnSpc>
                <a:spcPct val="100000"/>
              </a:lnSpc>
              <a:spcBef>
                <a:spcPts val="705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 F</a:t>
            </a:r>
            <a:r>
              <a:rPr sz="1400" dirty="0">
                <a:latin typeface="Arial"/>
                <a:cs typeface="Arial"/>
              </a:rPr>
              <a:t>inance,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6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ech</a:t>
            </a:r>
          </a:p>
          <a:p>
            <a:pPr marL="544195" lvl="1" indent="-264795">
              <a:lnSpc>
                <a:spcPct val="100000"/>
              </a:lnSpc>
              <a:spcBef>
                <a:spcPts val="66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Insuran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Insur</a:t>
            </a:r>
            <a:r>
              <a:rPr sz="1400" spc="-16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h</a:t>
            </a:r>
          </a:p>
          <a:p>
            <a:pPr marL="544195" lvl="1" indent="-264795">
              <a:lnSpc>
                <a:spcPct val="100000"/>
              </a:lnSpc>
              <a:spcBef>
                <a:spcPts val="67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 H</a:t>
            </a:r>
            <a:r>
              <a:rPr sz="1400" dirty="0">
                <a:latin typeface="Arial"/>
                <a:cs typeface="Arial"/>
              </a:rPr>
              <a:t>ealthcare</a:t>
            </a:r>
          </a:p>
          <a:p>
            <a:pPr marL="544195" lvl="1" indent="-264795">
              <a:lnSpc>
                <a:spcPct val="100000"/>
              </a:lnSpc>
              <a:spcBef>
                <a:spcPts val="67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Education</a:t>
            </a:r>
          </a:p>
          <a:p>
            <a:pPr marL="544195" lvl="1" indent="-264795">
              <a:lnSpc>
                <a:spcPct val="100000"/>
              </a:lnSpc>
              <a:spcBef>
                <a:spcPts val="66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1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</a:t>
            </a:r>
            <a:r>
              <a:rPr sz="1400" spc="-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AIoT</a:t>
            </a:r>
          </a:p>
          <a:p>
            <a:pPr marL="544195" lvl="1" indent="-264795">
              <a:lnSpc>
                <a:spcPct val="100000"/>
              </a:lnSpc>
              <a:spcBef>
                <a:spcPts val="67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art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ity</a:t>
            </a:r>
          </a:p>
          <a:p>
            <a:pPr marL="544195" lvl="1" indent="-264795">
              <a:lnSpc>
                <a:spcPct val="100000"/>
              </a:lnSpc>
              <a:spcBef>
                <a:spcPts val="67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ederated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Edge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puting</a:t>
            </a:r>
            <a:endParaRPr sz="1400" dirty="0">
              <a:latin typeface="Arial"/>
              <a:cs typeface="Arial"/>
            </a:endParaRPr>
          </a:p>
          <a:p>
            <a:pPr marL="544195" lvl="1" indent="-264795">
              <a:lnSpc>
                <a:spcPct val="100000"/>
              </a:lnSpc>
              <a:spcBef>
                <a:spcPts val="66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ederated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learning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5G/6G</a:t>
            </a:r>
            <a:endParaRPr sz="1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165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Reference:</a:t>
            </a:r>
            <a:endParaRPr sz="1600" dirty="0">
              <a:latin typeface="Arial"/>
              <a:cs typeface="Arial"/>
            </a:endParaRPr>
          </a:p>
          <a:p>
            <a:pPr marL="544195" marR="5080" lvl="1" indent="-264795">
              <a:lnSpc>
                <a:spcPct val="110000"/>
              </a:lnSpc>
              <a:spcBef>
                <a:spcPts val="525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dirty="0">
                <a:latin typeface="Arial"/>
                <a:cs typeface="Arial"/>
                <a:hlinkClick r:id="rId5"/>
              </a:rPr>
              <a:t>Git</a:t>
            </a:r>
            <a:r>
              <a:rPr sz="1400" spc="-10" dirty="0">
                <a:latin typeface="Arial"/>
                <a:cs typeface="Arial"/>
                <a:hlinkClick r:id="rId5"/>
              </a:rPr>
              <a:t>H</a:t>
            </a:r>
            <a:r>
              <a:rPr sz="1400" dirty="0">
                <a:latin typeface="Arial"/>
                <a:cs typeface="Arial"/>
                <a:hlinkClick r:id="rId5"/>
              </a:rPr>
              <a:t>ub,</a:t>
            </a:r>
            <a:r>
              <a:rPr sz="1400" spc="-25" dirty="0">
                <a:latin typeface="Arial"/>
                <a:cs typeface="Arial"/>
                <a:hlinkClick r:id="rId5"/>
              </a:rPr>
              <a:t> </a:t>
            </a:r>
            <a:r>
              <a:rPr sz="1400" dirty="0">
                <a:latin typeface="Arial"/>
                <a:cs typeface="Arial"/>
                <a:hlinkClick r:id="rId5"/>
              </a:rPr>
              <a:t>inno</a:t>
            </a:r>
            <a:r>
              <a:rPr sz="1400" spc="-20" dirty="0">
                <a:latin typeface="Arial"/>
                <a:cs typeface="Arial"/>
                <a:hlinkClick r:id="rId5"/>
              </a:rPr>
              <a:t>v</a:t>
            </a:r>
            <a:r>
              <a:rPr sz="1400" dirty="0">
                <a:latin typeface="Arial"/>
                <a:cs typeface="Arial"/>
                <a:hlinkClick r:id="rId5"/>
              </a:rPr>
              <a:t>ation-ca</a:t>
            </a:r>
            <a:r>
              <a:rPr sz="1400" spc="-10" dirty="0">
                <a:latin typeface="Arial"/>
                <a:cs typeface="Arial"/>
                <a:hlinkClick r:id="rId5"/>
              </a:rPr>
              <a:t>t/</a:t>
            </a:r>
            <a:r>
              <a:rPr sz="1400" spc="-25" dirty="0">
                <a:latin typeface="Arial"/>
                <a:cs typeface="Arial"/>
                <a:hlinkClick r:id="rId5"/>
              </a:rPr>
              <a:t>A</a:t>
            </a:r>
            <a:r>
              <a:rPr sz="1400" spc="-20" dirty="0">
                <a:latin typeface="Arial"/>
                <a:cs typeface="Arial"/>
                <a:hlinkClick r:id="rId5"/>
              </a:rPr>
              <a:t>w</a:t>
            </a:r>
            <a:r>
              <a:rPr sz="1400" dirty="0">
                <a:latin typeface="Arial"/>
                <a:cs typeface="Arial"/>
                <a:hlinkClick r:id="rId5"/>
              </a:rPr>
              <a:t>eso</a:t>
            </a:r>
            <a:r>
              <a:rPr sz="1400" spc="-10" dirty="0">
                <a:latin typeface="Arial"/>
                <a:cs typeface="Arial"/>
                <a:hlinkClick r:id="rId5"/>
              </a:rPr>
              <a:t>m</a:t>
            </a:r>
            <a:r>
              <a:rPr sz="1400" dirty="0">
                <a:latin typeface="Arial"/>
                <a:cs typeface="Arial"/>
                <a:hlinkClick r:id="rId5"/>
              </a:rPr>
              <a:t>e</a:t>
            </a:r>
            <a:r>
              <a:rPr sz="1400" spc="-15" dirty="0">
                <a:latin typeface="Arial"/>
                <a:cs typeface="Arial"/>
                <a:hlinkClick r:id="rId5"/>
              </a:rPr>
              <a:t>-</a:t>
            </a:r>
            <a:r>
              <a:rPr sz="1400" spc="-10" dirty="0">
                <a:latin typeface="Arial"/>
                <a:cs typeface="Arial"/>
                <a:hlinkClick r:id="rId5"/>
              </a:rPr>
              <a:t>F</a:t>
            </a:r>
            <a:r>
              <a:rPr sz="1400" dirty="0">
                <a:latin typeface="Arial"/>
                <a:cs typeface="Arial"/>
                <a:hlinkClick r:id="rId5"/>
              </a:rPr>
              <a:t>e</a:t>
            </a:r>
            <a:r>
              <a:rPr sz="1400" spc="-15" dirty="0">
                <a:latin typeface="Arial"/>
                <a:cs typeface="Arial"/>
                <a:hlinkClick r:id="rId5"/>
              </a:rPr>
              <a:t>d</a:t>
            </a:r>
            <a:r>
              <a:rPr sz="1400" dirty="0">
                <a:latin typeface="Arial"/>
                <a:cs typeface="Arial"/>
                <a:hlinkClick r:id="rId5"/>
              </a:rPr>
              <a:t>e</a:t>
            </a:r>
            <a:r>
              <a:rPr sz="1400" spc="-15" dirty="0">
                <a:latin typeface="Arial"/>
                <a:cs typeface="Arial"/>
                <a:hlinkClick r:id="rId5"/>
              </a:rPr>
              <a:t>r</a:t>
            </a:r>
            <a:r>
              <a:rPr sz="1400" dirty="0">
                <a:latin typeface="Arial"/>
                <a:cs typeface="Arial"/>
                <a:hlinkClick r:id="rId5"/>
              </a:rPr>
              <a:t>a</a:t>
            </a:r>
            <a:r>
              <a:rPr sz="1400" spc="-10" dirty="0">
                <a:latin typeface="Arial"/>
                <a:cs typeface="Arial"/>
                <a:hlinkClick r:id="rId5"/>
              </a:rPr>
              <a:t>t</a:t>
            </a:r>
            <a:r>
              <a:rPr sz="1400" dirty="0">
                <a:latin typeface="Arial"/>
                <a:cs typeface="Arial"/>
                <a:hlinkClick r:id="rId5"/>
              </a:rPr>
              <a:t>e</a:t>
            </a:r>
            <a:r>
              <a:rPr sz="1400" spc="-15" dirty="0">
                <a:latin typeface="Arial"/>
                <a:cs typeface="Arial"/>
                <a:hlinkClick r:id="rId5"/>
              </a:rPr>
              <a:t>d</a:t>
            </a:r>
            <a:r>
              <a:rPr sz="1400" dirty="0">
                <a:latin typeface="Arial"/>
                <a:cs typeface="Arial"/>
                <a:hlinkClick r:id="rId5"/>
              </a:rPr>
              <a:t>-</a:t>
            </a:r>
            <a:r>
              <a:rPr sz="1400" spc="-10" dirty="0">
                <a:latin typeface="Arial"/>
                <a:cs typeface="Arial"/>
                <a:hlinkClick r:id="rId5"/>
              </a:rPr>
              <a:t>M</a:t>
            </a:r>
            <a:r>
              <a:rPr sz="1400" spc="-15" dirty="0">
                <a:latin typeface="Arial"/>
                <a:cs typeface="Arial"/>
                <a:hlinkClick r:id="rId5"/>
              </a:rPr>
              <a:t>a</a:t>
            </a:r>
            <a:r>
              <a:rPr sz="1400" dirty="0">
                <a:latin typeface="Arial"/>
                <a:cs typeface="Arial"/>
                <a:hlinkClick r:id="rId5"/>
              </a:rPr>
              <a:t>c</a:t>
            </a:r>
            <a:r>
              <a:rPr sz="1400" spc="-15" dirty="0">
                <a:latin typeface="Arial"/>
                <a:cs typeface="Arial"/>
                <a:hlinkClick r:id="rId5"/>
              </a:rPr>
              <a:t>h</a:t>
            </a:r>
            <a:r>
              <a:rPr sz="1400" dirty="0">
                <a:latin typeface="Arial"/>
                <a:cs typeface="Arial"/>
                <a:hlinkClick r:id="rId5"/>
              </a:rPr>
              <a:t>ine</a:t>
            </a:r>
            <a:r>
              <a:rPr sz="1400" spc="-15" dirty="0">
                <a:latin typeface="Arial"/>
                <a:cs typeface="Arial"/>
                <a:hlinkClick r:id="rId5"/>
              </a:rPr>
              <a:t>-</a:t>
            </a:r>
            <a:r>
              <a:rPr sz="1400" dirty="0">
                <a:latin typeface="Arial"/>
                <a:cs typeface="Arial"/>
                <a:hlinkClick r:id="rId5"/>
              </a:rPr>
              <a:t>L</a:t>
            </a:r>
            <a:r>
              <a:rPr sz="1400" spc="-15" dirty="0">
                <a:latin typeface="Arial"/>
                <a:cs typeface="Arial"/>
                <a:hlinkClick r:id="rId5"/>
              </a:rPr>
              <a:t>e</a:t>
            </a:r>
            <a:r>
              <a:rPr sz="1400" dirty="0">
                <a:latin typeface="Arial"/>
                <a:cs typeface="Arial"/>
                <a:hlinkClick r:id="rId5"/>
              </a:rPr>
              <a:t>a</a:t>
            </a:r>
            <a:r>
              <a:rPr sz="1400" spc="-15" dirty="0">
                <a:latin typeface="Arial"/>
                <a:cs typeface="Arial"/>
                <a:hlinkClick r:id="rId5"/>
              </a:rPr>
              <a:t>r</a:t>
            </a:r>
            <a:r>
              <a:rPr sz="1400" dirty="0">
                <a:latin typeface="Arial"/>
                <a:cs typeface="Arial"/>
                <a:hlinkClick r:id="rId5"/>
              </a:rPr>
              <a:t>nin</a:t>
            </a:r>
            <a:r>
              <a:rPr sz="1400" spc="-15" dirty="0">
                <a:latin typeface="Arial"/>
                <a:cs typeface="Arial"/>
                <a:hlinkClick r:id="rId5"/>
              </a:rPr>
              <a:t>g</a:t>
            </a:r>
            <a:r>
              <a:rPr sz="1400" dirty="0">
                <a:latin typeface="Arial"/>
                <a:cs typeface="Arial"/>
                <a:hlinkClick r:id="rId5"/>
              </a:rPr>
              <a:t>,</a:t>
            </a:r>
            <a:r>
              <a:rPr sz="1400" spc="-120" dirty="0">
                <a:latin typeface="Arial"/>
                <a:cs typeface="Arial"/>
                <a:hlinkClick r:id="rId5"/>
              </a:rPr>
              <a:t> </a:t>
            </a:r>
            <a:r>
              <a:rPr sz="1400" spc="-25" dirty="0">
                <a:latin typeface="Arial"/>
                <a:cs typeface="Arial"/>
                <a:hlinkClick r:id="rId5"/>
              </a:rPr>
              <a:t>A</a:t>
            </a:r>
            <a:r>
              <a:rPr sz="1400" spc="-20" dirty="0">
                <a:latin typeface="Arial"/>
                <a:cs typeface="Arial"/>
                <a:hlinkClick r:id="rId5"/>
              </a:rPr>
              <a:t>v</a:t>
            </a:r>
            <a:r>
              <a:rPr sz="1400" dirty="0">
                <a:latin typeface="Arial"/>
                <a:cs typeface="Arial"/>
                <a:hlinkClick r:id="rId5"/>
              </a:rPr>
              <a:t>ailable:</a:t>
            </a:r>
            <a:r>
              <a:rPr sz="1400" spc="-5" dirty="0">
                <a:latin typeface="Arial"/>
                <a:cs typeface="Arial"/>
                <a:hlinkClick r:id="rId5"/>
              </a:rPr>
              <a:t> 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https</a:t>
            </a:r>
            <a:r>
              <a:rPr sz="14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:/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/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g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it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h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u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b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.</a:t>
            </a:r>
            <a:r>
              <a:rPr sz="14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c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o</a:t>
            </a:r>
            <a:r>
              <a:rPr sz="1400" u="sng" spc="-2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m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/i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n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n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o</a:t>
            </a:r>
            <a:r>
              <a:rPr sz="1400" u="sng" spc="-2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v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atio</a:t>
            </a:r>
            <a:r>
              <a:rPr sz="1400" u="sng" spc="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n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-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c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a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t</a:t>
            </a:r>
            <a:r>
              <a:rPr sz="14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/</a:t>
            </a:r>
            <a:r>
              <a:rPr sz="1400" u="sng" spc="-2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A</a:t>
            </a:r>
            <a:r>
              <a:rPr sz="1400" u="sng" spc="-2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w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esom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-</a:t>
            </a:r>
            <a:r>
              <a:rPr sz="14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F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d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ra</a:t>
            </a:r>
            <a:r>
              <a:rPr sz="14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t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</a:t>
            </a:r>
            <a:r>
              <a:rPr sz="1400" u="sng" spc="-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d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-</a:t>
            </a:r>
            <a:r>
              <a:rPr sz="140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 </a:t>
            </a:r>
            <a:r>
              <a:rPr sz="14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M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achin</a:t>
            </a:r>
            <a:r>
              <a:rPr sz="1400" u="sng" spc="-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-L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a</a:t>
            </a:r>
            <a:r>
              <a:rPr sz="14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r</a:t>
            </a:r>
            <a:r>
              <a:rPr sz="14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ning</a:t>
            </a:r>
            <a:endParaRPr sz="1400" dirty="0">
              <a:latin typeface="Arial"/>
              <a:cs typeface="Arial"/>
            </a:endParaRPr>
          </a:p>
          <a:p>
            <a:pPr marL="544195" lvl="1" indent="-264795">
              <a:lnSpc>
                <a:spcPct val="100000"/>
              </a:lnSpc>
              <a:spcBef>
                <a:spcPts val="67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https</a:t>
            </a:r>
            <a:r>
              <a:rPr sz="14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: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/</a:t>
            </a:r>
            <a:r>
              <a:rPr sz="14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/z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h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u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anl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a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n</a:t>
            </a:r>
            <a:r>
              <a:rPr sz="14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.z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hih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u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.</a:t>
            </a:r>
            <a:r>
              <a:rPr sz="14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c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o</a:t>
            </a:r>
            <a:r>
              <a:rPr sz="14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m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/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p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/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8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7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7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7</a:t>
            </a:r>
            <a:r>
              <a:rPr sz="14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7</a:t>
            </a:r>
            <a:r>
              <a:rPr sz="14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798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399276"/>
            <a:ext cx="771144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0213" rIns="0" bIns="0" rtlCol="0">
            <a:spAutoFit/>
          </a:bodyPr>
          <a:lstStyle/>
          <a:p>
            <a:pPr marL="499745">
              <a:lnSpc>
                <a:spcPct val="100000"/>
              </a:lnSpc>
            </a:pP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  <a:r>
              <a:rPr spc="-5" dirty="0"/>
              <a:t> </a:t>
            </a:r>
            <a:r>
              <a:rPr spc="-35" dirty="0"/>
              <a:t>D</a:t>
            </a:r>
            <a:r>
              <a:rPr spc="-15" dirty="0"/>
              <a:t>atasets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18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047" y="1242330"/>
            <a:ext cx="10688320" cy="4572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2000" spc="-3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eBank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Fed</a:t>
            </a:r>
            <a:r>
              <a:rPr sz="2000" spc="-4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ision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reet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Dataset,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vailable: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ht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p</a:t>
            </a:r>
            <a:r>
              <a:rPr sz="2000" u="heavy" spc="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s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: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/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/da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a</a:t>
            </a:r>
            <a:r>
              <a:rPr sz="2000" u="heavy" spc="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s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e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t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.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fe</a:t>
            </a:r>
            <a:r>
              <a:rPr sz="2000" u="heavy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d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ai.o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r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g/</a:t>
            </a:r>
            <a:r>
              <a:rPr sz="2000" u="heavy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#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/</a:t>
            </a:r>
            <a:endParaRPr sz="2000" dirty="0">
              <a:latin typeface="Arial"/>
              <a:cs typeface="Arial"/>
            </a:endParaRPr>
          </a:p>
          <a:p>
            <a:pPr marL="544195" marR="5080" indent="-265430" algn="just">
              <a:lnSpc>
                <a:spcPts val="2590"/>
              </a:lnSpc>
              <a:spcBef>
                <a:spcPts val="530"/>
              </a:spcBef>
            </a:pPr>
            <a:r>
              <a:rPr sz="2400" spc="1470" dirty="0">
                <a:solidFill>
                  <a:srgbClr val="FFC000"/>
                </a:solidFill>
                <a:latin typeface="MS Gothic"/>
                <a:cs typeface="MS Gothic"/>
              </a:rPr>
              <a:t>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-w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rld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object </a:t>
            </a:r>
            <a:r>
              <a:rPr sz="2400" b="1" spc="-10" dirty="0">
                <a:latin typeface="Arial"/>
                <a:cs typeface="Arial"/>
              </a:rPr>
              <a:t>d</a:t>
            </a:r>
            <a:r>
              <a:rPr sz="2400" b="1" dirty="0">
                <a:latin typeface="Arial"/>
                <a:cs typeface="Arial"/>
              </a:rPr>
              <a:t>etection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dataset 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hat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otates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images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captured by a set 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 street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cameras bas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 object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present in them,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cl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7 classe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. In th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 dataset,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 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very few cameras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serve 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 a dev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ce.</a:t>
            </a: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241300" indent="-228600">
              <a:lnSpc>
                <a:spcPts val="228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2000" dirty="0">
                <a:latin typeface="Arial"/>
                <a:cs typeface="Arial"/>
              </a:rPr>
              <a:t>Ca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negie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Mellon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Universit</a:t>
            </a:r>
            <a:r>
              <a:rPr sz="2000" spc="-155" dirty="0">
                <a:latin typeface="Arial"/>
                <a:cs typeface="Arial"/>
              </a:rPr>
              <a:t>y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</a:t>
            </a:r>
            <a:r>
              <a:rPr sz="2000" spc="-15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F: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ben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hma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k</a:t>
            </a:r>
            <a:r>
              <a:rPr sz="2000" dirty="0">
                <a:latin typeface="Arial"/>
                <a:cs typeface="Arial"/>
              </a:rPr>
              <a:t>ing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frame</a:t>
            </a:r>
            <a:r>
              <a:rPr sz="2000" spc="5" dirty="0">
                <a:latin typeface="Arial"/>
                <a:cs typeface="Arial"/>
              </a:rPr>
              <a:t>w</a:t>
            </a:r>
            <a:r>
              <a:rPr sz="2000" dirty="0">
                <a:latin typeface="Arial"/>
                <a:cs typeface="Arial"/>
              </a:rPr>
              <a:t>ork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federated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lea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nin</a:t>
            </a:r>
            <a:r>
              <a:rPr sz="2000" spc="5" dirty="0">
                <a:latin typeface="Arial"/>
                <a:cs typeface="Arial"/>
              </a:rPr>
              <a:t>g</a:t>
            </a:r>
            <a:r>
              <a:rPr sz="2000" dirty="0">
                <a:latin typeface="Arial"/>
                <a:cs typeface="Arial"/>
              </a:rPr>
              <a:t>,</a:t>
            </a:r>
          </a:p>
          <a:p>
            <a:pPr marL="241300">
              <a:lnSpc>
                <a:spcPts val="2280"/>
              </a:lnSpc>
            </a:pPr>
            <a:r>
              <a:rPr sz="2000" spc="-40" dirty="0">
                <a:latin typeface="Arial"/>
                <a:cs typeface="Arial"/>
              </a:rPr>
              <a:t>A</a:t>
            </a:r>
            <a:r>
              <a:rPr sz="2000" dirty="0">
                <a:latin typeface="Arial"/>
                <a:cs typeface="Arial"/>
              </a:rPr>
              <a:t>vailable: 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ht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p</a:t>
            </a:r>
            <a:r>
              <a:rPr sz="2000" u="heavy" spc="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s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: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/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/lea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f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.c</a:t>
            </a:r>
            <a:r>
              <a:rPr sz="2000" u="heavy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m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u.</a:t>
            </a:r>
            <a:r>
              <a:rPr sz="2000" u="heavy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du/</a:t>
            </a:r>
            <a:r>
              <a:rPr sz="2000" dirty="0">
                <a:latin typeface="Arial"/>
                <a:cs typeface="Arial"/>
              </a:rPr>
              <a:t>,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ht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p</a:t>
            </a:r>
            <a:r>
              <a:rPr sz="2000" u="heavy" spc="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s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: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/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/gi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hub.c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o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m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/</a:t>
            </a:r>
            <a:r>
              <a:rPr sz="2000" u="heavy" spc="-229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alw</a:t>
            </a:r>
            <a:r>
              <a:rPr sz="2000" u="heavy" spc="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a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lka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r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L</a:t>
            </a:r>
            <a:r>
              <a:rPr sz="20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a</a:t>
            </a:r>
            <a:r>
              <a:rPr sz="20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b/leaf</a:t>
            </a:r>
            <a:endParaRPr sz="2000" dirty="0">
              <a:latin typeface="Arial"/>
              <a:cs typeface="Arial"/>
            </a:endParaRPr>
          </a:p>
          <a:p>
            <a:pPr marL="279400">
              <a:lnSpc>
                <a:spcPct val="100000"/>
              </a:lnSpc>
              <a:spcBef>
                <a:spcPts val="200"/>
              </a:spcBef>
            </a:pPr>
            <a:r>
              <a:rPr sz="2400" spc="1175" dirty="0">
                <a:solidFill>
                  <a:srgbClr val="FFC000"/>
                </a:solidFill>
                <a:latin typeface="MS Gothic"/>
                <a:cs typeface="MS Gothic"/>
              </a:rPr>
              <a:t></a:t>
            </a:r>
            <a:r>
              <a:rPr sz="2400" spc="-905" dirty="0">
                <a:solidFill>
                  <a:srgbClr val="FFC000"/>
                </a:solidFill>
                <a:latin typeface="MS Gothic"/>
                <a:cs typeface="MS Gothic"/>
              </a:rPr>
              <a:t> </a:t>
            </a:r>
            <a:r>
              <a:rPr sz="2400" dirty="0">
                <a:latin typeface="Arial"/>
                <a:cs typeface="Arial"/>
              </a:rPr>
              <a:t>Fe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erated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x</a:t>
            </a:r>
            <a:r>
              <a:rPr sz="2400" dirty="0">
                <a:latin typeface="Arial"/>
                <a:cs typeface="Arial"/>
              </a:rPr>
              <a:t>tended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MNIST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(F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MNIST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)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62 cl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sses, 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age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ssific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tion</a:t>
            </a:r>
          </a:p>
          <a:p>
            <a:pPr marL="279400">
              <a:lnSpc>
                <a:spcPct val="100000"/>
              </a:lnSpc>
              <a:spcBef>
                <a:spcPts val="215"/>
              </a:spcBef>
            </a:pPr>
            <a:r>
              <a:rPr sz="2400" spc="1175" dirty="0">
                <a:solidFill>
                  <a:srgbClr val="FFC000"/>
                </a:solidFill>
                <a:latin typeface="MS Gothic"/>
                <a:cs typeface="MS Gothic"/>
              </a:rPr>
              <a:t></a:t>
            </a:r>
            <a:r>
              <a:rPr sz="2400" spc="-905" dirty="0">
                <a:solidFill>
                  <a:srgbClr val="FFC000"/>
                </a:solidFill>
                <a:latin typeface="MS Gothic"/>
                <a:cs typeface="MS Gothic"/>
              </a:rPr>
              <a:t> </a:t>
            </a:r>
            <a:r>
              <a:rPr sz="2400" spc="-13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w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3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ntiment140,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ntiment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ysis,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federated</a:t>
            </a:r>
          </a:p>
          <a:p>
            <a:pPr marL="279400">
              <a:lnSpc>
                <a:spcPct val="100000"/>
              </a:lnSpc>
              <a:spcBef>
                <a:spcPts val="200"/>
              </a:spcBef>
            </a:pPr>
            <a:r>
              <a:rPr sz="2400" spc="1175" dirty="0">
                <a:solidFill>
                  <a:srgbClr val="FFC000"/>
                </a:solidFill>
                <a:latin typeface="MS Gothic"/>
                <a:cs typeface="MS Gothic"/>
              </a:rPr>
              <a:t></a:t>
            </a:r>
            <a:r>
              <a:rPr sz="2400" spc="-910" dirty="0">
                <a:solidFill>
                  <a:srgbClr val="FFC000"/>
                </a:solidFill>
                <a:latin typeface="MS Gothic"/>
                <a:cs typeface="MS Gothic"/>
              </a:rPr>
              <a:t> 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ak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sp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are,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x</a:t>
            </a:r>
            <a:r>
              <a:rPr sz="2400" spc="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-C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aracter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Pre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ict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federated</a:t>
            </a:r>
          </a:p>
          <a:p>
            <a:pPr marL="279400">
              <a:lnSpc>
                <a:spcPct val="100000"/>
              </a:lnSpc>
              <a:spcBef>
                <a:spcPts val="219"/>
              </a:spcBef>
            </a:pPr>
            <a:r>
              <a:rPr sz="2400" spc="1175" dirty="0">
                <a:solidFill>
                  <a:srgbClr val="FFC000"/>
                </a:solidFill>
                <a:latin typeface="MS Gothic"/>
                <a:cs typeface="MS Gothic"/>
              </a:rPr>
              <a:t></a:t>
            </a:r>
            <a:r>
              <a:rPr sz="2400" spc="-905" dirty="0">
                <a:solidFill>
                  <a:srgbClr val="FFC000"/>
                </a:solidFill>
                <a:latin typeface="MS Gothic"/>
                <a:cs typeface="MS Gothic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age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ssific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tion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(Smil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vs.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smil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ng),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federated</a:t>
            </a:r>
          </a:p>
          <a:p>
            <a:pPr marL="279400">
              <a:lnSpc>
                <a:spcPct val="100000"/>
              </a:lnSpc>
              <a:spcBef>
                <a:spcPts val="215"/>
              </a:spcBef>
            </a:pPr>
            <a:r>
              <a:rPr sz="2400" spc="1175" dirty="0">
                <a:solidFill>
                  <a:srgbClr val="FFC000"/>
                </a:solidFill>
                <a:latin typeface="MS Gothic"/>
                <a:cs typeface="MS Gothic"/>
              </a:rPr>
              <a:t></a:t>
            </a:r>
            <a:r>
              <a:rPr sz="2400" spc="-905" dirty="0">
                <a:solidFill>
                  <a:srgbClr val="FFC000"/>
                </a:solidFill>
                <a:latin typeface="MS Gothic"/>
                <a:cs typeface="MS Gothic"/>
              </a:rPr>
              <a:t> </a:t>
            </a:r>
            <a:r>
              <a:rPr sz="2400" dirty="0">
                <a:latin typeface="Arial"/>
                <a:cs typeface="Arial"/>
              </a:rPr>
              <a:t>Sy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thetic Dataset, </a:t>
            </a:r>
            <a:r>
              <a:rPr sz="2400" spc="-1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ssific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tion,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federated</a:t>
            </a:r>
          </a:p>
          <a:p>
            <a:pPr marL="277495" indent="-264795">
              <a:lnSpc>
                <a:spcPct val="100000"/>
              </a:lnSpc>
              <a:spcBef>
                <a:spcPts val="760"/>
              </a:spcBef>
              <a:buClr>
                <a:srgbClr val="FFC000"/>
              </a:buClr>
              <a:buFont typeface="MS Gothic"/>
              <a:buChar char="•"/>
              <a:tabLst>
                <a:tab pos="278130" algn="l"/>
              </a:tabLst>
            </a:pPr>
            <a:r>
              <a:rPr sz="2000" dirty="0">
                <a:latin typeface="Arial"/>
                <a:cs typeface="Arial"/>
              </a:rPr>
              <a:t>Uni</a:t>
            </a:r>
            <a:r>
              <a:rPr sz="2000" spc="-10" dirty="0">
                <a:latin typeface="Arial"/>
                <a:cs typeface="Arial"/>
              </a:rPr>
              <a:t>v</a:t>
            </a:r>
            <a:r>
              <a:rPr sz="2000" dirty="0">
                <a:latin typeface="Arial"/>
                <a:cs typeface="Arial"/>
              </a:rPr>
              <a:t>ersity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Sou</a:t>
            </a:r>
            <a:r>
              <a:rPr sz="2000" spc="-10" dirty="0">
                <a:latin typeface="Arial"/>
                <a:cs typeface="Arial"/>
              </a:rPr>
              <a:t>t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n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Cali</a:t>
            </a:r>
            <a:r>
              <a:rPr sz="2000" spc="-10" dirty="0">
                <a:latin typeface="Arial"/>
                <a:cs typeface="Arial"/>
              </a:rPr>
              <a:t>f</a:t>
            </a:r>
            <a:r>
              <a:rPr sz="2000" dirty="0">
                <a:latin typeface="Arial"/>
                <a:cs typeface="Arial"/>
              </a:rPr>
              <a:t>ornia: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FedML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haoyang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He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al.)</a:t>
            </a:r>
          </a:p>
        </p:txBody>
      </p:sp>
      <p:sp>
        <p:nvSpPr>
          <p:cNvPr id="7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399276"/>
            <a:ext cx="771144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8399" rIns="0" bIns="0" rtlCol="0">
            <a:spAutoFit/>
          </a:bodyPr>
          <a:lstStyle/>
          <a:p>
            <a:pPr marL="499745">
              <a:lnSpc>
                <a:spcPct val="100000"/>
              </a:lnSpc>
            </a:pPr>
            <a:r>
              <a:rPr spc="-25" dirty="0"/>
              <a:t>Federate</a:t>
            </a:r>
            <a:r>
              <a:rPr spc="-20" dirty="0"/>
              <a:t>d</a:t>
            </a:r>
            <a:r>
              <a:rPr dirty="0"/>
              <a:t> </a:t>
            </a:r>
            <a:r>
              <a:rPr spc="-35" dirty="0"/>
              <a:t>L</a:t>
            </a:r>
            <a:r>
              <a:rPr spc="-20" dirty="0"/>
              <a:t>ea</a:t>
            </a:r>
            <a:r>
              <a:rPr dirty="0"/>
              <a:t>r</a:t>
            </a:r>
            <a:r>
              <a:rPr spc="-20" dirty="0"/>
              <a:t>ning</a:t>
            </a:r>
            <a:r>
              <a:rPr spc="-15" dirty="0"/>
              <a:t> </a:t>
            </a:r>
            <a:r>
              <a:rPr spc="-25" dirty="0"/>
              <a:t>Ope</a:t>
            </a:r>
            <a:r>
              <a:rPr spc="-10" dirty="0"/>
              <a:t>n</a:t>
            </a:r>
            <a:r>
              <a:rPr spc="-20" dirty="0"/>
              <a:t>-sou</a:t>
            </a:r>
            <a:r>
              <a:rPr spc="-35" dirty="0"/>
              <a:t>r</a:t>
            </a:r>
            <a:r>
              <a:rPr spc="-20" dirty="0"/>
              <a:t>ce</a:t>
            </a:r>
            <a:r>
              <a:rPr spc="-5" dirty="0"/>
              <a:t> </a:t>
            </a:r>
            <a:r>
              <a:rPr spc="-20" dirty="0"/>
              <a:t>Plat</a:t>
            </a:r>
            <a:r>
              <a:rPr spc="-25" dirty="0"/>
              <a:t>fo</a:t>
            </a:r>
            <a:r>
              <a:rPr spc="-10" dirty="0"/>
              <a:t>r</a:t>
            </a:r>
            <a:r>
              <a:rPr spc="-25" dirty="0"/>
              <a:t>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19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047" y="1392775"/>
            <a:ext cx="9408160" cy="3781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4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eBank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600" spc="-13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TE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spc="-10" dirty="0">
                <a:latin typeface="Arial"/>
                <a:cs typeface="Arial"/>
              </a:rPr>
              <a:t>supports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9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or</a:t>
            </a:r>
            <a:r>
              <a:rPr sz="1600" spc="-2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low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19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orc</a:t>
            </a:r>
            <a:r>
              <a:rPr sz="1600" spc="-5" dirty="0">
                <a:latin typeface="Arial"/>
                <a:cs typeface="Arial"/>
              </a:rPr>
              <a:t>h,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http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://g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thub.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c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om/FederatedAI/</a:t>
            </a:r>
            <a:r>
              <a:rPr sz="1600" u="heavy" spc="-100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F</a:t>
            </a:r>
            <a:r>
              <a:rPr sz="1600" u="heavy" spc="-13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A</a:t>
            </a:r>
            <a:r>
              <a:rPr sz="1600" u="heavy" spc="-1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TE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lr>
                <a:srgbClr val="FFC000"/>
              </a:buClr>
              <a:buFont typeface="MS Gothic"/>
              <a:buChar char="■"/>
            </a:pPr>
            <a:endParaRPr sz="13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25" dirty="0">
                <a:latin typeface="Arial"/>
                <a:cs typeface="Arial"/>
              </a:rPr>
              <a:t>G</a:t>
            </a:r>
            <a:r>
              <a:rPr sz="1600" spc="-10" dirty="0">
                <a:latin typeface="Arial"/>
                <a:cs typeface="Arial"/>
              </a:rPr>
              <a:t>oog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9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or</a:t>
            </a:r>
            <a:r>
              <a:rPr sz="1600" spc="-2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low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Federated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</a:t>
            </a:r>
            <a:r>
              <a:rPr sz="1600" spc="-2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F</a:t>
            </a:r>
            <a:r>
              <a:rPr sz="1600" spc="-2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)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http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://g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thub.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c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om/tensorflo</a:t>
            </a:r>
            <a:r>
              <a:rPr sz="1600" u="heavy" spc="-2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w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/fed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rated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buClr>
                <a:srgbClr val="FFC000"/>
              </a:buClr>
              <a:buFont typeface="MS Gothic"/>
              <a:buChar char="■"/>
            </a:pPr>
            <a:endParaRPr sz="13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25" dirty="0">
                <a:latin typeface="Arial"/>
                <a:cs typeface="Arial"/>
              </a:rPr>
              <a:t>G</a:t>
            </a:r>
            <a:r>
              <a:rPr sz="1600" spc="-10" dirty="0">
                <a:latin typeface="Arial"/>
                <a:cs typeface="Arial"/>
              </a:rPr>
              <a:t>oog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9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lo</a:t>
            </a:r>
            <a:r>
              <a:rPr sz="1600" spc="-25" dirty="0">
                <a:latin typeface="Arial"/>
                <a:cs typeface="Arial"/>
              </a:rPr>
              <a:t>w</a:t>
            </a:r>
            <a:r>
              <a:rPr sz="1600" spc="-15" dirty="0">
                <a:latin typeface="Arial"/>
                <a:cs typeface="Arial"/>
              </a:rPr>
              <a:t>-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r</a:t>
            </a:r>
            <a:r>
              <a:rPr sz="1600" spc="-35" dirty="0">
                <a:latin typeface="Arial"/>
                <a:cs typeface="Arial"/>
              </a:rPr>
              <a:t>y</a:t>
            </a:r>
            <a:r>
              <a:rPr sz="1600" spc="-10" dirty="0">
                <a:latin typeface="Arial"/>
                <a:cs typeface="Arial"/>
              </a:rPr>
              <a:t>pted,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http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://g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thub.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c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om/t</a:t>
            </a:r>
            <a:r>
              <a:rPr sz="1600" u="heavy" spc="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f</a:t>
            </a:r>
            <a:r>
              <a:rPr sz="16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-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en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cr</a:t>
            </a:r>
            <a:r>
              <a:rPr sz="1600" u="heavy" spc="-3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y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p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ted/</a:t>
            </a:r>
            <a:r>
              <a:rPr sz="1600" u="heavy" spc="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t</a:t>
            </a:r>
            <a:r>
              <a:rPr sz="1600" u="heavy" spc="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f</a:t>
            </a:r>
            <a:r>
              <a:rPr sz="1600" u="heavy" spc="-1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-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en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cr</a:t>
            </a:r>
            <a:r>
              <a:rPr sz="1600" u="heavy" spc="-2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y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pted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lr>
                <a:srgbClr val="FFC000"/>
              </a:buClr>
              <a:buFont typeface="MS Gothic"/>
              <a:buChar char="■"/>
            </a:pPr>
            <a:endParaRPr sz="13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30" dirty="0">
                <a:latin typeface="Arial"/>
                <a:cs typeface="Arial"/>
              </a:rPr>
              <a:t>y</a:t>
            </a:r>
            <a:r>
              <a:rPr sz="1600" spc="-200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ch,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to</a:t>
            </a:r>
            <a:r>
              <a:rPr sz="1600" spc="-15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ch.di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tributed,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https://p</a:t>
            </a:r>
            <a:r>
              <a:rPr sz="1600" u="heavy" spc="-3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y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to</a:t>
            </a:r>
            <a:r>
              <a:rPr sz="1600" u="heavy" spc="-15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r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ch.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o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r</a:t>
            </a:r>
            <a:r>
              <a:rPr sz="1600" u="heavy" spc="-15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g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/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tut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o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rials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/i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nte</a:t>
            </a:r>
            <a:r>
              <a:rPr sz="1600" u="heavy" spc="-2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r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mediate/dist_tuto.h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t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ml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"/>
              </a:spcBef>
              <a:buClr>
                <a:srgbClr val="FFC000"/>
              </a:buClr>
              <a:buFont typeface="MS Gothic"/>
              <a:buChar char="■"/>
            </a:pPr>
            <a:endParaRPr sz="13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Uber</a:t>
            </a:r>
            <a:r>
              <a:rPr sz="16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Horovod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supports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Kera</a:t>
            </a:r>
            <a:r>
              <a:rPr sz="1600" spc="-5" dirty="0">
                <a:latin typeface="Arial"/>
                <a:cs typeface="Arial"/>
              </a:rPr>
              <a:t>s,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9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or</a:t>
            </a:r>
            <a:r>
              <a:rPr sz="1600" spc="-2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lo</a:t>
            </a:r>
            <a:r>
              <a:rPr sz="1600" spc="-11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19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orch,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MXNet,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http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://g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thub.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c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om/horo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v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od/horovod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buClr>
                <a:srgbClr val="FFC000"/>
              </a:buClr>
              <a:buFont typeface="MS Gothic"/>
              <a:buChar char="■"/>
            </a:pPr>
            <a:endParaRPr sz="13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coM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ndO</a:t>
            </a:r>
            <a:r>
              <a:rPr sz="1600" spc="-2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g,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supports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9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or</a:t>
            </a:r>
            <a:r>
              <a:rPr sz="1600" spc="-2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lo</a:t>
            </a:r>
            <a:r>
              <a:rPr sz="1600" spc="-11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http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://g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thub.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c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om/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c</a:t>
            </a:r>
            <a:r>
              <a:rPr sz="1600" u="heavy" spc="-1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oM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ndO</a:t>
            </a:r>
            <a:r>
              <a:rPr sz="1600" u="heavy" spc="-2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r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g/fed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e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rate</a:t>
            </a:r>
            <a:r>
              <a:rPr sz="1600" u="heavy" spc="1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d</a:t>
            </a:r>
            <a:r>
              <a:rPr sz="1600" u="heavy" spc="-1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-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averagin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g-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tut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o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ria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l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s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Clr>
                <a:srgbClr val="FFC000"/>
              </a:buClr>
              <a:buFont typeface="MS Gothic"/>
              <a:buChar char="■"/>
            </a:pPr>
            <a:endParaRPr sz="13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25" dirty="0">
                <a:latin typeface="Arial"/>
                <a:cs typeface="Arial"/>
              </a:rPr>
              <a:t>O</a:t>
            </a:r>
            <a:r>
              <a:rPr sz="1600" spc="-10" dirty="0">
                <a:latin typeface="Arial"/>
                <a:cs typeface="Arial"/>
              </a:rPr>
              <a:t>penM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ned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15" dirty="0">
                <a:latin typeface="Arial"/>
                <a:cs typeface="Arial"/>
              </a:rPr>
              <a:t>S</a:t>
            </a: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5" dirty="0">
                <a:latin typeface="Arial"/>
                <a:cs typeface="Arial"/>
              </a:rPr>
              <a:t>ft,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supports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P</a:t>
            </a:r>
            <a:r>
              <a:rPr sz="1600" spc="-25" dirty="0">
                <a:latin typeface="Arial"/>
                <a:cs typeface="Arial"/>
              </a:rPr>
              <a:t>y</a:t>
            </a:r>
            <a:r>
              <a:rPr sz="1600" spc="-195" dirty="0">
                <a:latin typeface="Arial"/>
                <a:cs typeface="Arial"/>
              </a:rPr>
              <a:t>T</a:t>
            </a:r>
            <a:r>
              <a:rPr sz="1600" spc="-10" dirty="0">
                <a:latin typeface="Arial"/>
                <a:cs typeface="Arial"/>
              </a:rPr>
              <a:t>orch,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http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://g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thub.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c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om/OpenM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ned/P</a:t>
            </a:r>
            <a:r>
              <a:rPr sz="1600" u="heavy" spc="-3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y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S</a:t>
            </a:r>
            <a:r>
              <a:rPr sz="1600" u="heavy" spc="-2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y</a:t>
            </a:r>
            <a:r>
              <a:rPr sz="1600" u="heavy" spc="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f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t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FFC000"/>
              </a:buClr>
              <a:buFont typeface="MS Gothic"/>
              <a:buChar char="■"/>
            </a:pPr>
            <a:endParaRPr sz="13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5" dirty="0">
                <a:latin typeface="Arial"/>
                <a:cs typeface="Arial"/>
              </a:rPr>
              <a:t>Me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aTEE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by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Ba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u</a:t>
            </a:r>
            <a:r>
              <a:rPr sz="1600" spc="-20" dirty="0">
                <a:latin typeface="Microsoft YaHei"/>
                <a:cs typeface="Microsoft YaHei"/>
              </a:rPr>
              <a:t>，</a:t>
            </a:r>
            <a:r>
              <a:rPr sz="1600" spc="-10" dirty="0">
                <a:latin typeface="Arial"/>
                <a:cs typeface="Arial"/>
              </a:rPr>
              <a:t>h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1"/>
              </a:rPr>
              <a:t>ttp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1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1"/>
              </a:rPr>
              <a:t>://me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1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1"/>
              </a:rPr>
              <a:t>atee.org/</a:t>
            </a:r>
            <a:r>
              <a:rPr sz="1600" spc="50" dirty="0">
                <a:solidFill>
                  <a:srgbClr val="0462C1"/>
                </a:solidFill>
                <a:latin typeface="Arial"/>
                <a:cs typeface="Arial"/>
                <a:hlinkClick r:id="rId11"/>
              </a:rPr>
              <a:t> 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http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://mp.</a:t>
            </a:r>
            <a:r>
              <a:rPr sz="1600" u="heavy" spc="-2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w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ei</a:t>
            </a:r>
            <a:r>
              <a:rPr sz="1600" u="heavy" spc="-2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x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n.qq.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c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om/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/1SX</a:t>
            </a:r>
            <a:r>
              <a:rPr sz="1600" u="heavy" spc="-2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W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1N7BaVn</a:t>
            </a:r>
            <a:r>
              <a:rPr sz="1600" u="heavy" spc="-2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y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FXF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Z</a:t>
            </a:r>
            <a:r>
              <a:rPr sz="1600" u="heavy" spc="-1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-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f24</a:t>
            </a:r>
            <a:r>
              <a:rPr sz="1600" u="heavy" spc="-13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T</a:t>
            </a:r>
            <a:r>
              <a:rPr sz="1600" u="heavy" spc="-15" dirty="0">
                <a:solidFill>
                  <a:srgbClr val="0462C1"/>
                </a:solidFill>
                <a:latin typeface="Arial"/>
                <a:cs typeface="Arial"/>
                <a:hlinkClick r:id="rId12"/>
              </a:rPr>
              <a:t>A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buClr>
                <a:srgbClr val="FFC000"/>
              </a:buClr>
              <a:buFont typeface="MS Gothic"/>
              <a:buChar char="■"/>
            </a:pPr>
            <a:endParaRPr sz="13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PaddlePaddl</a:t>
            </a:r>
            <a:r>
              <a:rPr sz="1600" spc="-5" dirty="0">
                <a:latin typeface="Arial"/>
                <a:cs typeface="Arial"/>
              </a:rPr>
              <a:t>e</a:t>
            </a:r>
            <a:r>
              <a:rPr sz="1600" spc="-10" dirty="0">
                <a:latin typeface="Arial"/>
                <a:cs typeface="Arial"/>
              </a:rPr>
              <a:t>/Padd</a:t>
            </a:r>
            <a:r>
              <a:rPr sz="1600" spc="-15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eFL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by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Ba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du,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http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s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://g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i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thub.</a:t>
            </a:r>
            <a:r>
              <a:rPr sz="1600" u="heavy" spc="-5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c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om/Padd</a:t>
            </a:r>
            <a:r>
              <a:rPr sz="1600" u="heavy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l</a:t>
            </a:r>
            <a:r>
              <a:rPr sz="1600" u="heavy" spc="-10" dirty="0">
                <a:solidFill>
                  <a:srgbClr val="0462C1"/>
                </a:solidFill>
                <a:latin typeface="Arial"/>
                <a:cs typeface="Arial"/>
                <a:hlinkClick r:id="rId13"/>
              </a:rPr>
              <a:t>ePaddle/PaddleFL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0425" y="60746"/>
            <a:ext cx="803846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Qian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ang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et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al,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ederat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400" i="1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Learnin</a:t>
            </a:r>
            <a:r>
              <a:rPr sz="1400" i="1" spc="-5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organ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&amp;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la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pool Publi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hers,</a:t>
            </a:r>
            <a:r>
              <a:rPr sz="1400" spc="-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2019,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section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1.3.2,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page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44536A"/>
                </a:solidFill>
                <a:latin typeface="Arial"/>
                <a:cs typeface="Arial"/>
              </a:rPr>
              <a:t>1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1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13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8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00" rIns="0" bIns="0" rtlCol="0">
            <a:spAutoFit/>
          </a:bodyPr>
          <a:lstStyle/>
          <a:p>
            <a:pPr marL="355600">
              <a:lnSpc>
                <a:spcPct val="100000"/>
              </a:lnSpc>
            </a:pPr>
            <a:r>
              <a:rPr spc="-25" dirty="0"/>
              <a:t>Challeng</a:t>
            </a:r>
            <a:r>
              <a:rPr spc="-20" dirty="0"/>
              <a:t>e</a:t>
            </a:r>
            <a:r>
              <a:rPr spc="15" dirty="0"/>
              <a:t> </a:t>
            </a:r>
            <a:r>
              <a:rPr spc="-25" dirty="0"/>
              <a:t>fo</a:t>
            </a:r>
            <a:r>
              <a:rPr spc="-15" dirty="0"/>
              <a:t>r</a:t>
            </a:r>
            <a:r>
              <a:rPr spc="15" dirty="0"/>
              <a:t> </a:t>
            </a:r>
            <a:r>
              <a:rPr spc="-20" dirty="0"/>
              <a:t>AI</a:t>
            </a:r>
            <a:r>
              <a:rPr spc="-5" dirty="0"/>
              <a:t> </a:t>
            </a:r>
            <a:r>
              <a:rPr spc="-10" dirty="0"/>
              <a:t>:</a:t>
            </a:r>
            <a:r>
              <a:rPr spc="-5" dirty="0"/>
              <a:t> </a:t>
            </a:r>
            <a:r>
              <a:rPr spc="-20" dirty="0"/>
              <a:t>Data</a:t>
            </a:r>
            <a:r>
              <a:rPr spc="-10" dirty="0"/>
              <a:t> </a:t>
            </a:r>
            <a:r>
              <a:rPr spc="-20" dirty="0"/>
              <a:t>Fr</a:t>
            </a:r>
            <a:r>
              <a:rPr spc="-10" dirty="0"/>
              <a:t>a</a:t>
            </a:r>
            <a:r>
              <a:rPr spc="-20" dirty="0"/>
              <a:t>gmentation,</a:t>
            </a:r>
            <a:r>
              <a:rPr spc="-15" dirty="0"/>
              <a:t> </a:t>
            </a:r>
            <a:r>
              <a:rPr spc="-20" dirty="0"/>
              <a:t>Data</a:t>
            </a:r>
            <a:r>
              <a:rPr spc="-10" dirty="0"/>
              <a:t> </a:t>
            </a:r>
            <a:r>
              <a:rPr spc="-15" dirty="0"/>
              <a:t>Silos</a:t>
            </a:r>
          </a:p>
        </p:txBody>
      </p:sp>
      <p:sp>
        <p:nvSpPr>
          <p:cNvPr id="3" name="object 3"/>
          <p:cNvSpPr/>
          <p:nvPr/>
        </p:nvSpPr>
        <p:spPr>
          <a:xfrm>
            <a:off x="296672" y="1171954"/>
            <a:ext cx="10371328" cy="54653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168888" y="6459512"/>
            <a:ext cx="1060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2</a:t>
            </a:r>
            <a:endParaRPr sz="1200" dirty="0">
              <a:latin typeface="DengXian"/>
              <a:cs typeface="DengXi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399276"/>
            <a:ext cx="771144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874324"/>
            <a:ext cx="58153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5" dirty="0">
                <a:latin typeface="Microsoft YaHei"/>
                <a:cs typeface="Microsoft YaHei"/>
              </a:rPr>
              <a:t>P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10" dirty="0">
                <a:latin typeface="Microsoft YaHei"/>
                <a:cs typeface="Microsoft YaHei"/>
              </a:rPr>
              <a:t>i</a:t>
            </a:r>
            <a:r>
              <a:rPr sz="2800" b="1" spc="-75" dirty="0">
                <a:latin typeface="Microsoft YaHei"/>
                <a:cs typeface="Microsoft YaHei"/>
              </a:rPr>
              <a:t>v</a:t>
            </a:r>
            <a:r>
              <a:rPr sz="2800" b="1" spc="-20" dirty="0">
                <a:latin typeface="Microsoft YaHei"/>
                <a:cs typeface="Microsoft YaHei"/>
              </a:rPr>
              <a:t>ac</a:t>
            </a:r>
            <a:r>
              <a:rPr sz="2800" b="1" spc="-15" dirty="0">
                <a:latin typeface="Microsoft YaHei"/>
                <a:cs typeface="Microsoft YaHei"/>
              </a:rPr>
              <a:t>y-</a:t>
            </a:r>
            <a:r>
              <a:rPr sz="2800" b="1" spc="-25" dirty="0">
                <a:latin typeface="Microsoft YaHei"/>
                <a:cs typeface="Microsoft YaHei"/>
              </a:rPr>
              <a:t>P</a:t>
            </a:r>
            <a:r>
              <a:rPr sz="2800" b="1" spc="-30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ese</a:t>
            </a:r>
            <a:r>
              <a:rPr sz="2800" b="1" spc="114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ving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290" dirty="0">
                <a:latin typeface="Microsoft YaHei"/>
                <a:cs typeface="Microsoft YaHei"/>
              </a:rPr>
              <a:t>T</a:t>
            </a:r>
            <a:r>
              <a:rPr sz="2800" b="1" spc="-20" dirty="0">
                <a:latin typeface="Microsoft YaHei"/>
                <a:cs typeface="Microsoft YaHei"/>
              </a:rPr>
              <a:t>echnol</a:t>
            </a:r>
            <a:r>
              <a:rPr sz="2800" b="1" spc="-30" dirty="0">
                <a:latin typeface="Microsoft YaHei"/>
                <a:cs typeface="Microsoft YaHei"/>
              </a:rPr>
              <a:t>o</a:t>
            </a:r>
            <a:r>
              <a:rPr sz="2800" b="1" spc="-15" dirty="0">
                <a:latin typeface="Microsoft YaHei"/>
                <a:cs typeface="Microsoft YaHei"/>
              </a:rPr>
              <a:t>gies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358" y="1732572"/>
            <a:ext cx="5567045" cy="3978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cure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-p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rty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mputati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(MPC)</a:t>
            </a:r>
          </a:p>
          <a:p>
            <a:pPr>
              <a:lnSpc>
                <a:spcPct val="100000"/>
              </a:lnSpc>
              <a:spcBef>
                <a:spcPts val="7"/>
              </a:spcBef>
              <a:buFont typeface="Arial"/>
              <a:buChar char="•"/>
            </a:pPr>
            <a:endParaRPr sz="250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momorph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crypti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(HE)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50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spc="-190" dirty="0">
                <a:latin typeface="Arial"/>
                <a:cs typeface="Arial"/>
              </a:rPr>
              <a:t>Y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spc="-55" dirty="0">
                <a:latin typeface="Arial"/>
                <a:cs typeface="Arial"/>
              </a:rPr>
              <a:t>’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Garbl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rcuit</a:t>
            </a:r>
          </a:p>
          <a:p>
            <a:pPr>
              <a:lnSpc>
                <a:spcPct val="100000"/>
              </a:lnSpc>
              <a:spcBef>
                <a:spcPts val="8"/>
              </a:spcBef>
              <a:buFont typeface="Arial"/>
              <a:buChar char="•"/>
            </a:pPr>
            <a:endParaRPr sz="250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cret </a:t>
            </a:r>
            <a:r>
              <a:rPr sz="2400" spc="-1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hari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g</a:t>
            </a:r>
          </a:p>
          <a:p>
            <a:pPr>
              <a:lnSpc>
                <a:spcPct val="100000"/>
              </a:lnSpc>
              <a:spcBef>
                <a:spcPts val="36"/>
              </a:spcBef>
              <a:buFont typeface="Arial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4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ferenti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vacy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(D</a:t>
            </a:r>
            <a:r>
              <a:rPr sz="2400" spc="-15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)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……</a:t>
            </a:r>
          </a:p>
        </p:txBody>
      </p:sp>
      <p:sp>
        <p:nvSpPr>
          <p:cNvPr id="5" name="object 5"/>
          <p:cNvSpPr/>
          <p:nvPr/>
        </p:nvSpPr>
        <p:spPr>
          <a:xfrm>
            <a:off x="6661404" y="1577339"/>
            <a:ext cx="4030979" cy="40309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20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7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6023" y="696279"/>
            <a:ext cx="70592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Microsoft YaHei"/>
                <a:cs typeface="Microsoft YaHei"/>
              </a:rPr>
              <a:t>Secure</a:t>
            </a:r>
            <a:r>
              <a:rPr sz="2800" b="1" spc="-1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Mult</a:t>
            </a:r>
            <a:r>
              <a:rPr sz="2800" b="1" spc="-30" dirty="0">
                <a:latin typeface="Microsoft YaHei"/>
                <a:cs typeface="Microsoft YaHei"/>
              </a:rPr>
              <a:t>i</a:t>
            </a:r>
            <a:r>
              <a:rPr sz="2800" b="1" spc="-10" dirty="0">
                <a:latin typeface="Microsoft YaHei"/>
                <a:cs typeface="Microsoft YaHei"/>
              </a:rPr>
              <a:t>-</a:t>
            </a:r>
            <a:r>
              <a:rPr sz="2800" b="1" spc="-100" dirty="0">
                <a:latin typeface="Microsoft YaHei"/>
                <a:cs typeface="Microsoft YaHei"/>
              </a:rPr>
              <a:t>P</a:t>
            </a:r>
            <a:r>
              <a:rPr sz="2800" b="1" spc="-20" dirty="0">
                <a:latin typeface="Microsoft YaHei"/>
                <a:cs typeface="Microsoft YaHei"/>
              </a:rPr>
              <a:t>a</a:t>
            </a:r>
            <a:r>
              <a:rPr sz="2800" b="1" spc="6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ty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30" dirty="0">
                <a:latin typeface="Microsoft YaHei"/>
                <a:cs typeface="Microsoft YaHei"/>
              </a:rPr>
              <a:t>Compu</a:t>
            </a:r>
            <a:r>
              <a:rPr sz="2800" b="1" spc="-25" dirty="0">
                <a:latin typeface="Microsoft YaHei"/>
                <a:cs typeface="Microsoft YaHei"/>
              </a:rPr>
              <a:t>t</a:t>
            </a:r>
            <a:r>
              <a:rPr sz="2800" b="1" spc="-15" dirty="0">
                <a:latin typeface="Microsoft YaHei"/>
                <a:cs typeface="Microsoft YaHei"/>
              </a:rPr>
              <a:t>ation</a:t>
            </a:r>
            <a:r>
              <a:rPr sz="2800" b="1" spc="1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(MPC)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9096" y="1418844"/>
            <a:ext cx="4085844" cy="3163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46810" y="4932688"/>
            <a:ext cx="418465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Ran</a:t>
            </a:r>
            <a:r>
              <a:rPr sz="2000" spc="-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C</a:t>
            </a:r>
            <a:r>
              <a:rPr sz="2000" spc="5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he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2000" spc="-3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,Te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l</a:t>
            </a:r>
            <a:r>
              <a:rPr sz="2000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Avi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v</a:t>
            </a:r>
            <a:r>
              <a:rPr sz="2000" spc="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Un</a:t>
            </a:r>
            <a:r>
              <a:rPr sz="2000" spc="-10" dirty="0">
                <a:solidFill>
                  <a:srgbClr val="C00000"/>
                </a:solidFill>
                <a:latin typeface="DengXian"/>
                <a:cs typeface="DengXian"/>
              </a:rPr>
              <a:t>i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ve</a:t>
            </a:r>
            <a:r>
              <a:rPr sz="2000" spc="5" dirty="0">
                <a:solidFill>
                  <a:srgbClr val="C00000"/>
                </a:solidFill>
                <a:latin typeface="DengXian"/>
                <a:cs typeface="DengXian"/>
              </a:rPr>
              <a:t>r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sity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,</a:t>
            </a:r>
            <a:r>
              <a:rPr sz="2000" spc="-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Se</a:t>
            </a:r>
            <a:r>
              <a:rPr sz="2000" spc="5" dirty="0">
                <a:solidFill>
                  <a:srgbClr val="C00000"/>
                </a:solidFill>
                <a:latin typeface="DengXian"/>
                <a:cs typeface="DengXian"/>
              </a:rPr>
              <a:t>c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ure</a:t>
            </a:r>
            <a:endParaRPr sz="2000" dirty="0">
              <a:latin typeface="DengXian"/>
              <a:cs typeface="DengXian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C00000"/>
                </a:solidFill>
                <a:latin typeface="DengXian"/>
                <a:cs typeface="DengXian"/>
              </a:rPr>
              <a:t>M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u</a:t>
            </a:r>
            <a:r>
              <a:rPr sz="2000" spc="-10" dirty="0">
                <a:solidFill>
                  <a:srgbClr val="C00000"/>
                </a:solidFill>
                <a:latin typeface="DengXian"/>
                <a:cs typeface="DengXian"/>
              </a:rPr>
              <a:t>l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t</a:t>
            </a:r>
            <a:r>
              <a:rPr sz="2000" spc="-10" dirty="0">
                <a:solidFill>
                  <a:srgbClr val="C00000"/>
                </a:solidFill>
                <a:latin typeface="DengXian"/>
                <a:cs typeface="DengXian"/>
              </a:rPr>
              <a:t>i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party</a:t>
            </a:r>
            <a:r>
              <a:rPr sz="2000" spc="-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C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2000" spc="-10" dirty="0">
                <a:solidFill>
                  <a:srgbClr val="C00000"/>
                </a:solidFill>
                <a:latin typeface="DengXian"/>
                <a:cs typeface="DengXian"/>
              </a:rPr>
              <a:t>m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putat</a:t>
            </a:r>
            <a:r>
              <a:rPr sz="2000" spc="-10" dirty="0">
                <a:solidFill>
                  <a:srgbClr val="C00000"/>
                </a:solidFill>
                <a:latin typeface="DengXian"/>
                <a:cs typeface="DengXian"/>
              </a:rPr>
              <a:t>i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on</a:t>
            </a:r>
            <a:r>
              <a:rPr sz="2000" dirty="0">
                <a:solidFill>
                  <a:srgbClr val="C00000"/>
                </a:solidFill>
                <a:latin typeface="DengXian"/>
                <a:cs typeface="DengXian"/>
              </a:rPr>
              <a:t>:</a:t>
            </a:r>
            <a:r>
              <a:rPr sz="2000" spc="-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DengXian"/>
                <a:cs typeface="DengXian"/>
              </a:rPr>
              <a:t>Introduction</a:t>
            </a:r>
            <a:endParaRPr sz="2000" dirty="0">
              <a:latin typeface="DengXian"/>
              <a:cs typeface="DengXi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21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28028" y="1708689"/>
            <a:ext cx="5445760" cy="2525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750570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Provi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es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security proof in a we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spc="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- defi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simu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ation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amework</a:t>
            </a: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Guara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tees comp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ete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zero kn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w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ge</a:t>
            </a:r>
          </a:p>
          <a:p>
            <a:pPr marL="299085" marR="139700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qu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res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particip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nts’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 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 secretly-shared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among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-col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ud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 servers</a:t>
            </a: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Dra</a:t>
            </a:r>
            <a:r>
              <a:rPr sz="2400" spc="-15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cks: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85229" y="4269644"/>
            <a:ext cx="4529455" cy="1793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44536A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pe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sive</a:t>
            </a:r>
            <a:r>
              <a:rPr sz="2400" spc="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commun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cation,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299720" algn="l"/>
              </a:tabLst>
            </a:pP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Th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ugh</a:t>
            </a:r>
            <a:r>
              <a:rPr sz="24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it is possi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le</a:t>
            </a:r>
            <a:r>
              <a:rPr sz="2400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to 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ld</a:t>
            </a:r>
            <a:r>
              <a:rPr sz="2400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a security </a:t>
            </a:r>
            <a:r>
              <a:rPr sz="2400" spc="5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od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r>
              <a:rPr sz="24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th MPC un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er l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2400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security </a:t>
            </a:r>
            <a:r>
              <a:rPr sz="2400" spc="5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eq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irement</a:t>
            </a:r>
            <a:r>
              <a:rPr sz="2400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in e</a:t>
            </a:r>
            <a:r>
              <a:rPr sz="2400" spc="-15" dirty="0">
                <a:solidFill>
                  <a:srgbClr val="44536A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chan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2400" spc="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for 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2400" spc="-45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ficie</a:t>
            </a:r>
            <a:r>
              <a:rPr sz="2400" spc="-10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44536A"/>
                </a:solidFill>
                <a:latin typeface="Arial"/>
                <a:cs typeface="Arial"/>
              </a:rPr>
              <a:t>cy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1855" y="725861"/>
            <a:ext cx="91382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300" dirty="0">
                <a:latin typeface="Microsoft YaHei"/>
                <a:cs typeface="Microsoft YaHei"/>
              </a:rPr>
              <a:t>Y</a:t>
            </a:r>
            <a:r>
              <a:rPr sz="2800" b="1" spc="-20" dirty="0">
                <a:latin typeface="Microsoft YaHei"/>
                <a:cs typeface="Microsoft YaHei"/>
              </a:rPr>
              <a:t>a</a:t>
            </a:r>
            <a:r>
              <a:rPr sz="2800" b="1" spc="-260" dirty="0">
                <a:latin typeface="Microsoft YaHei"/>
                <a:cs typeface="Microsoft YaHei"/>
              </a:rPr>
              <a:t>o</a:t>
            </a:r>
            <a:r>
              <a:rPr sz="2800" b="1" spc="-275" dirty="0">
                <a:latin typeface="Microsoft YaHei"/>
                <a:cs typeface="Microsoft YaHei"/>
              </a:rPr>
              <a:t>’</a:t>
            </a:r>
            <a:r>
              <a:rPr sz="2800" b="1" spc="-15" dirty="0">
                <a:latin typeface="Microsoft YaHei"/>
                <a:cs typeface="Microsoft YaHei"/>
              </a:rPr>
              <a:t>s</a:t>
            </a:r>
            <a:r>
              <a:rPr sz="2800" b="1" spc="1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Garbled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Cir</a:t>
            </a:r>
            <a:r>
              <a:rPr sz="2800" b="1" spc="-30" dirty="0">
                <a:latin typeface="Microsoft YaHei"/>
                <a:cs typeface="Microsoft YaHei"/>
              </a:rPr>
              <a:t>c</a:t>
            </a:r>
            <a:r>
              <a:rPr sz="2800" b="1" spc="-15" dirty="0">
                <a:latin typeface="Microsoft YaHei"/>
                <a:cs typeface="Microsoft YaHei"/>
              </a:rPr>
              <a:t>uit</a:t>
            </a:r>
            <a:r>
              <a:rPr sz="2800" b="1" spc="1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P</a:t>
            </a:r>
            <a:r>
              <a:rPr sz="2800" b="1" spc="-30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o</a:t>
            </a:r>
            <a:r>
              <a:rPr sz="2800" b="1" spc="-35" dirty="0">
                <a:latin typeface="Microsoft YaHei"/>
                <a:cs typeface="Microsoft YaHei"/>
              </a:rPr>
              <a:t>t</a:t>
            </a:r>
            <a:r>
              <a:rPr sz="2800" b="1" spc="-15" dirty="0">
                <a:latin typeface="Microsoft YaHei"/>
                <a:cs typeface="Microsoft YaHei"/>
              </a:rPr>
              <a:t>ocol</a:t>
            </a:r>
            <a:r>
              <a:rPr sz="2800" b="1" spc="1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(And</a:t>
            </a:r>
            <a:r>
              <a:rPr sz="2800" b="1" spc="-2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ew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295" dirty="0">
                <a:latin typeface="Microsoft YaHei"/>
                <a:cs typeface="Microsoft YaHei"/>
              </a:rPr>
              <a:t>Y</a:t>
            </a:r>
            <a:r>
              <a:rPr sz="2800" b="1" spc="-15" dirty="0">
                <a:latin typeface="Microsoft YaHei"/>
                <a:cs typeface="Microsoft YaHei"/>
              </a:rPr>
              <a:t>ao,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19</a:t>
            </a:r>
            <a:r>
              <a:rPr sz="2800" b="1" spc="-15" dirty="0">
                <a:latin typeface="Microsoft YaHei"/>
                <a:cs typeface="Microsoft YaHei"/>
              </a:rPr>
              <a:t>86)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9828" y="6460383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C00000"/>
                </a:solidFill>
                <a:latin typeface="Microsoft YaHei"/>
                <a:cs typeface="Microsoft YaHei"/>
              </a:rPr>
              <a:t>22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22704" y="2933700"/>
            <a:ext cx="2809240" cy="615950"/>
          </a:xfrm>
          <a:custGeom>
            <a:avLst/>
            <a:gdLst/>
            <a:ahLst/>
            <a:cxnLst/>
            <a:rect l="l" t="t" r="r" b="b"/>
            <a:pathLst>
              <a:path w="2809240" h="615950">
                <a:moveTo>
                  <a:pt x="0" y="615696"/>
                </a:moveTo>
                <a:lnTo>
                  <a:pt x="2808732" y="615696"/>
                </a:lnTo>
                <a:lnTo>
                  <a:pt x="2808732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822704" y="2933700"/>
            <a:ext cx="2809240" cy="615950"/>
          </a:xfrm>
          <a:custGeom>
            <a:avLst/>
            <a:gdLst/>
            <a:ahLst/>
            <a:cxnLst/>
            <a:rect l="l" t="t" r="r" b="b"/>
            <a:pathLst>
              <a:path w="2809240" h="615950">
                <a:moveTo>
                  <a:pt x="0" y="615696"/>
                </a:moveTo>
                <a:lnTo>
                  <a:pt x="2808732" y="615696"/>
                </a:lnTo>
                <a:lnTo>
                  <a:pt x="2808732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246376" y="2039111"/>
            <a:ext cx="152400" cy="883919"/>
          </a:xfrm>
          <a:custGeom>
            <a:avLst/>
            <a:gdLst/>
            <a:ahLst/>
            <a:cxnLst/>
            <a:rect l="l" t="t" r="r" b="b"/>
            <a:pathLst>
              <a:path w="152400" h="883919">
                <a:moveTo>
                  <a:pt x="152400" y="807720"/>
                </a:moveTo>
                <a:lnTo>
                  <a:pt x="0" y="807720"/>
                </a:lnTo>
                <a:lnTo>
                  <a:pt x="76200" y="883920"/>
                </a:lnTo>
                <a:lnTo>
                  <a:pt x="152400" y="807720"/>
                </a:lnTo>
                <a:close/>
              </a:path>
              <a:path w="152400" h="883919">
                <a:moveTo>
                  <a:pt x="114300" y="0"/>
                </a:moveTo>
                <a:lnTo>
                  <a:pt x="38100" y="0"/>
                </a:lnTo>
                <a:lnTo>
                  <a:pt x="38100" y="807720"/>
                </a:lnTo>
                <a:lnTo>
                  <a:pt x="114300" y="807720"/>
                </a:lnTo>
                <a:lnTo>
                  <a:pt x="1143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246376" y="2039111"/>
            <a:ext cx="152400" cy="883919"/>
          </a:xfrm>
          <a:custGeom>
            <a:avLst/>
            <a:gdLst/>
            <a:ahLst/>
            <a:cxnLst/>
            <a:rect l="l" t="t" r="r" b="b"/>
            <a:pathLst>
              <a:path w="152400" h="883919">
                <a:moveTo>
                  <a:pt x="0" y="807720"/>
                </a:moveTo>
                <a:lnTo>
                  <a:pt x="38100" y="807720"/>
                </a:lnTo>
                <a:lnTo>
                  <a:pt x="38100" y="0"/>
                </a:lnTo>
                <a:lnTo>
                  <a:pt x="114300" y="0"/>
                </a:lnTo>
                <a:lnTo>
                  <a:pt x="114300" y="807720"/>
                </a:lnTo>
                <a:lnTo>
                  <a:pt x="152400" y="807720"/>
                </a:lnTo>
                <a:lnTo>
                  <a:pt x="76200" y="883920"/>
                </a:lnTo>
                <a:lnTo>
                  <a:pt x="0" y="80772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055364" y="2049779"/>
            <a:ext cx="152400" cy="883919"/>
          </a:xfrm>
          <a:custGeom>
            <a:avLst/>
            <a:gdLst/>
            <a:ahLst/>
            <a:cxnLst/>
            <a:rect l="l" t="t" r="r" b="b"/>
            <a:pathLst>
              <a:path w="152400" h="883919">
                <a:moveTo>
                  <a:pt x="152400" y="807720"/>
                </a:moveTo>
                <a:lnTo>
                  <a:pt x="0" y="807720"/>
                </a:lnTo>
                <a:lnTo>
                  <a:pt x="76200" y="883920"/>
                </a:lnTo>
                <a:lnTo>
                  <a:pt x="152400" y="807720"/>
                </a:lnTo>
                <a:close/>
              </a:path>
              <a:path w="152400" h="883919">
                <a:moveTo>
                  <a:pt x="114300" y="0"/>
                </a:moveTo>
                <a:lnTo>
                  <a:pt x="38100" y="0"/>
                </a:lnTo>
                <a:lnTo>
                  <a:pt x="38100" y="807720"/>
                </a:lnTo>
                <a:lnTo>
                  <a:pt x="114300" y="807720"/>
                </a:lnTo>
                <a:lnTo>
                  <a:pt x="1143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055364" y="2049779"/>
            <a:ext cx="152400" cy="883919"/>
          </a:xfrm>
          <a:custGeom>
            <a:avLst/>
            <a:gdLst/>
            <a:ahLst/>
            <a:cxnLst/>
            <a:rect l="l" t="t" r="r" b="b"/>
            <a:pathLst>
              <a:path w="152400" h="883919">
                <a:moveTo>
                  <a:pt x="0" y="807720"/>
                </a:moveTo>
                <a:lnTo>
                  <a:pt x="38100" y="807720"/>
                </a:lnTo>
                <a:lnTo>
                  <a:pt x="38100" y="0"/>
                </a:lnTo>
                <a:lnTo>
                  <a:pt x="114300" y="0"/>
                </a:lnTo>
                <a:lnTo>
                  <a:pt x="114300" y="807720"/>
                </a:lnTo>
                <a:lnTo>
                  <a:pt x="152400" y="807720"/>
                </a:lnTo>
                <a:lnTo>
                  <a:pt x="76200" y="883920"/>
                </a:lnTo>
                <a:lnTo>
                  <a:pt x="0" y="80772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616963" y="1682495"/>
            <a:ext cx="1348740" cy="368935"/>
          </a:xfrm>
          <a:custGeom>
            <a:avLst/>
            <a:gdLst/>
            <a:ahLst/>
            <a:cxnLst/>
            <a:rect l="l" t="t" r="r" b="b"/>
            <a:pathLst>
              <a:path w="1348739" h="368935">
                <a:moveTo>
                  <a:pt x="0" y="368808"/>
                </a:moveTo>
                <a:lnTo>
                  <a:pt x="1348739" y="368808"/>
                </a:lnTo>
                <a:lnTo>
                  <a:pt x="1348739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038857" y="2609171"/>
            <a:ext cx="2373630" cy="77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3435">
              <a:lnSpc>
                <a:spcPts val="4090"/>
              </a:lnSpc>
            </a:pPr>
            <a:r>
              <a:rPr sz="1800" spc="-20" dirty="0">
                <a:latin typeface="DengXian"/>
                <a:cs typeface="DengXian"/>
              </a:rPr>
              <a:t>F</a:t>
            </a:r>
            <a:r>
              <a:rPr sz="1800" dirty="0">
                <a:latin typeface="DengXian"/>
                <a:cs typeface="DengXian"/>
              </a:rPr>
              <a:t>u</a:t>
            </a:r>
            <a:r>
              <a:rPr sz="1800" spc="5" dirty="0">
                <a:latin typeface="DengXian"/>
                <a:cs typeface="DengXian"/>
              </a:rPr>
              <a:t>n</a:t>
            </a:r>
            <a:r>
              <a:rPr sz="1800" spc="-10" dirty="0">
                <a:latin typeface="DengXian"/>
                <a:cs typeface="DengXian"/>
              </a:rPr>
              <a:t>ct</a:t>
            </a:r>
            <a:r>
              <a:rPr sz="1800" dirty="0">
                <a:latin typeface="DengXian"/>
                <a:cs typeface="DengXian"/>
              </a:rPr>
              <a:t>i</a:t>
            </a:r>
            <a:r>
              <a:rPr sz="1800" spc="-5" dirty="0">
                <a:latin typeface="DengXian"/>
                <a:cs typeface="DengXian"/>
              </a:rPr>
              <a:t>o</a:t>
            </a:r>
            <a:r>
              <a:rPr sz="1800" dirty="0">
                <a:latin typeface="DengXian"/>
                <a:cs typeface="DengXian"/>
              </a:rPr>
              <a:t>n</a:t>
            </a:r>
            <a:r>
              <a:rPr sz="1800" spc="-2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f </a:t>
            </a:r>
            <a:r>
              <a:rPr sz="1800" spc="-10" dirty="0">
                <a:solidFill>
                  <a:srgbClr val="FFFFFF"/>
                </a:solidFill>
                <a:latin typeface="DengXian"/>
                <a:cs typeface="DengXian"/>
              </a:rPr>
              <a:t>Garbled</a:t>
            </a:r>
            <a:r>
              <a:rPr sz="1800" spc="-15" dirty="0">
                <a:solidFill>
                  <a:srgbClr val="FFFFFF"/>
                </a:solidFill>
                <a:latin typeface="DengXian"/>
                <a:cs typeface="DengXian"/>
              </a:rPr>
              <a:t> Ci</a:t>
            </a:r>
            <a:r>
              <a:rPr sz="1800" spc="-5" dirty="0">
                <a:solidFill>
                  <a:srgbClr val="FFFFFF"/>
                </a:solidFill>
                <a:latin typeface="DengXian"/>
                <a:cs typeface="DengXian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DengXian"/>
                <a:cs typeface="DengXian"/>
              </a:rPr>
              <a:t>cu</a:t>
            </a:r>
            <a:r>
              <a:rPr sz="1800" dirty="0">
                <a:solidFill>
                  <a:srgbClr val="FFFFFF"/>
                </a:solidFill>
                <a:latin typeface="DengXian"/>
                <a:cs typeface="DengXian"/>
              </a:rPr>
              <a:t>i</a:t>
            </a:r>
            <a:r>
              <a:rPr sz="1800" spc="-10" dirty="0">
                <a:solidFill>
                  <a:srgbClr val="FFFFFF"/>
                </a:solidFill>
                <a:latin typeface="DengXian"/>
                <a:cs typeface="DengXian"/>
              </a:rPr>
              <a:t>t</a:t>
            </a:r>
            <a:r>
              <a:rPr sz="1800" spc="-35" dirty="0">
                <a:solidFill>
                  <a:srgbClr val="FFFFFF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DengXian"/>
                <a:cs typeface="DengXian"/>
              </a:rPr>
              <a:t>Pro</a:t>
            </a:r>
            <a:r>
              <a:rPr sz="1800" spc="-5" dirty="0">
                <a:solidFill>
                  <a:srgbClr val="FFFFFF"/>
                </a:solidFill>
                <a:latin typeface="DengXian"/>
                <a:cs typeface="DengXian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DengXian"/>
                <a:cs typeface="DengXian"/>
              </a:rPr>
              <a:t>ocol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16963" y="1682495"/>
            <a:ext cx="1348740" cy="368935"/>
          </a:xfrm>
          <a:prstGeom prst="rect">
            <a:avLst/>
          </a:prstGeom>
          <a:ln w="12192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800" spc="-15" dirty="0">
                <a:latin typeface="DengXian"/>
                <a:cs typeface="DengXian"/>
              </a:rPr>
              <a:t>Ali</a:t>
            </a:r>
            <a:r>
              <a:rPr sz="1800" spc="-5" dirty="0">
                <a:latin typeface="DengXian"/>
                <a:cs typeface="DengXian"/>
              </a:rPr>
              <a:t>c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in</a:t>
            </a:r>
            <a:r>
              <a:rPr sz="1800" spc="-10" dirty="0">
                <a:latin typeface="DengXian"/>
                <a:cs typeface="DengXian"/>
              </a:rPr>
              <a:t>put</a:t>
            </a:r>
            <a:r>
              <a:rPr sz="1800" spc="-20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a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2632" y="1670304"/>
            <a:ext cx="1277620" cy="368935"/>
          </a:xfrm>
          <a:prstGeom prst="rect">
            <a:avLst/>
          </a:prstGeom>
          <a:ln w="12192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1800" dirty="0">
                <a:latin typeface="DengXian"/>
                <a:cs typeface="DengXian"/>
              </a:rPr>
              <a:t>Bob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input</a:t>
            </a:r>
            <a:r>
              <a:rPr sz="1800" spc="-2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b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73836" y="4158996"/>
            <a:ext cx="1991995" cy="923925"/>
          </a:xfrm>
          <a:prstGeom prst="rect">
            <a:avLst/>
          </a:prstGeom>
          <a:ln w="12191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 marR="86995">
              <a:lnSpc>
                <a:spcPct val="100000"/>
              </a:lnSpc>
            </a:pPr>
            <a:r>
              <a:rPr sz="1800" spc="-15" dirty="0">
                <a:latin typeface="DengXian"/>
                <a:cs typeface="DengXian"/>
              </a:rPr>
              <a:t>Ali</a:t>
            </a:r>
            <a:r>
              <a:rPr sz="1800" spc="-5" dirty="0">
                <a:latin typeface="DengXian"/>
                <a:cs typeface="DengXian"/>
              </a:rPr>
              <a:t>c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get</a:t>
            </a:r>
            <a:r>
              <a:rPr sz="1800" dirty="0">
                <a:latin typeface="DengXian"/>
                <a:cs typeface="DengXian"/>
              </a:rPr>
              <a:t>s </a:t>
            </a:r>
            <a:r>
              <a:rPr sz="1800" spc="-5" dirty="0">
                <a:latin typeface="DengXian"/>
                <a:cs typeface="DengXian"/>
              </a:rPr>
              <a:t>f</a:t>
            </a:r>
            <a:r>
              <a:rPr sz="1800" spc="5" dirty="0">
                <a:latin typeface="DengXian"/>
                <a:cs typeface="DengXian"/>
              </a:rPr>
              <a:t>(</a:t>
            </a:r>
            <a:r>
              <a:rPr sz="1800" spc="-10" dirty="0">
                <a:latin typeface="DengXian"/>
                <a:cs typeface="DengXian"/>
              </a:rPr>
              <a:t>a,</a:t>
            </a:r>
            <a:r>
              <a:rPr sz="1800" spc="-20" dirty="0">
                <a:latin typeface="DengXian"/>
                <a:cs typeface="DengXian"/>
              </a:rPr>
              <a:t>b</a:t>
            </a:r>
            <a:r>
              <a:rPr sz="1800" spc="-10" dirty="0">
                <a:latin typeface="DengXian"/>
                <a:cs typeface="DengXian"/>
              </a:rPr>
              <a:t>) but lear</a:t>
            </a:r>
            <a:r>
              <a:rPr sz="1800" spc="-5" dirty="0">
                <a:latin typeface="DengXian"/>
                <a:cs typeface="DengXian"/>
              </a:rPr>
              <a:t>n</a:t>
            </a:r>
            <a:r>
              <a:rPr sz="1800" dirty="0">
                <a:latin typeface="DengXian"/>
                <a:cs typeface="DengXian"/>
              </a:rPr>
              <a:t>s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n</a:t>
            </a:r>
            <a:r>
              <a:rPr sz="1800" spc="-5" dirty="0">
                <a:latin typeface="DengXian"/>
                <a:cs typeface="DengXian"/>
              </a:rPr>
              <a:t>ot</a:t>
            </a:r>
            <a:r>
              <a:rPr sz="1800" spc="5" dirty="0">
                <a:latin typeface="DengXian"/>
                <a:cs typeface="DengXian"/>
              </a:rPr>
              <a:t>h</a:t>
            </a:r>
            <a:r>
              <a:rPr sz="1800" spc="-5" dirty="0">
                <a:latin typeface="DengXian"/>
                <a:cs typeface="DengXian"/>
              </a:rPr>
              <a:t>in</a:t>
            </a:r>
            <a:r>
              <a:rPr sz="1800" dirty="0">
                <a:latin typeface="DengXian"/>
                <a:cs typeface="DengXian"/>
              </a:rPr>
              <a:t>g </a:t>
            </a:r>
            <a:r>
              <a:rPr sz="1800" spc="-10" dirty="0">
                <a:latin typeface="DengXian"/>
                <a:cs typeface="DengXian"/>
              </a:rPr>
              <a:t>about</a:t>
            </a:r>
            <a:r>
              <a:rPr sz="1800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B</a:t>
            </a:r>
            <a:r>
              <a:rPr sz="1800" spc="-20" dirty="0">
                <a:latin typeface="DengXian"/>
                <a:cs typeface="DengXian"/>
              </a:rPr>
              <a:t>ob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3508" y="4154423"/>
            <a:ext cx="2042160" cy="923925"/>
          </a:xfrm>
          <a:prstGeom prst="rect">
            <a:avLst/>
          </a:prstGeom>
          <a:ln w="12192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 marR="116839">
              <a:lnSpc>
                <a:spcPct val="100000"/>
              </a:lnSpc>
            </a:pPr>
            <a:r>
              <a:rPr sz="1800" spc="-15" dirty="0">
                <a:latin typeface="DengXian"/>
                <a:cs typeface="DengXian"/>
              </a:rPr>
              <a:t>Bob</a:t>
            </a:r>
            <a:r>
              <a:rPr sz="1800" spc="-5" dirty="0">
                <a:latin typeface="DengXian"/>
                <a:cs typeface="DengXian"/>
              </a:rPr>
              <a:t> get</a:t>
            </a:r>
            <a:r>
              <a:rPr sz="1800" dirty="0">
                <a:latin typeface="DengXian"/>
                <a:cs typeface="DengXian"/>
              </a:rPr>
              <a:t>s </a:t>
            </a:r>
            <a:r>
              <a:rPr sz="1800" spc="-5" dirty="0">
                <a:latin typeface="DengXian"/>
                <a:cs typeface="DengXian"/>
              </a:rPr>
              <a:t>f</a:t>
            </a:r>
            <a:r>
              <a:rPr sz="1800" dirty="0">
                <a:latin typeface="DengXian"/>
                <a:cs typeface="DengXian"/>
              </a:rPr>
              <a:t>(</a:t>
            </a:r>
            <a:r>
              <a:rPr sz="1800" spc="-10" dirty="0">
                <a:latin typeface="DengXian"/>
                <a:cs typeface="DengXian"/>
              </a:rPr>
              <a:t>a,</a:t>
            </a:r>
            <a:r>
              <a:rPr sz="1800" spc="-20" dirty="0">
                <a:latin typeface="DengXian"/>
                <a:cs typeface="DengXian"/>
              </a:rPr>
              <a:t>b</a:t>
            </a:r>
            <a:r>
              <a:rPr sz="1800" spc="-10" dirty="0">
                <a:latin typeface="DengXian"/>
                <a:cs typeface="DengXian"/>
              </a:rPr>
              <a:t>)</a:t>
            </a:r>
            <a:r>
              <a:rPr sz="1800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but lear</a:t>
            </a:r>
            <a:r>
              <a:rPr sz="1800" spc="-5" dirty="0">
                <a:latin typeface="DengXian"/>
                <a:cs typeface="DengXian"/>
              </a:rPr>
              <a:t>n</a:t>
            </a:r>
            <a:r>
              <a:rPr sz="1800" dirty="0">
                <a:latin typeface="DengXian"/>
                <a:cs typeface="DengXian"/>
              </a:rPr>
              <a:t>s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n</a:t>
            </a:r>
            <a:r>
              <a:rPr sz="1800" spc="-5" dirty="0">
                <a:latin typeface="DengXian"/>
                <a:cs typeface="DengXian"/>
              </a:rPr>
              <a:t>ot</a:t>
            </a:r>
            <a:r>
              <a:rPr sz="1800" spc="5" dirty="0">
                <a:latin typeface="DengXian"/>
                <a:cs typeface="DengXian"/>
              </a:rPr>
              <a:t>h</a:t>
            </a:r>
            <a:r>
              <a:rPr sz="1800" spc="-5" dirty="0">
                <a:latin typeface="DengXian"/>
                <a:cs typeface="DengXian"/>
              </a:rPr>
              <a:t>in</a:t>
            </a:r>
            <a:r>
              <a:rPr sz="1800" dirty="0">
                <a:latin typeface="DengXian"/>
                <a:cs typeface="DengXian"/>
              </a:rPr>
              <a:t>g </a:t>
            </a:r>
            <a:r>
              <a:rPr sz="1800" spc="-10" dirty="0">
                <a:latin typeface="DengXian"/>
                <a:cs typeface="DengXian"/>
              </a:rPr>
              <a:t>about</a:t>
            </a:r>
            <a:r>
              <a:rPr sz="1800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B</a:t>
            </a:r>
            <a:r>
              <a:rPr sz="1800" spc="-20" dirty="0">
                <a:latin typeface="DengXian"/>
                <a:cs typeface="DengXian"/>
              </a:rPr>
              <a:t>ob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65932" y="3560064"/>
            <a:ext cx="152400" cy="998219"/>
          </a:xfrm>
          <a:custGeom>
            <a:avLst/>
            <a:gdLst/>
            <a:ahLst/>
            <a:cxnLst/>
            <a:rect l="l" t="t" r="r" b="b"/>
            <a:pathLst>
              <a:path w="152400" h="998220">
                <a:moveTo>
                  <a:pt x="152400" y="922019"/>
                </a:moveTo>
                <a:lnTo>
                  <a:pt x="0" y="922019"/>
                </a:lnTo>
                <a:lnTo>
                  <a:pt x="76200" y="998219"/>
                </a:lnTo>
                <a:lnTo>
                  <a:pt x="152400" y="922019"/>
                </a:lnTo>
                <a:close/>
              </a:path>
              <a:path w="152400" h="998220">
                <a:moveTo>
                  <a:pt x="114300" y="0"/>
                </a:moveTo>
                <a:lnTo>
                  <a:pt x="38100" y="0"/>
                </a:lnTo>
                <a:lnTo>
                  <a:pt x="38100" y="922019"/>
                </a:lnTo>
                <a:lnTo>
                  <a:pt x="114300" y="922019"/>
                </a:lnTo>
                <a:lnTo>
                  <a:pt x="1143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265932" y="3560064"/>
            <a:ext cx="152400" cy="998219"/>
          </a:xfrm>
          <a:custGeom>
            <a:avLst/>
            <a:gdLst/>
            <a:ahLst/>
            <a:cxnLst/>
            <a:rect l="l" t="t" r="r" b="b"/>
            <a:pathLst>
              <a:path w="152400" h="998220">
                <a:moveTo>
                  <a:pt x="0" y="922019"/>
                </a:moveTo>
                <a:lnTo>
                  <a:pt x="38100" y="922019"/>
                </a:lnTo>
                <a:lnTo>
                  <a:pt x="38100" y="0"/>
                </a:lnTo>
                <a:lnTo>
                  <a:pt x="114300" y="0"/>
                </a:lnTo>
                <a:lnTo>
                  <a:pt x="114300" y="922019"/>
                </a:lnTo>
                <a:lnTo>
                  <a:pt x="152400" y="922019"/>
                </a:lnTo>
                <a:lnTo>
                  <a:pt x="76200" y="998219"/>
                </a:lnTo>
                <a:lnTo>
                  <a:pt x="0" y="92201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342132" y="4526279"/>
            <a:ext cx="341630" cy="158750"/>
          </a:xfrm>
          <a:custGeom>
            <a:avLst/>
            <a:gdLst/>
            <a:ahLst/>
            <a:cxnLst/>
            <a:rect l="l" t="t" r="r" b="b"/>
            <a:pathLst>
              <a:path w="341629" h="158750">
                <a:moveTo>
                  <a:pt x="262127" y="0"/>
                </a:moveTo>
                <a:lnTo>
                  <a:pt x="262127" y="39624"/>
                </a:lnTo>
                <a:lnTo>
                  <a:pt x="0" y="39624"/>
                </a:lnTo>
                <a:lnTo>
                  <a:pt x="0" y="118872"/>
                </a:lnTo>
                <a:lnTo>
                  <a:pt x="262127" y="118872"/>
                </a:lnTo>
                <a:lnTo>
                  <a:pt x="262127" y="158496"/>
                </a:lnTo>
                <a:lnTo>
                  <a:pt x="341375" y="79248"/>
                </a:lnTo>
                <a:lnTo>
                  <a:pt x="26212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342132" y="4526279"/>
            <a:ext cx="341630" cy="158750"/>
          </a:xfrm>
          <a:custGeom>
            <a:avLst/>
            <a:gdLst/>
            <a:ahLst/>
            <a:cxnLst/>
            <a:rect l="l" t="t" r="r" b="b"/>
            <a:pathLst>
              <a:path w="341629" h="158750">
                <a:moveTo>
                  <a:pt x="0" y="39624"/>
                </a:moveTo>
                <a:lnTo>
                  <a:pt x="262127" y="39624"/>
                </a:lnTo>
                <a:lnTo>
                  <a:pt x="262127" y="0"/>
                </a:lnTo>
                <a:lnTo>
                  <a:pt x="341375" y="79248"/>
                </a:lnTo>
                <a:lnTo>
                  <a:pt x="262127" y="158496"/>
                </a:lnTo>
                <a:lnTo>
                  <a:pt x="262127" y="118872"/>
                </a:lnTo>
                <a:lnTo>
                  <a:pt x="0" y="118872"/>
                </a:lnTo>
                <a:lnTo>
                  <a:pt x="0" y="39624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996183" y="4526279"/>
            <a:ext cx="341630" cy="158750"/>
          </a:xfrm>
          <a:custGeom>
            <a:avLst/>
            <a:gdLst/>
            <a:ahLst/>
            <a:cxnLst/>
            <a:rect l="l" t="t" r="r" b="b"/>
            <a:pathLst>
              <a:path w="341629" h="158750">
                <a:moveTo>
                  <a:pt x="79248" y="0"/>
                </a:moveTo>
                <a:lnTo>
                  <a:pt x="0" y="79248"/>
                </a:lnTo>
                <a:lnTo>
                  <a:pt x="79248" y="158496"/>
                </a:lnTo>
                <a:lnTo>
                  <a:pt x="79248" y="118872"/>
                </a:lnTo>
                <a:lnTo>
                  <a:pt x="341376" y="118872"/>
                </a:lnTo>
                <a:lnTo>
                  <a:pt x="341376" y="39624"/>
                </a:lnTo>
                <a:lnTo>
                  <a:pt x="79248" y="39624"/>
                </a:lnTo>
                <a:lnTo>
                  <a:pt x="792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2996183" y="4526279"/>
            <a:ext cx="341630" cy="158750"/>
          </a:xfrm>
          <a:custGeom>
            <a:avLst/>
            <a:gdLst/>
            <a:ahLst/>
            <a:cxnLst/>
            <a:rect l="l" t="t" r="r" b="b"/>
            <a:pathLst>
              <a:path w="341629" h="158750">
                <a:moveTo>
                  <a:pt x="341376" y="118872"/>
                </a:moveTo>
                <a:lnTo>
                  <a:pt x="79248" y="118872"/>
                </a:lnTo>
                <a:lnTo>
                  <a:pt x="79248" y="158496"/>
                </a:lnTo>
                <a:lnTo>
                  <a:pt x="0" y="79248"/>
                </a:lnTo>
                <a:lnTo>
                  <a:pt x="79248" y="0"/>
                </a:lnTo>
                <a:lnTo>
                  <a:pt x="79248" y="39624"/>
                </a:lnTo>
                <a:lnTo>
                  <a:pt x="341376" y="39624"/>
                </a:lnTo>
                <a:lnTo>
                  <a:pt x="341376" y="118872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6540245" y="1532437"/>
            <a:ext cx="2080260" cy="261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spc="-20" dirty="0">
                <a:latin typeface="DengXian"/>
                <a:cs typeface="DengXian"/>
              </a:rPr>
              <a:t>Ob</a:t>
            </a:r>
            <a:r>
              <a:rPr sz="1800" dirty="0">
                <a:latin typeface="DengXian"/>
                <a:cs typeface="DengXian"/>
              </a:rPr>
              <a:t>l</a:t>
            </a:r>
            <a:r>
              <a:rPr sz="1800" spc="-10" dirty="0">
                <a:latin typeface="DengXian"/>
                <a:cs typeface="DengXian"/>
              </a:rPr>
              <a:t>ivio</a:t>
            </a:r>
            <a:r>
              <a:rPr sz="1800" spc="-5" dirty="0">
                <a:latin typeface="DengXian"/>
                <a:cs typeface="DengXian"/>
              </a:rPr>
              <a:t>u</a:t>
            </a:r>
            <a:r>
              <a:rPr sz="1800" dirty="0">
                <a:latin typeface="DengXian"/>
                <a:cs typeface="DengXian"/>
              </a:rPr>
              <a:t>s</a:t>
            </a:r>
            <a:r>
              <a:rPr sz="1800" spc="-2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Tr</a:t>
            </a:r>
            <a:r>
              <a:rPr sz="1800" dirty="0">
                <a:latin typeface="DengXian"/>
                <a:cs typeface="DengXian"/>
              </a:rPr>
              <a:t>ansfer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534400" y="2231135"/>
            <a:ext cx="1205865" cy="61722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DengXian"/>
                <a:cs typeface="DengXian"/>
              </a:rPr>
              <a:t>OT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61731" y="2093976"/>
            <a:ext cx="373380" cy="368935"/>
          </a:xfrm>
          <a:prstGeom prst="rect">
            <a:avLst/>
          </a:prstGeom>
          <a:ln w="12192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1800" spc="-5" dirty="0">
                <a:latin typeface="DengXian"/>
                <a:cs typeface="DengXian"/>
              </a:rPr>
              <a:t>a</a:t>
            </a:r>
            <a:r>
              <a:rPr sz="1800" spc="-15" baseline="-20833" dirty="0">
                <a:latin typeface="DengXian"/>
                <a:cs typeface="DengXian"/>
              </a:rPr>
              <a:t>0</a:t>
            </a:r>
            <a:endParaRPr sz="1800" baseline="-20833" dirty="0">
              <a:latin typeface="DengXian"/>
              <a:cs typeface="DengXi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35111" y="2240279"/>
            <a:ext cx="398780" cy="76200"/>
          </a:xfrm>
          <a:custGeom>
            <a:avLst/>
            <a:gdLst/>
            <a:ahLst/>
            <a:cxnLst/>
            <a:rect l="l" t="t" r="r" b="b"/>
            <a:pathLst>
              <a:path w="398779" h="76200">
                <a:moveTo>
                  <a:pt x="322326" y="0"/>
                </a:moveTo>
                <a:lnTo>
                  <a:pt x="322326" y="76200"/>
                </a:lnTo>
                <a:lnTo>
                  <a:pt x="385826" y="44450"/>
                </a:lnTo>
                <a:lnTo>
                  <a:pt x="335026" y="44450"/>
                </a:lnTo>
                <a:lnTo>
                  <a:pt x="335026" y="31750"/>
                </a:lnTo>
                <a:lnTo>
                  <a:pt x="385826" y="31750"/>
                </a:lnTo>
                <a:lnTo>
                  <a:pt x="322326" y="0"/>
                </a:lnTo>
                <a:close/>
              </a:path>
              <a:path w="398779" h="76200">
                <a:moveTo>
                  <a:pt x="32232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2326" y="44450"/>
                </a:lnTo>
                <a:lnTo>
                  <a:pt x="322326" y="31750"/>
                </a:lnTo>
                <a:close/>
              </a:path>
              <a:path w="398779" h="76200">
                <a:moveTo>
                  <a:pt x="385826" y="31750"/>
                </a:moveTo>
                <a:lnTo>
                  <a:pt x="335026" y="31750"/>
                </a:lnTo>
                <a:lnTo>
                  <a:pt x="335026" y="44450"/>
                </a:lnTo>
                <a:lnTo>
                  <a:pt x="385826" y="44450"/>
                </a:lnTo>
                <a:lnTo>
                  <a:pt x="398526" y="38100"/>
                </a:lnTo>
                <a:lnTo>
                  <a:pt x="385826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7773923" y="2598420"/>
            <a:ext cx="375285" cy="368935"/>
          </a:xfrm>
          <a:prstGeom prst="rect">
            <a:avLst/>
          </a:prstGeom>
          <a:ln w="12192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1800" spc="-15" dirty="0">
                <a:latin typeface="DengXian"/>
                <a:cs typeface="DengXian"/>
              </a:rPr>
              <a:t>a</a:t>
            </a:r>
            <a:r>
              <a:rPr sz="1800" spc="-15" baseline="-20833" dirty="0">
                <a:latin typeface="DengXian"/>
                <a:cs typeface="DengXian"/>
              </a:rPr>
              <a:t>1</a:t>
            </a:r>
            <a:endParaRPr sz="1800" baseline="-20833" dirty="0">
              <a:latin typeface="DengXian"/>
              <a:cs typeface="DengXi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135111" y="2727960"/>
            <a:ext cx="398780" cy="76200"/>
          </a:xfrm>
          <a:custGeom>
            <a:avLst/>
            <a:gdLst/>
            <a:ahLst/>
            <a:cxnLst/>
            <a:rect l="l" t="t" r="r" b="b"/>
            <a:pathLst>
              <a:path w="398779" h="76200">
                <a:moveTo>
                  <a:pt x="322326" y="0"/>
                </a:moveTo>
                <a:lnTo>
                  <a:pt x="322326" y="76200"/>
                </a:lnTo>
                <a:lnTo>
                  <a:pt x="385826" y="44450"/>
                </a:lnTo>
                <a:lnTo>
                  <a:pt x="335026" y="44450"/>
                </a:lnTo>
                <a:lnTo>
                  <a:pt x="335026" y="31750"/>
                </a:lnTo>
                <a:lnTo>
                  <a:pt x="385826" y="31750"/>
                </a:lnTo>
                <a:lnTo>
                  <a:pt x="322326" y="0"/>
                </a:lnTo>
                <a:close/>
              </a:path>
              <a:path w="398779" h="76200">
                <a:moveTo>
                  <a:pt x="32232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2326" y="44450"/>
                </a:lnTo>
                <a:lnTo>
                  <a:pt x="322326" y="31750"/>
                </a:lnTo>
                <a:close/>
              </a:path>
              <a:path w="398779" h="76200">
                <a:moveTo>
                  <a:pt x="385826" y="31750"/>
                </a:moveTo>
                <a:lnTo>
                  <a:pt x="335026" y="31750"/>
                </a:lnTo>
                <a:lnTo>
                  <a:pt x="335026" y="44450"/>
                </a:lnTo>
                <a:lnTo>
                  <a:pt x="385826" y="44450"/>
                </a:lnTo>
                <a:lnTo>
                  <a:pt x="398526" y="38100"/>
                </a:lnTo>
                <a:lnTo>
                  <a:pt x="385826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9739883" y="2240279"/>
            <a:ext cx="410845" cy="76200"/>
          </a:xfrm>
          <a:custGeom>
            <a:avLst/>
            <a:gdLst/>
            <a:ahLst/>
            <a:cxnLst/>
            <a:rect l="l" t="t" r="r" b="b"/>
            <a:pathLst>
              <a:path w="4108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41084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410845" h="76200">
                <a:moveTo>
                  <a:pt x="41084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410845" y="44450"/>
                </a:lnTo>
                <a:lnTo>
                  <a:pt x="410845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10231373" y="2163037"/>
            <a:ext cx="7683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DengXian"/>
                <a:cs typeface="DengXian"/>
              </a:rPr>
              <a:t>i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752076" y="2712720"/>
            <a:ext cx="398780" cy="76200"/>
          </a:xfrm>
          <a:custGeom>
            <a:avLst/>
            <a:gdLst/>
            <a:ahLst/>
            <a:cxnLst/>
            <a:rect l="l" t="t" r="r" b="b"/>
            <a:pathLst>
              <a:path w="398779" h="76200">
                <a:moveTo>
                  <a:pt x="322325" y="0"/>
                </a:moveTo>
                <a:lnTo>
                  <a:pt x="322325" y="76200"/>
                </a:lnTo>
                <a:lnTo>
                  <a:pt x="385825" y="44450"/>
                </a:lnTo>
                <a:lnTo>
                  <a:pt x="335025" y="44450"/>
                </a:lnTo>
                <a:lnTo>
                  <a:pt x="335025" y="31750"/>
                </a:lnTo>
                <a:lnTo>
                  <a:pt x="385825" y="31750"/>
                </a:lnTo>
                <a:lnTo>
                  <a:pt x="322325" y="0"/>
                </a:lnTo>
                <a:close/>
              </a:path>
              <a:path w="398779" h="76200">
                <a:moveTo>
                  <a:pt x="32232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22325" y="44450"/>
                </a:lnTo>
                <a:lnTo>
                  <a:pt x="322325" y="31750"/>
                </a:lnTo>
                <a:close/>
              </a:path>
              <a:path w="398779" h="76200">
                <a:moveTo>
                  <a:pt x="385825" y="31750"/>
                </a:moveTo>
                <a:lnTo>
                  <a:pt x="335025" y="31750"/>
                </a:lnTo>
                <a:lnTo>
                  <a:pt x="335025" y="44450"/>
                </a:lnTo>
                <a:lnTo>
                  <a:pt x="385825" y="44450"/>
                </a:lnTo>
                <a:lnTo>
                  <a:pt x="398525" y="38100"/>
                </a:lnTo>
                <a:lnTo>
                  <a:pt x="385825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10163556" y="2564892"/>
            <a:ext cx="330835" cy="370840"/>
          </a:xfrm>
          <a:prstGeom prst="rect">
            <a:avLst/>
          </a:prstGeom>
          <a:ln w="12192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ct val="100000"/>
              </a:lnSpc>
            </a:pPr>
            <a:r>
              <a:rPr sz="1800" spc="-15" dirty="0">
                <a:latin typeface="DengXian"/>
                <a:cs typeface="DengXian"/>
              </a:rPr>
              <a:t>a</a:t>
            </a:r>
            <a:r>
              <a:rPr sz="1800" spc="-7" baseline="-20833" dirty="0">
                <a:latin typeface="DengXian"/>
                <a:cs typeface="DengXian"/>
              </a:rPr>
              <a:t>i</a:t>
            </a:r>
            <a:endParaRPr sz="1800" baseline="-20833" dirty="0">
              <a:latin typeface="DengXian"/>
              <a:cs typeface="DengXi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24827" y="2393398"/>
            <a:ext cx="4946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DengXian"/>
                <a:cs typeface="DengXian"/>
              </a:rPr>
              <a:t>Ali</a:t>
            </a:r>
            <a:r>
              <a:rPr sz="1800" spc="-5" dirty="0">
                <a:latin typeface="DengXian"/>
                <a:cs typeface="DengXian"/>
              </a:rPr>
              <a:t>c</a:t>
            </a:r>
            <a:r>
              <a:rPr sz="1800" spc="-10" dirty="0">
                <a:latin typeface="DengXian"/>
                <a:cs typeface="DengXian"/>
              </a:rPr>
              <a:t>e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83620" y="2393398"/>
            <a:ext cx="4159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DengXian"/>
                <a:cs typeface="DengXian"/>
              </a:rPr>
              <a:t>Bob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41235" y="3657600"/>
            <a:ext cx="4483735" cy="2338070"/>
          </a:xfrm>
          <a:prstGeom prst="rect">
            <a:avLst/>
          </a:prstGeom>
          <a:ln w="12192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-5" dirty="0">
                <a:latin typeface="DengXian"/>
                <a:cs typeface="DengXian"/>
              </a:rPr>
              <a:t>Steps</a:t>
            </a:r>
            <a:endParaRPr sz="2000" dirty="0">
              <a:latin typeface="DengXian"/>
              <a:cs typeface="DengXian"/>
            </a:endParaRPr>
          </a:p>
          <a:p>
            <a:pPr marL="372745" indent="-28702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72745" algn="l"/>
              </a:tabLst>
            </a:pPr>
            <a:r>
              <a:rPr sz="1800" spc="-15" dirty="0">
                <a:latin typeface="DengXian"/>
                <a:cs typeface="DengXian"/>
              </a:rPr>
              <a:t>Ali</a:t>
            </a:r>
            <a:r>
              <a:rPr sz="1800" spc="-5" dirty="0">
                <a:latin typeface="DengXian"/>
                <a:cs typeface="DengXian"/>
              </a:rPr>
              <a:t>c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spc="-15" dirty="0">
                <a:latin typeface="DengXian"/>
                <a:cs typeface="DengXian"/>
              </a:rPr>
              <a:t> bu</a:t>
            </a:r>
            <a:r>
              <a:rPr sz="1800" dirty="0">
                <a:latin typeface="DengXian"/>
                <a:cs typeface="DengXian"/>
              </a:rPr>
              <a:t>ilds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a</a:t>
            </a:r>
            <a:r>
              <a:rPr sz="1800" spc="-15" dirty="0">
                <a:latin typeface="DengXian"/>
                <a:cs typeface="DengXian"/>
              </a:rPr>
              <a:t> garbled</a:t>
            </a:r>
            <a:r>
              <a:rPr sz="1800" spc="1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ci</a:t>
            </a:r>
            <a:r>
              <a:rPr sz="1800" spc="-5" dirty="0">
                <a:latin typeface="DengXian"/>
                <a:cs typeface="DengXian"/>
              </a:rPr>
              <a:t>r</a:t>
            </a:r>
            <a:r>
              <a:rPr sz="1800" spc="-10" dirty="0">
                <a:latin typeface="DengXian"/>
                <a:cs typeface="DengXian"/>
              </a:rPr>
              <a:t>cu</a:t>
            </a:r>
            <a:r>
              <a:rPr sz="1800" dirty="0">
                <a:latin typeface="DengXian"/>
                <a:cs typeface="DengXian"/>
              </a:rPr>
              <a:t>its;</a:t>
            </a:r>
          </a:p>
          <a:p>
            <a:pPr marL="372745" indent="-287020">
              <a:lnSpc>
                <a:spcPct val="100000"/>
              </a:lnSpc>
              <a:buFont typeface="Arial"/>
              <a:buChar char="•"/>
              <a:tabLst>
                <a:tab pos="372745" algn="l"/>
              </a:tabLst>
            </a:pPr>
            <a:r>
              <a:rPr sz="1800" spc="-15" dirty="0">
                <a:latin typeface="DengXian"/>
                <a:cs typeface="DengXian"/>
              </a:rPr>
              <a:t>Ali</a:t>
            </a:r>
            <a:r>
              <a:rPr sz="1800" spc="-5" dirty="0">
                <a:latin typeface="DengXian"/>
                <a:cs typeface="DengXian"/>
              </a:rPr>
              <a:t>c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se</a:t>
            </a:r>
            <a:r>
              <a:rPr sz="1800" dirty="0">
                <a:latin typeface="DengXian"/>
                <a:cs typeface="DengXian"/>
              </a:rPr>
              <a:t>n</a:t>
            </a:r>
            <a:r>
              <a:rPr sz="1800" spc="-5" dirty="0">
                <a:latin typeface="DengXian"/>
                <a:cs typeface="DengXian"/>
              </a:rPr>
              <a:t>d</a:t>
            </a:r>
            <a:r>
              <a:rPr sz="1800" dirty="0">
                <a:latin typeface="DengXian"/>
                <a:cs typeface="DengXian"/>
              </a:rPr>
              <a:t>s </a:t>
            </a:r>
            <a:r>
              <a:rPr sz="1800" spc="-15" dirty="0">
                <a:latin typeface="DengXian"/>
                <a:cs typeface="DengXian"/>
              </a:rPr>
              <a:t>he</a:t>
            </a:r>
            <a:r>
              <a:rPr sz="1800" spc="-10" dirty="0">
                <a:latin typeface="DengXian"/>
                <a:cs typeface="DengXian"/>
              </a:rPr>
              <a:t>r </a:t>
            </a:r>
            <a:r>
              <a:rPr sz="1800" spc="-5" dirty="0">
                <a:latin typeface="DengXian"/>
                <a:cs typeface="DengXian"/>
              </a:rPr>
              <a:t>in</a:t>
            </a:r>
            <a:r>
              <a:rPr sz="1800" spc="-10" dirty="0">
                <a:latin typeface="DengXian"/>
                <a:cs typeface="DengXian"/>
              </a:rPr>
              <a:t>put</a:t>
            </a:r>
            <a:r>
              <a:rPr sz="1800" spc="-2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keys;</a:t>
            </a:r>
          </a:p>
          <a:p>
            <a:pPr marL="372745" indent="-287020">
              <a:lnSpc>
                <a:spcPct val="100000"/>
              </a:lnSpc>
              <a:buFont typeface="Arial"/>
              <a:buChar char="•"/>
              <a:tabLst>
                <a:tab pos="372745" algn="l"/>
              </a:tabLst>
            </a:pPr>
            <a:r>
              <a:rPr sz="1800" spc="-10" dirty="0">
                <a:latin typeface="DengXian"/>
                <a:cs typeface="DengXian"/>
              </a:rPr>
              <a:t>A</a:t>
            </a:r>
            <a:r>
              <a:rPr sz="1800" spc="-5" dirty="0">
                <a:latin typeface="DengXian"/>
                <a:cs typeface="DengXian"/>
              </a:rPr>
              <a:t>l</a:t>
            </a:r>
            <a:r>
              <a:rPr sz="1800" dirty="0">
                <a:latin typeface="DengXian"/>
                <a:cs typeface="DengXian"/>
              </a:rPr>
              <a:t>ice</a:t>
            </a:r>
            <a:r>
              <a:rPr sz="1800" spc="-2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and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Bob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d</a:t>
            </a:r>
            <a:r>
              <a:rPr sz="1800" dirty="0">
                <a:latin typeface="DengXian"/>
                <a:cs typeface="DengXian"/>
              </a:rPr>
              <a:t>o</a:t>
            </a:r>
            <a:r>
              <a:rPr sz="1800" spc="5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Obl</a:t>
            </a:r>
            <a:r>
              <a:rPr sz="1800" spc="10" dirty="0">
                <a:latin typeface="DengXian"/>
                <a:cs typeface="DengXian"/>
              </a:rPr>
              <a:t>i</a:t>
            </a:r>
            <a:r>
              <a:rPr sz="1800" dirty="0">
                <a:latin typeface="DengXian"/>
                <a:cs typeface="DengXian"/>
              </a:rPr>
              <a:t>vio</a:t>
            </a:r>
            <a:r>
              <a:rPr sz="1800" spc="5" dirty="0">
                <a:latin typeface="DengXian"/>
                <a:cs typeface="DengXian"/>
              </a:rPr>
              <a:t>u</a:t>
            </a:r>
            <a:r>
              <a:rPr sz="1800" dirty="0">
                <a:latin typeface="DengXian"/>
                <a:cs typeface="DengXian"/>
              </a:rPr>
              <a:t>s</a:t>
            </a:r>
            <a:r>
              <a:rPr sz="1800" spc="-4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Transfer;</a:t>
            </a:r>
          </a:p>
          <a:p>
            <a:pPr marL="372745" marR="280670" indent="-287020">
              <a:lnSpc>
                <a:spcPct val="100000"/>
              </a:lnSpc>
              <a:buFont typeface="Arial"/>
              <a:buChar char="•"/>
              <a:tabLst>
                <a:tab pos="372745" algn="l"/>
              </a:tabLst>
            </a:pPr>
            <a:r>
              <a:rPr sz="1800" spc="-15" dirty="0">
                <a:latin typeface="DengXian"/>
                <a:cs typeface="DengXian"/>
              </a:rPr>
              <a:t>Bob</a:t>
            </a:r>
            <a:r>
              <a:rPr sz="1800" spc="-5" dirty="0">
                <a:latin typeface="DengXian"/>
                <a:cs typeface="DengXian"/>
              </a:rPr>
              <a:t> get</a:t>
            </a:r>
            <a:r>
              <a:rPr sz="1800" dirty="0">
                <a:latin typeface="DengXian"/>
                <a:cs typeface="DengXian"/>
              </a:rPr>
              <a:t>s t</a:t>
            </a:r>
            <a:r>
              <a:rPr sz="1800" spc="5" dirty="0">
                <a:latin typeface="DengXian"/>
                <a:cs typeface="DengXian"/>
              </a:rPr>
              <a:t>h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20" dirty="0">
                <a:latin typeface="DengXian"/>
                <a:cs typeface="DengXian"/>
              </a:rPr>
              <a:t>ou</a:t>
            </a:r>
            <a:r>
              <a:rPr sz="1800" spc="-5" dirty="0">
                <a:latin typeface="DengXian"/>
                <a:cs typeface="DengXian"/>
              </a:rPr>
              <a:t>t</a:t>
            </a:r>
            <a:r>
              <a:rPr sz="1800" spc="-10" dirty="0">
                <a:latin typeface="DengXian"/>
                <a:cs typeface="DengXian"/>
              </a:rPr>
              <a:t>put </a:t>
            </a:r>
            <a:r>
              <a:rPr sz="1800" dirty="0">
                <a:latin typeface="DengXian"/>
                <a:cs typeface="DengXian"/>
              </a:rPr>
              <a:t>and</a:t>
            </a:r>
            <a:r>
              <a:rPr sz="1800" spc="-5" dirty="0">
                <a:latin typeface="DengXian"/>
                <a:cs typeface="DengXian"/>
              </a:rPr>
              <a:t> se</a:t>
            </a:r>
            <a:r>
              <a:rPr sz="1800" spc="5" dirty="0">
                <a:latin typeface="DengXian"/>
                <a:cs typeface="DengXian"/>
              </a:rPr>
              <a:t>n</a:t>
            </a:r>
            <a:r>
              <a:rPr sz="1800" spc="-5" dirty="0">
                <a:latin typeface="DengXian"/>
                <a:cs typeface="DengXian"/>
              </a:rPr>
              <a:t>d</a:t>
            </a:r>
            <a:r>
              <a:rPr sz="1800" dirty="0">
                <a:latin typeface="DengXian"/>
                <a:cs typeface="DengXian"/>
              </a:rPr>
              <a:t>s </a:t>
            </a:r>
            <a:r>
              <a:rPr sz="1800" spc="-10" dirty="0">
                <a:latin typeface="DengXian"/>
                <a:cs typeface="DengXian"/>
              </a:rPr>
              <a:t>back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to </a:t>
            </a:r>
            <a:r>
              <a:rPr sz="1800" spc="-15" dirty="0">
                <a:latin typeface="DengXian"/>
                <a:cs typeface="DengXian"/>
              </a:rPr>
              <a:t>Ali</a:t>
            </a:r>
            <a:r>
              <a:rPr sz="1800" spc="-5" dirty="0">
                <a:latin typeface="DengXian"/>
                <a:cs typeface="DengXian"/>
              </a:rPr>
              <a:t>c</a:t>
            </a:r>
            <a:r>
              <a:rPr sz="1800" spc="-10" dirty="0">
                <a:latin typeface="DengXian"/>
                <a:cs typeface="DengXian"/>
              </a:rPr>
              <a:t>e;</a:t>
            </a:r>
            <a:endParaRPr sz="1800" dirty="0">
              <a:latin typeface="DengXian"/>
              <a:cs typeface="DengXian"/>
            </a:endParaRPr>
          </a:p>
          <a:p>
            <a:pPr marL="372745" marR="254635" indent="-287020">
              <a:lnSpc>
                <a:spcPct val="100000"/>
              </a:lnSpc>
              <a:buFont typeface="Arial"/>
              <a:buChar char="•"/>
              <a:tabLst>
                <a:tab pos="372745" algn="l"/>
              </a:tabLst>
            </a:pPr>
            <a:r>
              <a:rPr sz="1800" spc="-15" dirty="0">
                <a:latin typeface="DengXian"/>
                <a:cs typeface="DengXian"/>
              </a:rPr>
              <a:t>Ali</a:t>
            </a:r>
            <a:r>
              <a:rPr sz="1800" spc="-5" dirty="0">
                <a:latin typeface="DengXian"/>
                <a:cs typeface="DengXian"/>
              </a:rPr>
              <a:t>c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and</a:t>
            </a:r>
            <a:r>
              <a:rPr sz="1800" spc="-15" dirty="0">
                <a:latin typeface="DengXian"/>
                <a:cs typeface="DengXian"/>
              </a:rPr>
              <a:t> Bob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lear</a:t>
            </a:r>
            <a:r>
              <a:rPr sz="1800" spc="-5" dirty="0">
                <a:latin typeface="DengXian"/>
                <a:cs typeface="DengXian"/>
              </a:rPr>
              <a:t>n</a:t>
            </a:r>
            <a:r>
              <a:rPr sz="1800" dirty="0">
                <a:latin typeface="DengXian"/>
                <a:cs typeface="DengXian"/>
              </a:rPr>
              <a:t>s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n</a:t>
            </a:r>
            <a:r>
              <a:rPr sz="1800" spc="-5" dirty="0">
                <a:latin typeface="DengXian"/>
                <a:cs typeface="DengXian"/>
              </a:rPr>
              <a:t>ot</a:t>
            </a:r>
            <a:r>
              <a:rPr sz="1800" spc="5" dirty="0">
                <a:latin typeface="DengXian"/>
                <a:cs typeface="DengXian"/>
              </a:rPr>
              <a:t>h</a:t>
            </a:r>
            <a:r>
              <a:rPr sz="1800" spc="-5" dirty="0">
                <a:latin typeface="DengXian"/>
                <a:cs typeface="DengXian"/>
              </a:rPr>
              <a:t>in</a:t>
            </a:r>
            <a:r>
              <a:rPr sz="1800" dirty="0">
                <a:latin typeface="DengXian"/>
                <a:cs typeface="DengXian"/>
              </a:rPr>
              <a:t>g</a:t>
            </a:r>
            <a:r>
              <a:rPr sz="1800" spc="-30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about </a:t>
            </a:r>
            <a:r>
              <a:rPr sz="1800" dirty="0">
                <a:latin typeface="DengXian"/>
                <a:cs typeface="DengXian"/>
              </a:rPr>
              <a:t>t</a:t>
            </a:r>
            <a:r>
              <a:rPr sz="1800" spc="5" dirty="0">
                <a:latin typeface="DengXian"/>
                <a:cs typeface="DengXian"/>
              </a:rPr>
              <a:t>h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spc="-5" dirty="0">
                <a:latin typeface="DengXian"/>
                <a:cs typeface="DengXian"/>
              </a:rPr>
              <a:t> ot</a:t>
            </a:r>
            <a:r>
              <a:rPr sz="1800" spc="5" dirty="0">
                <a:latin typeface="DengXian"/>
                <a:cs typeface="DengXian"/>
              </a:rPr>
              <a:t>h</a:t>
            </a:r>
            <a:r>
              <a:rPr sz="1800" spc="-10" dirty="0">
                <a:latin typeface="DengXian"/>
                <a:cs typeface="DengXian"/>
              </a:rPr>
              <a:t>er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val</a:t>
            </a:r>
            <a:r>
              <a:rPr sz="1800" spc="-5" dirty="0">
                <a:latin typeface="DengXian"/>
                <a:cs typeface="DengXian"/>
              </a:rPr>
              <a:t>u</a:t>
            </a:r>
            <a:r>
              <a:rPr sz="1800" spc="-10" dirty="0">
                <a:latin typeface="DengXian"/>
                <a:cs typeface="DengXian"/>
              </a:rPr>
              <a:t>e.</a:t>
            </a:r>
            <a:endParaRPr sz="1800" dirty="0">
              <a:latin typeface="DengXian"/>
              <a:cs typeface="DengXi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7108" y="630992"/>
            <a:ext cx="10483215" cy="765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30"/>
              </a:lnSpc>
            </a:pPr>
            <a:r>
              <a:rPr sz="2800" b="1" spc="-20" dirty="0">
                <a:latin typeface="Microsoft YaHei"/>
                <a:cs typeface="Microsoft YaHei"/>
              </a:rPr>
              <a:t>Secu</a:t>
            </a:r>
            <a:r>
              <a:rPr sz="2800" b="1" spc="-3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e</a:t>
            </a:r>
            <a:r>
              <a:rPr sz="2800" b="1" spc="-25" dirty="0">
                <a:latin typeface="Microsoft YaHei"/>
                <a:cs typeface="Microsoft YaHei"/>
              </a:rPr>
              <a:t>ML</a:t>
            </a:r>
            <a:r>
              <a:rPr sz="2800" b="1" spc="-10" dirty="0">
                <a:latin typeface="Microsoft YaHei"/>
                <a:cs typeface="Microsoft YaHei"/>
              </a:rPr>
              <a:t>:</a:t>
            </a:r>
            <a:r>
              <a:rPr sz="2800" b="1" spc="5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P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10" dirty="0">
                <a:latin typeface="Microsoft YaHei"/>
                <a:cs typeface="Microsoft YaHei"/>
              </a:rPr>
              <a:t>i</a:t>
            </a:r>
            <a:r>
              <a:rPr sz="2800" b="1" spc="-75" dirty="0">
                <a:latin typeface="Microsoft YaHei"/>
                <a:cs typeface="Microsoft YaHei"/>
              </a:rPr>
              <a:t>v</a:t>
            </a:r>
            <a:r>
              <a:rPr sz="2800" b="1" spc="-20" dirty="0">
                <a:latin typeface="Microsoft YaHei"/>
                <a:cs typeface="Microsoft YaHei"/>
              </a:rPr>
              <a:t>ac</a:t>
            </a:r>
            <a:r>
              <a:rPr sz="2800" b="1" spc="-15" dirty="0">
                <a:latin typeface="Microsoft YaHei"/>
                <a:cs typeface="Microsoft YaHei"/>
              </a:rPr>
              <a:t>y</a:t>
            </a:r>
            <a:r>
              <a:rPr sz="2800" b="1" spc="-20" dirty="0">
                <a:latin typeface="Microsoft YaHei"/>
                <a:cs typeface="Microsoft YaHei"/>
              </a:rPr>
              <a:t>-p</a:t>
            </a:r>
            <a:r>
              <a:rPr sz="2800" b="1" spc="-30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ese</a:t>
            </a:r>
            <a:r>
              <a:rPr sz="2800" b="1" spc="114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ving</a:t>
            </a:r>
            <a:r>
              <a:rPr sz="2800" b="1" spc="1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machine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10" dirty="0">
                <a:latin typeface="Microsoft YaHei"/>
                <a:cs typeface="Microsoft YaHei"/>
              </a:rPr>
              <a:t>l</a:t>
            </a:r>
            <a:r>
              <a:rPr sz="2800" b="1" spc="-15" dirty="0">
                <a:latin typeface="Microsoft YaHei"/>
                <a:cs typeface="Microsoft YaHei"/>
              </a:rPr>
              <a:t>e</a:t>
            </a:r>
            <a:r>
              <a:rPr sz="2800" b="1" spc="-20" dirty="0">
                <a:latin typeface="Microsoft YaHei"/>
                <a:cs typeface="Microsoft YaHei"/>
              </a:rPr>
              <a:t>a</a:t>
            </a:r>
            <a:r>
              <a:rPr sz="2800" b="1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ning fo</a:t>
            </a:r>
            <a:r>
              <a:rPr sz="2800" b="1" spc="-15" dirty="0">
                <a:latin typeface="Microsoft YaHei"/>
                <a:cs typeface="Microsoft YaHei"/>
              </a:rPr>
              <a:t>r</a:t>
            </a:r>
            <a:r>
              <a:rPr sz="2800" b="1" spc="15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linear</a:t>
            </a:r>
            <a:r>
              <a:rPr sz="2800" b="1" spc="-10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egression</a:t>
            </a:r>
            <a:r>
              <a:rPr sz="2800" b="1" spc="-10" dirty="0">
                <a:latin typeface="Microsoft YaHei"/>
                <a:cs typeface="Microsoft YaHei"/>
              </a:rPr>
              <a:t>,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logis</a:t>
            </a:r>
            <a:r>
              <a:rPr sz="2800" b="1" spc="-25" dirty="0">
                <a:latin typeface="Microsoft YaHei"/>
                <a:cs typeface="Microsoft YaHei"/>
              </a:rPr>
              <a:t>t</a:t>
            </a:r>
            <a:r>
              <a:rPr sz="2800" b="1" spc="-15" dirty="0">
                <a:latin typeface="Microsoft YaHei"/>
                <a:cs typeface="Microsoft YaHei"/>
              </a:rPr>
              <a:t>ic</a:t>
            </a:r>
            <a:r>
              <a:rPr sz="2800" b="1" spc="20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egression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a</a:t>
            </a:r>
            <a:r>
              <a:rPr sz="2800" b="1" spc="-20" dirty="0">
                <a:latin typeface="Microsoft YaHei"/>
                <a:cs typeface="Microsoft YaHei"/>
              </a:rPr>
              <a:t>nd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neural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net</a:t>
            </a:r>
            <a:r>
              <a:rPr sz="2800" b="1" spc="-45" dirty="0">
                <a:latin typeface="Microsoft YaHei"/>
                <a:cs typeface="Microsoft YaHei"/>
              </a:rPr>
              <a:t>w</a:t>
            </a:r>
            <a:r>
              <a:rPr sz="2800" b="1" spc="-25" dirty="0">
                <a:latin typeface="Microsoft YaHei"/>
                <a:cs typeface="Microsoft YaHei"/>
              </a:rPr>
              <a:t>or</a:t>
            </a:r>
            <a:r>
              <a:rPr sz="2800" b="1" spc="-20" dirty="0">
                <a:latin typeface="Microsoft YaHei"/>
                <a:cs typeface="Microsoft YaHei"/>
              </a:rPr>
              <a:t>k</a:t>
            </a:r>
            <a:r>
              <a:rPr sz="2800" b="1" spc="2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training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5304" y="2321083"/>
            <a:ext cx="4947920" cy="1910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325755" indent="-228600">
              <a:lnSpc>
                <a:spcPts val="2590"/>
              </a:lnSpc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latin typeface="DengXian"/>
                <a:cs typeface="DengXian"/>
              </a:rPr>
              <a:t>Combin</a:t>
            </a:r>
            <a:r>
              <a:rPr sz="2400" spc="-10" dirty="0">
                <a:latin typeface="DengXian"/>
                <a:cs typeface="DengXian"/>
              </a:rPr>
              <a:t>e</a:t>
            </a:r>
            <a:r>
              <a:rPr sz="2400" dirty="0">
                <a:latin typeface="DengXian"/>
                <a:cs typeface="DengXian"/>
              </a:rPr>
              <a:t>s</a:t>
            </a:r>
            <a:r>
              <a:rPr sz="2400" spc="5" dirty="0">
                <a:latin typeface="DengXian"/>
                <a:cs typeface="DengXian"/>
              </a:rPr>
              <a:t> </a:t>
            </a:r>
            <a:r>
              <a:rPr sz="2400" spc="-20" dirty="0">
                <a:latin typeface="DengXian"/>
                <a:cs typeface="DengXian"/>
              </a:rPr>
              <a:t>sec</a:t>
            </a:r>
            <a:r>
              <a:rPr sz="2400" spc="-5" dirty="0">
                <a:latin typeface="DengXian"/>
                <a:cs typeface="DengXian"/>
              </a:rPr>
              <a:t>r</a:t>
            </a:r>
            <a:r>
              <a:rPr sz="2400" spc="-10" dirty="0">
                <a:latin typeface="DengXian"/>
                <a:cs typeface="DengXian"/>
              </a:rPr>
              <a:t>et</a:t>
            </a:r>
            <a:r>
              <a:rPr sz="2400" spc="-5" dirty="0">
                <a:latin typeface="DengXian"/>
                <a:cs typeface="DengXian"/>
              </a:rPr>
              <a:t> sharing</a:t>
            </a:r>
            <a:r>
              <a:rPr sz="2400" dirty="0">
                <a:latin typeface="DengXian"/>
                <a:cs typeface="DengXian"/>
              </a:rPr>
              <a:t>,</a:t>
            </a:r>
            <a:r>
              <a:rPr sz="2400" spc="10" dirty="0">
                <a:latin typeface="DengXian"/>
                <a:cs typeface="DengXian"/>
              </a:rPr>
              <a:t> </a:t>
            </a:r>
            <a:r>
              <a:rPr sz="2400" spc="-20" dirty="0">
                <a:latin typeface="DengXian"/>
                <a:cs typeface="DengXian"/>
              </a:rPr>
              <a:t>garbl</a:t>
            </a:r>
            <a:r>
              <a:rPr sz="2400" spc="-5" dirty="0">
                <a:latin typeface="DengXian"/>
                <a:cs typeface="DengXian"/>
              </a:rPr>
              <a:t>e</a:t>
            </a:r>
            <a:r>
              <a:rPr sz="2400" dirty="0">
                <a:latin typeface="DengXian"/>
                <a:cs typeface="DengXian"/>
              </a:rPr>
              <a:t>d </a:t>
            </a:r>
            <a:r>
              <a:rPr sz="2400" spc="-10" dirty="0">
                <a:latin typeface="DengXian"/>
                <a:cs typeface="DengXian"/>
              </a:rPr>
              <a:t>ci</a:t>
            </a:r>
            <a:r>
              <a:rPr sz="2400" spc="-5" dirty="0">
                <a:latin typeface="DengXian"/>
                <a:cs typeface="DengXian"/>
              </a:rPr>
              <a:t>r</a:t>
            </a:r>
            <a:r>
              <a:rPr sz="2400" spc="-10" dirty="0">
                <a:latin typeface="DengXian"/>
                <a:cs typeface="DengXian"/>
              </a:rPr>
              <a:t>cui</a:t>
            </a:r>
            <a:r>
              <a:rPr sz="2400" spc="-5" dirty="0">
                <a:latin typeface="DengXian"/>
                <a:cs typeface="DengXian"/>
              </a:rPr>
              <a:t>t</a:t>
            </a:r>
            <a:r>
              <a:rPr sz="2400" dirty="0">
                <a:latin typeface="DengXian"/>
                <a:cs typeface="DengXian"/>
              </a:rPr>
              <a:t>s</a:t>
            </a:r>
            <a:r>
              <a:rPr sz="2400" spc="-15" dirty="0">
                <a:latin typeface="DengXian"/>
                <a:cs typeface="DengXian"/>
              </a:rPr>
              <a:t> </a:t>
            </a:r>
            <a:r>
              <a:rPr sz="2400" dirty="0">
                <a:latin typeface="DengXian"/>
                <a:cs typeface="DengXian"/>
              </a:rPr>
              <a:t>and</a:t>
            </a:r>
            <a:r>
              <a:rPr sz="2400" spc="-5" dirty="0">
                <a:latin typeface="DengXian"/>
                <a:cs typeface="DengXian"/>
              </a:rPr>
              <a:t> </a:t>
            </a:r>
            <a:r>
              <a:rPr sz="2400" dirty="0">
                <a:latin typeface="DengXian"/>
                <a:cs typeface="DengXian"/>
              </a:rPr>
              <a:t>o</a:t>
            </a:r>
            <a:r>
              <a:rPr sz="2400" spc="-10" dirty="0">
                <a:latin typeface="DengXian"/>
                <a:cs typeface="DengXian"/>
              </a:rPr>
              <a:t>bl</a:t>
            </a:r>
            <a:r>
              <a:rPr sz="2400" spc="-5" dirty="0">
                <a:latin typeface="DengXian"/>
                <a:cs typeface="DengXian"/>
              </a:rPr>
              <a:t>i</a:t>
            </a:r>
            <a:r>
              <a:rPr sz="2400" spc="-15" dirty="0">
                <a:latin typeface="DengXian"/>
                <a:cs typeface="DengXian"/>
              </a:rPr>
              <a:t>vious </a:t>
            </a:r>
            <a:r>
              <a:rPr sz="2400" spc="-10" dirty="0">
                <a:latin typeface="DengXian"/>
                <a:cs typeface="DengXian"/>
              </a:rPr>
              <a:t>t</a:t>
            </a:r>
            <a:r>
              <a:rPr sz="2400" spc="-5" dirty="0">
                <a:latin typeface="DengXian"/>
                <a:cs typeface="DengXian"/>
              </a:rPr>
              <a:t>r</a:t>
            </a:r>
            <a:r>
              <a:rPr sz="2400" dirty="0">
                <a:latin typeface="DengXian"/>
                <a:cs typeface="DengXian"/>
              </a:rPr>
              <a:t>ansfer</a:t>
            </a:r>
          </a:p>
          <a:p>
            <a:pPr marL="241300" marR="5080" indent="-228600">
              <a:lnSpc>
                <a:spcPts val="2590"/>
              </a:lnSpc>
              <a:spcBef>
                <a:spcPts val="994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DengXian"/>
                <a:cs typeface="DengXian"/>
              </a:rPr>
              <a:t>Learn</a:t>
            </a:r>
            <a:r>
              <a:rPr sz="2400" dirty="0">
                <a:latin typeface="DengXian"/>
                <a:cs typeface="DengXian"/>
              </a:rPr>
              <a:t>s</a:t>
            </a:r>
            <a:r>
              <a:rPr sz="2400" spc="5" dirty="0">
                <a:latin typeface="DengXian"/>
                <a:cs typeface="DengXian"/>
              </a:rPr>
              <a:t> </a:t>
            </a:r>
            <a:r>
              <a:rPr sz="2400" spc="-10" dirty="0">
                <a:latin typeface="DengXian"/>
                <a:cs typeface="DengXian"/>
              </a:rPr>
              <a:t>via</a:t>
            </a:r>
            <a:r>
              <a:rPr sz="2400" spc="-5" dirty="0">
                <a:latin typeface="DengXian"/>
                <a:cs typeface="DengXian"/>
              </a:rPr>
              <a:t> t</a:t>
            </a:r>
            <a:r>
              <a:rPr sz="2400" spc="-20" dirty="0">
                <a:latin typeface="DengXian"/>
                <a:cs typeface="DengXian"/>
              </a:rPr>
              <a:t>wo</a:t>
            </a:r>
            <a:r>
              <a:rPr sz="2400" spc="-5" dirty="0">
                <a:latin typeface="DengXian"/>
                <a:cs typeface="DengXian"/>
              </a:rPr>
              <a:t> </a:t>
            </a:r>
            <a:r>
              <a:rPr sz="2400" spc="-25" dirty="0">
                <a:latin typeface="DengXian"/>
                <a:cs typeface="DengXian"/>
              </a:rPr>
              <a:t>u</a:t>
            </a:r>
            <a:r>
              <a:rPr sz="2400" dirty="0">
                <a:latin typeface="DengXian"/>
                <a:cs typeface="DengXian"/>
              </a:rPr>
              <a:t>n-</a:t>
            </a:r>
            <a:r>
              <a:rPr sz="2400" spc="-10" dirty="0">
                <a:latin typeface="DengXian"/>
                <a:cs typeface="DengXian"/>
              </a:rPr>
              <a:t>t</a:t>
            </a:r>
            <a:r>
              <a:rPr sz="2400" spc="-5" dirty="0">
                <a:latin typeface="DengXian"/>
                <a:cs typeface="DengXian"/>
              </a:rPr>
              <a:t>r</a:t>
            </a:r>
            <a:r>
              <a:rPr sz="2400" dirty="0">
                <a:latin typeface="DengXian"/>
                <a:cs typeface="DengXian"/>
              </a:rPr>
              <a:t>usted, </a:t>
            </a:r>
            <a:r>
              <a:rPr sz="2400" spc="-15" dirty="0">
                <a:latin typeface="DengXian"/>
                <a:cs typeface="DengXian"/>
              </a:rPr>
              <a:t>but</a:t>
            </a:r>
            <a:r>
              <a:rPr sz="2400" spc="5" dirty="0">
                <a:latin typeface="DengXian"/>
                <a:cs typeface="DengXian"/>
              </a:rPr>
              <a:t> </a:t>
            </a:r>
            <a:r>
              <a:rPr sz="2400" spc="-5" dirty="0">
                <a:latin typeface="DengXian"/>
                <a:cs typeface="DengXian"/>
              </a:rPr>
              <a:t>n</a:t>
            </a:r>
            <a:r>
              <a:rPr sz="2400" dirty="0">
                <a:latin typeface="DengXian"/>
                <a:cs typeface="DengXian"/>
              </a:rPr>
              <a:t>o</a:t>
            </a:r>
            <a:r>
              <a:rPr sz="2400" spc="10" dirty="0">
                <a:latin typeface="DengXian"/>
                <a:cs typeface="DengXian"/>
              </a:rPr>
              <a:t>n</a:t>
            </a:r>
            <a:r>
              <a:rPr sz="2400" dirty="0">
                <a:latin typeface="DengXian"/>
                <a:cs typeface="DengXian"/>
              </a:rPr>
              <a:t>- </a:t>
            </a:r>
            <a:r>
              <a:rPr sz="2400" spc="-15" dirty="0">
                <a:latin typeface="DengXian"/>
                <a:cs typeface="DengXian"/>
              </a:rPr>
              <a:t>c</a:t>
            </a:r>
            <a:r>
              <a:rPr sz="2400" spc="-10" dirty="0">
                <a:latin typeface="DengXian"/>
                <a:cs typeface="DengXian"/>
              </a:rPr>
              <a:t>olludi</a:t>
            </a:r>
            <a:r>
              <a:rPr sz="2400" spc="-5" dirty="0">
                <a:latin typeface="DengXian"/>
                <a:cs typeface="DengXian"/>
              </a:rPr>
              <a:t>n</a:t>
            </a:r>
            <a:r>
              <a:rPr sz="2400" dirty="0">
                <a:latin typeface="DengXian"/>
                <a:cs typeface="DengXian"/>
              </a:rPr>
              <a:t>g</a:t>
            </a:r>
            <a:r>
              <a:rPr sz="2400" spc="-10" dirty="0">
                <a:latin typeface="DengXian"/>
                <a:cs typeface="DengXian"/>
              </a:rPr>
              <a:t> </a:t>
            </a:r>
            <a:r>
              <a:rPr sz="2400" spc="-20" dirty="0">
                <a:latin typeface="DengXian"/>
                <a:cs typeface="DengXian"/>
              </a:rPr>
              <a:t>servers</a:t>
            </a:r>
            <a:endParaRPr sz="2400" dirty="0">
              <a:latin typeface="DengXian"/>
              <a:cs typeface="DengXian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20" dirty="0">
                <a:latin typeface="DengXian"/>
                <a:cs typeface="DengXian"/>
              </a:rPr>
              <a:t>Computa</a:t>
            </a:r>
            <a:r>
              <a:rPr sz="2400" spc="-5" dirty="0">
                <a:latin typeface="DengXian"/>
                <a:cs typeface="DengXian"/>
              </a:rPr>
              <a:t>t</a:t>
            </a:r>
            <a:r>
              <a:rPr sz="2400" spc="-10" dirty="0">
                <a:latin typeface="DengXian"/>
                <a:cs typeface="DengXian"/>
              </a:rPr>
              <a:t>ionally</a:t>
            </a:r>
            <a:r>
              <a:rPr sz="2400" spc="-5" dirty="0">
                <a:latin typeface="DengXian"/>
                <a:cs typeface="DengXian"/>
              </a:rPr>
              <a:t> </a:t>
            </a:r>
            <a:r>
              <a:rPr sz="2400" spc="-15" dirty="0">
                <a:latin typeface="DengXian"/>
                <a:cs typeface="DengXian"/>
              </a:rPr>
              <a:t>expensive</a:t>
            </a:r>
            <a:endParaRPr sz="2400" dirty="0">
              <a:latin typeface="DengXian"/>
              <a:cs typeface="DengXi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3111" y="2026920"/>
            <a:ext cx="867155" cy="867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890759" y="2063495"/>
            <a:ext cx="867155" cy="867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894319" y="3427476"/>
            <a:ext cx="690372" cy="829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412223" y="3427476"/>
            <a:ext cx="688848" cy="829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0780776" y="3427476"/>
            <a:ext cx="688848" cy="829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696456" y="3427476"/>
            <a:ext cx="690372" cy="829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037196" y="2894076"/>
            <a:ext cx="768350" cy="538480"/>
          </a:xfrm>
          <a:custGeom>
            <a:avLst/>
            <a:gdLst/>
            <a:ahLst/>
            <a:cxnLst/>
            <a:rect l="l" t="t" r="r" b="b"/>
            <a:pathLst>
              <a:path w="768350" h="538479">
                <a:moveTo>
                  <a:pt x="702183" y="38369"/>
                </a:moveTo>
                <a:lnTo>
                  <a:pt x="0" y="527558"/>
                </a:lnTo>
                <a:lnTo>
                  <a:pt x="7366" y="537972"/>
                </a:lnTo>
                <a:lnTo>
                  <a:pt x="709437" y="48774"/>
                </a:lnTo>
                <a:lnTo>
                  <a:pt x="702183" y="38369"/>
                </a:lnTo>
                <a:close/>
              </a:path>
              <a:path w="768350" h="538479">
                <a:moveTo>
                  <a:pt x="751318" y="31114"/>
                </a:moveTo>
                <a:lnTo>
                  <a:pt x="712597" y="31114"/>
                </a:lnTo>
                <a:lnTo>
                  <a:pt x="719835" y="41528"/>
                </a:lnTo>
                <a:lnTo>
                  <a:pt x="709437" y="48774"/>
                </a:lnTo>
                <a:lnTo>
                  <a:pt x="727582" y="74802"/>
                </a:lnTo>
                <a:lnTo>
                  <a:pt x="751318" y="31114"/>
                </a:lnTo>
                <a:close/>
              </a:path>
              <a:path w="768350" h="538479">
                <a:moveTo>
                  <a:pt x="712597" y="31114"/>
                </a:moveTo>
                <a:lnTo>
                  <a:pt x="702183" y="38369"/>
                </a:lnTo>
                <a:lnTo>
                  <a:pt x="709437" y="48774"/>
                </a:lnTo>
                <a:lnTo>
                  <a:pt x="719835" y="41528"/>
                </a:lnTo>
                <a:lnTo>
                  <a:pt x="712597" y="31114"/>
                </a:lnTo>
                <a:close/>
              </a:path>
              <a:path w="768350" h="538479">
                <a:moveTo>
                  <a:pt x="768223" y="0"/>
                </a:moveTo>
                <a:lnTo>
                  <a:pt x="684022" y="12319"/>
                </a:lnTo>
                <a:lnTo>
                  <a:pt x="702183" y="38369"/>
                </a:lnTo>
                <a:lnTo>
                  <a:pt x="712597" y="31114"/>
                </a:lnTo>
                <a:lnTo>
                  <a:pt x="751318" y="31114"/>
                </a:lnTo>
                <a:lnTo>
                  <a:pt x="76822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805928" y="2894076"/>
            <a:ext cx="438784" cy="537210"/>
          </a:xfrm>
          <a:custGeom>
            <a:avLst/>
            <a:gdLst/>
            <a:ahLst/>
            <a:cxnLst/>
            <a:rect l="l" t="t" r="r" b="b"/>
            <a:pathLst>
              <a:path w="438784" h="537210">
                <a:moveTo>
                  <a:pt x="53004" y="55096"/>
                </a:moveTo>
                <a:lnTo>
                  <a:pt x="43207" y="63081"/>
                </a:lnTo>
                <a:lnTo>
                  <a:pt x="428625" y="536828"/>
                </a:lnTo>
                <a:lnTo>
                  <a:pt x="438530" y="528701"/>
                </a:lnTo>
                <a:lnTo>
                  <a:pt x="53004" y="55096"/>
                </a:lnTo>
                <a:close/>
              </a:path>
              <a:path w="438784" h="537210">
                <a:moveTo>
                  <a:pt x="0" y="0"/>
                </a:moveTo>
                <a:lnTo>
                  <a:pt x="18542" y="83185"/>
                </a:lnTo>
                <a:lnTo>
                  <a:pt x="43207" y="63081"/>
                </a:lnTo>
                <a:lnTo>
                  <a:pt x="35178" y="53212"/>
                </a:lnTo>
                <a:lnTo>
                  <a:pt x="44957" y="45212"/>
                </a:lnTo>
                <a:lnTo>
                  <a:pt x="65131" y="45212"/>
                </a:lnTo>
                <a:lnTo>
                  <a:pt x="77597" y="35051"/>
                </a:lnTo>
                <a:lnTo>
                  <a:pt x="0" y="0"/>
                </a:lnTo>
                <a:close/>
              </a:path>
              <a:path w="438784" h="537210">
                <a:moveTo>
                  <a:pt x="44957" y="45212"/>
                </a:moveTo>
                <a:lnTo>
                  <a:pt x="35178" y="53212"/>
                </a:lnTo>
                <a:lnTo>
                  <a:pt x="43207" y="63081"/>
                </a:lnTo>
                <a:lnTo>
                  <a:pt x="53004" y="55096"/>
                </a:lnTo>
                <a:lnTo>
                  <a:pt x="44957" y="45212"/>
                </a:lnTo>
                <a:close/>
              </a:path>
              <a:path w="438784" h="537210">
                <a:moveTo>
                  <a:pt x="65131" y="45212"/>
                </a:moveTo>
                <a:lnTo>
                  <a:pt x="44957" y="45212"/>
                </a:lnTo>
                <a:lnTo>
                  <a:pt x="53004" y="55096"/>
                </a:lnTo>
                <a:lnTo>
                  <a:pt x="65131" y="452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805928" y="2877439"/>
            <a:ext cx="1952625" cy="555625"/>
          </a:xfrm>
          <a:custGeom>
            <a:avLst/>
            <a:gdLst/>
            <a:ahLst/>
            <a:cxnLst/>
            <a:rect l="l" t="t" r="r" b="b"/>
            <a:pathLst>
              <a:path w="1952625" h="555625">
                <a:moveTo>
                  <a:pt x="75214" y="30551"/>
                </a:moveTo>
                <a:lnTo>
                  <a:pt x="71851" y="42852"/>
                </a:lnTo>
                <a:lnTo>
                  <a:pt x="1949069" y="555498"/>
                </a:lnTo>
                <a:lnTo>
                  <a:pt x="1952371" y="543306"/>
                </a:lnTo>
                <a:lnTo>
                  <a:pt x="75214" y="30551"/>
                </a:lnTo>
                <a:close/>
              </a:path>
              <a:path w="1952625" h="555625">
                <a:moveTo>
                  <a:pt x="83566" y="0"/>
                </a:moveTo>
                <a:lnTo>
                  <a:pt x="0" y="16637"/>
                </a:lnTo>
                <a:lnTo>
                  <a:pt x="63500" y="73406"/>
                </a:lnTo>
                <a:lnTo>
                  <a:pt x="71851" y="42852"/>
                </a:lnTo>
                <a:lnTo>
                  <a:pt x="59563" y="39497"/>
                </a:lnTo>
                <a:lnTo>
                  <a:pt x="62865" y="27177"/>
                </a:lnTo>
                <a:lnTo>
                  <a:pt x="76136" y="27177"/>
                </a:lnTo>
                <a:lnTo>
                  <a:pt x="83566" y="0"/>
                </a:lnTo>
                <a:close/>
              </a:path>
              <a:path w="1952625" h="555625">
                <a:moveTo>
                  <a:pt x="62865" y="27177"/>
                </a:moveTo>
                <a:lnTo>
                  <a:pt x="59563" y="39497"/>
                </a:lnTo>
                <a:lnTo>
                  <a:pt x="71851" y="42852"/>
                </a:lnTo>
                <a:lnTo>
                  <a:pt x="75214" y="30551"/>
                </a:lnTo>
                <a:lnTo>
                  <a:pt x="62865" y="27177"/>
                </a:lnTo>
                <a:close/>
              </a:path>
              <a:path w="1952625" h="555625">
                <a:moveTo>
                  <a:pt x="76136" y="27177"/>
                </a:moveTo>
                <a:lnTo>
                  <a:pt x="62865" y="27177"/>
                </a:lnTo>
                <a:lnTo>
                  <a:pt x="75214" y="30551"/>
                </a:lnTo>
                <a:lnTo>
                  <a:pt x="76136" y="2717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805928" y="2868548"/>
            <a:ext cx="3319779" cy="564515"/>
          </a:xfrm>
          <a:custGeom>
            <a:avLst/>
            <a:gdLst/>
            <a:ahLst/>
            <a:cxnLst/>
            <a:rect l="l" t="t" r="r" b="b"/>
            <a:pathLst>
              <a:path w="3319779" h="564514">
                <a:moveTo>
                  <a:pt x="76250" y="31343"/>
                </a:moveTo>
                <a:lnTo>
                  <a:pt x="74232" y="43917"/>
                </a:lnTo>
                <a:lnTo>
                  <a:pt x="3317748" y="564514"/>
                </a:lnTo>
                <a:lnTo>
                  <a:pt x="3319653" y="552068"/>
                </a:lnTo>
                <a:lnTo>
                  <a:pt x="76250" y="31343"/>
                </a:lnTo>
                <a:close/>
              </a:path>
              <a:path w="3319779" h="564514">
                <a:moveTo>
                  <a:pt x="81279" y="0"/>
                </a:moveTo>
                <a:lnTo>
                  <a:pt x="0" y="25526"/>
                </a:lnTo>
                <a:lnTo>
                  <a:pt x="69215" y="75184"/>
                </a:lnTo>
                <a:lnTo>
                  <a:pt x="74232" y="43917"/>
                </a:lnTo>
                <a:lnTo>
                  <a:pt x="61722" y="41910"/>
                </a:lnTo>
                <a:lnTo>
                  <a:pt x="63753" y="29337"/>
                </a:lnTo>
                <a:lnTo>
                  <a:pt x="76572" y="29337"/>
                </a:lnTo>
                <a:lnTo>
                  <a:pt x="81279" y="0"/>
                </a:lnTo>
                <a:close/>
              </a:path>
              <a:path w="3319779" h="564514">
                <a:moveTo>
                  <a:pt x="63753" y="29337"/>
                </a:moveTo>
                <a:lnTo>
                  <a:pt x="61722" y="41910"/>
                </a:lnTo>
                <a:lnTo>
                  <a:pt x="74232" y="43917"/>
                </a:lnTo>
                <a:lnTo>
                  <a:pt x="76250" y="31343"/>
                </a:lnTo>
                <a:lnTo>
                  <a:pt x="63753" y="29337"/>
                </a:lnTo>
                <a:close/>
              </a:path>
              <a:path w="3319779" h="564514">
                <a:moveTo>
                  <a:pt x="76572" y="29337"/>
                </a:moveTo>
                <a:lnTo>
                  <a:pt x="63753" y="29337"/>
                </a:lnTo>
                <a:lnTo>
                  <a:pt x="76250" y="31343"/>
                </a:lnTo>
                <a:lnTo>
                  <a:pt x="76572" y="2933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039864" y="2906014"/>
            <a:ext cx="2899410" cy="528320"/>
          </a:xfrm>
          <a:custGeom>
            <a:avLst/>
            <a:gdLst/>
            <a:ahLst/>
            <a:cxnLst/>
            <a:rect l="l" t="t" r="r" b="b"/>
            <a:pathLst>
              <a:path w="2899409" h="528320">
                <a:moveTo>
                  <a:pt x="2822758" y="31230"/>
                </a:moveTo>
                <a:lnTo>
                  <a:pt x="0" y="515493"/>
                </a:lnTo>
                <a:lnTo>
                  <a:pt x="2031" y="528065"/>
                </a:lnTo>
                <a:lnTo>
                  <a:pt x="2824927" y="43801"/>
                </a:lnTo>
                <a:lnTo>
                  <a:pt x="2822758" y="31230"/>
                </a:lnTo>
                <a:close/>
              </a:path>
              <a:path w="2899409" h="528320">
                <a:moveTo>
                  <a:pt x="2892971" y="29083"/>
                </a:moveTo>
                <a:lnTo>
                  <a:pt x="2835275" y="29083"/>
                </a:lnTo>
                <a:lnTo>
                  <a:pt x="2837433" y="41656"/>
                </a:lnTo>
                <a:lnTo>
                  <a:pt x="2824927" y="43801"/>
                </a:lnTo>
                <a:lnTo>
                  <a:pt x="2830321" y="75057"/>
                </a:lnTo>
                <a:lnTo>
                  <a:pt x="2892971" y="29083"/>
                </a:lnTo>
                <a:close/>
              </a:path>
              <a:path w="2899409" h="528320">
                <a:moveTo>
                  <a:pt x="2835275" y="29083"/>
                </a:moveTo>
                <a:lnTo>
                  <a:pt x="2822758" y="31230"/>
                </a:lnTo>
                <a:lnTo>
                  <a:pt x="2824927" y="43801"/>
                </a:lnTo>
                <a:lnTo>
                  <a:pt x="2837433" y="41656"/>
                </a:lnTo>
                <a:lnTo>
                  <a:pt x="2835275" y="29083"/>
                </a:lnTo>
                <a:close/>
              </a:path>
              <a:path w="2899409" h="528320">
                <a:moveTo>
                  <a:pt x="2817367" y="0"/>
                </a:moveTo>
                <a:lnTo>
                  <a:pt x="2822758" y="31230"/>
                </a:lnTo>
                <a:lnTo>
                  <a:pt x="2835275" y="29083"/>
                </a:lnTo>
                <a:lnTo>
                  <a:pt x="2892971" y="29083"/>
                </a:lnTo>
                <a:lnTo>
                  <a:pt x="2899029" y="24637"/>
                </a:lnTo>
                <a:lnTo>
                  <a:pt x="281736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8238490" y="2915539"/>
            <a:ext cx="1697355" cy="518795"/>
          </a:xfrm>
          <a:custGeom>
            <a:avLst/>
            <a:gdLst/>
            <a:ahLst/>
            <a:cxnLst/>
            <a:rect l="l" t="t" r="r" b="b"/>
            <a:pathLst>
              <a:path w="1697354" h="518795">
                <a:moveTo>
                  <a:pt x="1622176" y="30497"/>
                </a:moveTo>
                <a:lnTo>
                  <a:pt x="0" y="506222"/>
                </a:lnTo>
                <a:lnTo>
                  <a:pt x="3555" y="518413"/>
                </a:lnTo>
                <a:lnTo>
                  <a:pt x="1625732" y="42689"/>
                </a:lnTo>
                <a:lnTo>
                  <a:pt x="1622176" y="30497"/>
                </a:lnTo>
                <a:close/>
              </a:path>
              <a:path w="1697354" h="518795">
                <a:moveTo>
                  <a:pt x="1684385" y="26924"/>
                </a:moveTo>
                <a:lnTo>
                  <a:pt x="1634362" y="26924"/>
                </a:lnTo>
                <a:lnTo>
                  <a:pt x="1637918" y="39115"/>
                </a:lnTo>
                <a:lnTo>
                  <a:pt x="1625732" y="42689"/>
                </a:lnTo>
                <a:lnTo>
                  <a:pt x="1634616" y="73151"/>
                </a:lnTo>
                <a:lnTo>
                  <a:pt x="1684385" y="26924"/>
                </a:lnTo>
                <a:close/>
              </a:path>
              <a:path w="1697354" h="518795">
                <a:moveTo>
                  <a:pt x="1634362" y="26924"/>
                </a:moveTo>
                <a:lnTo>
                  <a:pt x="1622176" y="30497"/>
                </a:lnTo>
                <a:lnTo>
                  <a:pt x="1625732" y="42689"/>
                </a:lnTo>
                <a:lnTo>
                  <a:pt x="1637918" y="39115"/>
                </a:lnTo>
                <a:lnTo>
                  <a:pt x="1634362" y="26924"/>
                </a:lnTo>
                <a:close/>
              </a:path>
              <a:path w="1697354" h="518795">
                <a:moveTo>
                  <a:pt x="1613280" y="0"/>
                </a:moveTo>
                <a:lnTo>
                  <a:pt x="1622176" y="30497"/>
                </a:lnTo>
                <a:lnTo>
                  <a:pt x="1634362" y="26924"/>
                </a:lnTo>
                <a:lnTo>
                  <a:pt x="1684385" y="26924"/>
                </a:lnTo>
                <a:lnTo>
                  <a:pt x="1697101" y="15112"/>
                </a:lnTo>
                <a:lnTo>
                  <a:pt x="161328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9750679" y="2930651"/>
            <a:ext cx="184785" cy="499109"/>
          </a:xfrm>
          <a:custGeom>
            <a:avLst/>
            <a:gdLst/>
            <a:ahLst/>
            <a:cxnLst/>
            <a:rect l="l" t="t" r="r" b="b"/>
            <a:pathLst>
              <a:path w="184784" h="499110">
                <a:moveTo>
                  <a:pt x="142256" y="70254"/>
                </a:moveTo>
                <a:lnTo>
                  <a:pt x="0" y="495173"/>
                </a:lnTo>
                <a:lnTo>
                  <a:pt x="11938" y="499110"/>
                </a:lnTo>
                <a:lnTo>
                  <a:pt x="154217" y="74248"/>
                </a:lnTo>
                <a:lnTo>
                  <a:pt x="142256" y="70254"/>
                </a:lnTo>
                <a:close/>
              </a:path>
              <a:path w="184784" h="499110">
                <a:moveTo>
                  <a:pt x="180700" y="58165"/>
                </a:moveTo>
                <a:lnTo>
                  <a:pt x="146303" y="58165"/>
                </a:lnTo>
                <a:lnTo>
                  <a:pt x="158242" y="62230"/>
                </a:lnTo>
                <a:lnTo>
                  <a:pt x="154217" y="74248"/>
                </a:lnTo>
                <a:lnTo>
                  <a:pt x="184403" y="84327"/>
                </a:lnTo>
                <a:lnTo>
                  <a:pt x="180700" y="58165"/>
                </a:lnTo>
                <a:close/>
              </a:path>
              <a:path w="184784" h="499110">
                <a:moveTo>
                  <a:pt x="146303" y="58165"/>
                </a:moveTo>
                <a:lnTo>
                  <a:pt x="142256" y="70254"/>
                </a:lnTo>
                <a:lnTo>
                  <a:pt x="154217" y="74248"/>
                </a:lnTo>
                <a:lnTo>
                  <a:pt x="158242" y="62230"/>
                </a:lnTo>
                <a:lnTo>
                  <a:pt x="146303" y="58165"/>
                </a:lnTo>
                <a:close/>
              </a:path>
              <a:path w="184784" h="499110">
                <a:moveTo>
                  <a:pt x="172466" y="0"/>
                </a:moveTo>
                <a:lnTo>
                  <a:pt x="112141" y="60198"/>
                </a:lnTo>
                <a:lnTo>
                  <a:pt x="142256" y="70254"/>
                </a:lnTo>
                <a:lnTo>
                  <a:pt x="146303" y="58165"/>
                </a:lnTo>
                <a:lnTo>
                  <a:pt x="180700" y="58165"/>
                </a:lnTo>
                <a:lnTo>
                  <a:pt x="17246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9921240" y="2924555"/>
            <a:ext cx="1206500" cy="509270"/>
          </a:xfrm>
          <a:custGeom>
            <a:avLst/>
            <a:gdLst/>
            <a:ahLst/>
            <a:cxnLst/>
            <a:rect l="l" t="t" r="r" b="b"/>
            <a:pathLst>
              <a:path w="1206500" h="509270">
                <a:moveTo>
                  <a:pt x="72827" y="29358"/>
                </a:moveTo>
                <a:lnTo>
                  <a:pt x="67998" y="41041"/>
                </a:lnTo>
                <a:lnTo>
                  <a:pt x="1201546" y="509143"/>
                </a:lnTo>
                <a:lnTo>
                  <a:pt x="1206373" y="497332"/>
                </a:lnTo>
                <a:lnTo>
                  <a:pt x="72827" y="29358"/>
                </a:lnTo>
                <a:close/>
              </a:path>
              <a:path w="1206500" h="509270">
                <a:moveTo>
                  <a:pt x="84962" y="0"/>
                </a:moveTo>
                <a:lnTo>
                  <a:pt x="0" y="6096"/>
                </a:lnTo>
                <a:lnTo>
                  <a:pt x="55879" y="70358"/>
                </a:lnTo>
                <a:lnTo>
                  <a:pt x="67998" y="41041"/>
                </a:lnTo>
                <a:lnTo>
                  <a:pt x="56260" y="36195"/>
                </a:lnTo>
                <a:lnTo>
                  <a:pt x="61086" y="24511"/>
                </a:lnTo>
                <a:lnTo>
                  <a:pt x="74831" y="24511"/>
                </a:lnTo>
                <a:lnTo>
                  <a:pt x="84962" y="0"/>
                </a:lnTo>
                <a:close/>
              </a:path>
              <a:path w="1206500" h="509270">
                <a:moveTo>
                  <a:pt x="61086" y="24511"/>
                </a:moveTo>
                <a:lnTo>
                  <a:pt x="56260" y="36195"/>
                </a:lnTo>
                <a:lnTo>
                  <a:pt x="67998" y="41041"/>
                </a:lnTo>
                <a:lnTo>
                  <a:pt x="72827" y="29358"/>
                </a:lnTo>
                <a:lnTo>
                  <a:pt x="61086" y="24511"/>
                </a:lnTo>
                <a:close/>
              </a:path>
              <a:path w="1206500" h="509270">
                <a:moveTo>
                  <a:pt x="74831" y="24511"/>
                </a:moveTo>
                <a:lnTo>
                  <a:pt x="61086" y="24511"/>
                </a:lnTo>
                <a:lnTo>
                  <a:pt x="72827" y="29358"/>
                </a:lnTo>
                <a:lnTo>
                  <a:pt x="74831" y="2451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362700" y="1885188"/>
            <a:ext cx="5573395" cy="2456815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26364" algn="ctr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M</a:t>
            </a:r>
            <a:r>
              <a:rPr sz="1800" b="1" spc="5" dirty="0">
                <a:latin typeface="DengXian"/>
                <a:cs typeface="DengXian"/>
              </a:rPr>
              <a:t>P</a:t>
            </a:r>
            <a:r>
              <a:rPr sz="1800" b="1" dirty="0">
                <a:latin typeface="DengXian"/>
                <a:cs typeface="DengXian"/>
              </a:rPr>
              <a:t>C</a:t>
            </a:r>
            <a:endParaRPr sz="1800" dirty="0">
              <a:latin typeface="DengXian"/>
              <a:cs typeface="DengXian"/>
            </a:endParaRPr>
          </a:p>
          <a:p>
            <a:pPr marR="81280" algn="ctr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s</a:t>
            </a:r>
            <a:r>
              <a:rPr sz="1800" b="1" dirty="0">
                <a:latin typeface="DengXian"/>
                <a:cs typeface="DengXian"/>
              </a:rPr>
              <a:t>e</a:t>
            </a:r>
            <a:r>
              <a:rPr sz="1800" b="1" spc="-5" dirty="0">
                <a:latin typeface="DengXian"/>
                <a:cs typeface="DengXian"/>
              </a:rPr>
              <a:t>c</a:t>
            </a:r>
            <a:r>
              <a:rPr sz="1800" b="1" spc="5" dirty="0">
                <a:latin typeface="DengXian"/>
                <a:cs typeface="DengXian"/>
              </a:rPr>
              <a:t>r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t </a:t>
            </a:r>
            <a:r>
              <a:rPr sz="1800" b="1" spc="-5" dirty="0">
                <a:latin typeface="DengXian"/>
                <a:cs typeface="DengXian"/>
              </a:rPr>
              <a:t>sh</a:t>
            </a:r>
            <a:r>
              <a:rPr sz="1800" b="1" spc="-15" dirty="0">
                <a:latin typeface="DengXian"/>
                <a:cs typeface="DengXian"/>
              </a:rPr>
              <a:t>a</a:t>
            </a:r>
            <a:r>
              <a:rPr sz="1800" b="1" spc="-5" dirty="0">
                <a:latin typeface="DengXian"/>
                <a:cs typeface="DengXian"/>
              </a:rPr>
              <a:t>ri</a:t>
            </a:r>
            <a:r>
              <a:rPr sz="1800" b="1" dirty="0">
                <a:latin typeface="DengXian"/>
                <a:cs typeface="DengXian"/>
              </a:rPr>
              <a:t>ng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9845" y="5221561"/>
            <a:ext cx="9751695" cy="531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60"/>
              </a:lnSpc>
            </a:pP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Mo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h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asse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l,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P., 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&amp;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DengXian"/>
                <a:cs typeface="DengXian"/>
              </a:rPr>
              <a:t>Z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hang,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Y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.</a:t>
            </a:r>
            <a:r>
              <a:rPr sz="1800" spc="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(2017,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May)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.</a:t>
            </a:r>
            <a:r>
              <a:rPr sz="1800" spc="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SecureM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L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: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syste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m</a:t>
            </a:r>
            <a:r>
              <a:rPr sz="1800" spc="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fo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r 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scalab</a:t>
            </a:r>
            <a:r>
              <a:rPr sz="1800" spc="0" dirty="0">
                <a:solidFill>
                  <a:srgbClr val="C00000"/>
                </a:solidFill>
                <a:latin typeface="DengXian"/>
                <a:cs typeface="DengXian"/>
              </a:rPr>
              <a:t>l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e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privacy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-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preservi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ng</a:t>
            </a:r>
            <a:r>
              <a:rPr sz="1800" spc="-3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DengXian"/>
                <a:cs typeface="DengXian"/>
              </a:rPr>
              <a:t>mach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in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e lear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ning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.</a:t>
            </a:r>
            <a:r>
              <a:rPr sz="1800" spc="-3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I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900" i="1" spc="-60" dirty="0">
                <a:solidFill>
                  <a:srgbClr val="C00000"/>
                </a:solidFill>
                <a:latin typeface="DengXian"/>
                <a:cs typeface="DengXian"/>
              </a:rPr>
              <a:t>2017</a:t>
            </a:r>
            <a:r>
              <a:rPr sz="1900" i="1" spc="-2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900" i="1" spc="-55" dirty="0">
                <a:solidFill>
                  <a:srgbClr val="C00000"/>
                </a:solidFill>
                <a:latin typeface="DengXian"/>
                <a:cs typeface="DengXian"/>
              </a:rPr>
              <a:t>38th</a:t>
            </a:r>
            <a:r>
              <a:rPr sz="1900" i="1" spc="-35" dirty="0">
                <a:solidFill>
                  <a:srgbClr val="C00000"/>
                </a:solidFill>
                <a:latin typeface="DengXian"/>
                <a:cs typeface="DengXian"/>
              </a:rPr>
              <a:t> I</a:t>
            </a:r>
            <a:r>
              <a:rPr sz="1900" i="1" spc="-70" dirty="0">
                <a:solidFill>
                  <a:srgbClr val="C00000"/>
                </a:solidFill>
                <a:latin typeface="DengXian"/>
                <a:cs typeface="DengXian"/>
              </a:rPr>
              <a:t>EE</a:t>
            </a:r>
            <a:r>
              <a:rPr sz="1900" i="1" spc="-60" dirty="0">
                <a:solidFill>
                  <a:srgbClr val="C00000"/>
                </a:solidFill>
                <a:latin typeface="DengXian"/>
                <a:cs typeface="DengXian"/>
              </a:rPr>
              <a:t>E</a:t>
            </a:r>
            <a:r>
              <a:rPr sz="1900" i="1" spc="-3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900" i="1" spc="-65" dirty="0">
                <a:solidFill>
                  <a:srgbClr val="C00000"/>
                </a:solidFill>
                <a:latin typeface="DengXian"/>
                <a:cs typeface="DengXian"/>
              </a:rPr>
              <a:t>Sy</a:t>
            </a:r>
            <a:r>
              <a:rPr sz="1900" i="1" spc="-110" dirty="0">
                <a:solidFill>
                  <a:srgbClr val="C00000"/>
                </a:solidFill>
                <a:latin typeface="DengXian"/>
                <a:cs typeface="DengXian"/>
              </a:rPr>
              <a:t>m</a:t>
            </a:r>
            <a:r>
              <a:rPr sz="1900" i="1" spc="-55" dirty="0">
                <a:solidFill>
                  <a:srgbClr val="C00000"/>
                </a:solidFill>
                <a:latin typeface="DengXian"/>
                <a:cs typeface="DengXian"/>
              </a:rPr>
              <a:t>posi</a:t>
            </a:r>
            <a:r>
              <a:rPr sz="1900" i="1" spc="-60" dirty="0">
                <a:solidFill>
                  <a:srgbClr val="C00000"/>
                </a:solidFill>
                <a:latin typeface="DengXian"/>
                <a:cs typeface="DengXian"/>
              </a:rPr>
              <a:t>u</a:t>
            </a:r>
            <a:r>
              <a:rPr sz="1900" i="1" spc="-100" dirty="0">
                <a:solidFill>
                  <a:srgbClr val="C00000"/>
                </a:solidFill>
                <a:latin typeface="DengXian"/>
                <a:cs typeface="DengXian"/>
              </a:rPr>
              <a:t>m</a:t>
            </a:r>
            <a:r>
              <a:rPr sz="1900" i="1" spc="-4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900" i="1" spc="-75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900" i="1" spc="-65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900" i="1" spc="-2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900" i="1" spc="-60" dirty="0">
                <a:solidFill>
                  <a:srgbClr val="C00000"/>
                </a:solidFill>
                <a:latin typeface="DengXian"/>
                <a:cs typeface="DengXian"/>
              </a:rPr>
              <a:t>Secur</a:t>
            </a:r>
            <a:r>
              <a:rPr sz="1900" i="1" spc="-25" dirty="0">
                <a:solidFill>
                  <a:srgbClr val="C00000"/>
                </a:solidFill>
                <a:latin typeface="DengXian"/>
                <a:cs typeface="DengXian"/>
              </a:rPr>
              <a:t>i</a:t>
            </a:r>
            <a:r>
              <a:rPr sz="1900" i="1" spc="-45" dirty="0">
                <a:solidFill>
                  <a:srgbClr val="C00000"/>
                </a:solidFill>
                <a:latin typeface="DengXian"/>
                <a:cs typeface="DengXian"/>
              </a:rPr>
              <a:t>ty</a:t>
            </a:r>
            <a:r>
              <a:rPr sz="1900" i="1" spc="-5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900" i="1" spc="-65" dirty="0">
                <a:solidFill>
                  <a:srgbClr val="C00000"/>
                </a:solidFill>
                <a:latin typeface="DengXian"/>
                <a:cs typeface="DengXian"/>
              </a:rPr>
              <a:t>and</a:t>
            </a:r>
            <a:r>
              <a:rPr sz="1900" i="1" spc="-4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900" i="1" spc="-55" dirty="0">
                <a:solidFill>
                  <a:srgbClr val="C00000"/>
                </a:solidFill>
                <a:latin typeface="DengXian"/>
                <a:cs typeface="DengXian"/>
              </a:rPr>
              <a:t>Pr</a:t>
            </a:r>
            <a:r>
              <a:rPr sz="1900" i="1" spc="-25" dirty="0">
                <a:solidFill>
                  <a:srgbClr val="C00000"/>
                </a:solidFill>
                <a:latin typeface="DengXian"/>
                <a:cs typeface="DengXian"/>
              </a:rPr>
              <a:t>i</a:t>
            </a:r>
            <a:r>
              <a:rPr sz="1900" i="1" spc="-55" dirty="0">
                <a:solidFill>
                  <a:srgbClr val="C00000"/>
                </a:solidFill>
                <a:latin typeface="DengXian"/>
                <a:cs typeface="DengXian"/>
              </a:rPr>
              <a:t>vacy</a:t>
            </a:r>
            <a:r>
              <a:rPr sz="1900" i="1" spc="-6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900" i="1" spc="-50" dirty="0">
                <a:solidFill>
                  <a:srgbClr val="C00000"/>
                </a:solidFill>
                <a:latin typeface="DengXian"/>
                <a:cs typeface="DengXian"/>
              </a:rPr>
              <a:t>(SP)</a:t>
            </a:r>
            <a:r>
              <a:rPr sz="1900" i="1" spc="-3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(pp.</a:t>
            </a:r>
            <a:r>
              <a:rPr sz="1800" spc="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19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-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38).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IE</a:t>
            </a:r>
            <a:r>
              <a:rPr sz="1800" spc="-20" dirty="0">
                <a:solidFill>
                  <a:srgbClr val="C00000"/>
                </a:solidFill>
                <a:latin typeface="DengXian"/>
                <a:cs typeface="DengXian"/>
              </a:rPr>
              <a:t>EE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.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5987" y="6524243"/>
            <a:ext cx="975360" cy="146685"/>
          </a:xfrm>
          <a:custGeom>
            <a:avLst/>
            <a:gdLst/>
            <a:ahLst/>
            <a:cxnLst/>
            <a:rect l="l" t="t" r="r" b="b"/>
            <a:pathLst>
              <a:path w="975360" h="146684">
                <a:moveTo>
                  <a:pt x="0" y="146303"/>
                </a:moveTo>
                <a:lnTo>
                  <a:pt x="975360" y="146303"/>
                </a:lnTo>
                <a:lnTo>
                  <a:pt x="975360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23</a:t>
            </a:fld>
            <a:endParaRPr dirty="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283" y="1111261"/>
            <a:ext cx="8983980" cy="1146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b="1" spc="1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850" b="1" spc="15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850" b="1" spc="5" dirty="0">
                <a:solidFill>
                  <a:srgbClr val="44536A"/>
                </a:solidFill>
                <a:latin typeface="Arial"/>
                <a:cs typeface="Arial"/>
              </a:rPr>
              <a:t>fi</a:t>
            </a:r>
            <a:r>
              <a:rPr sz="1850" b="1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1850" b="1" spc="5" dirty="0">
                <a:solidFill>
                  <a:srgbClr val="44536A"/>
                </a:solidFill>
                <a:latin typeface="Arial"/>
                <a:cs typeface="Arial"/>
              </a:rPr>
              <a:t>it</a:t>
            </a:r>
            <a:r>
              <a:rPr sz="1850" b="1" spc="-5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850" b="1" spc="1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850" b="1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1850" b="1" spc="5" dirty="0">
                <a:solidFill>
                  <a:srgbClr val="44536A"/>
                </a:solidFill>
                <a:latin typeface="Arial"/>
                <a:cs typeface="Arial"/>
              </a:rPr>
              <a:t>:</a:t>
            </a:r>
            <a:r>
              <a:rPr sz="1850" b="1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44536A"/>
                </a:solidFill>
                <a:latin typeface="Arial"/>
                <a:cs typeface="Arial"/>
              </a:rPr>
              <a:t>Diffe</a:t>
            </a:r>
            <a:r>
              <a:rPr sz="1850" b="1" spc="10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1850" b="1" spc="5" dirty="0">
                <a:solidFill>
                  <a:srgbClr val="44536A"/>
                </a:solidFill>
                <a:latin typeface="Arial"/>
                <a:cs typeface="Arial"/>
              </a:rPr>
              <a:t>ential</a:t>
            </a:r>
            <a:r>
              <a:rPr sz="1850" b="1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44536A"/>
                </a:solidFill>
                <a:latin typeface="Arial"/>
                <a:cs typeface="Arial"/>
              </a:rPr>
              <a:t>Pri</a:t>
            </a:r>
            <a:r>
              <a:rPr sz="1850" b="1" spc="-25" dirty="0">
                <a:solidFill>
                  <a:srgbClr val="44536A"/>
                </a:solidFill>
                <a:latin typeface="Arial"/>
                <a:cs typeface="Arial"/>
              </a:rPr>
              <a:t>v</a:t>
            </a:r>
            <a:r>
              <a:rPr sz="1850" b="1" spc="10" dirty="0">
                <a:solidFill>
                  <a:srgbClr val="44536A"/>
                </a:solidFill>
                <a:latin typeface="Arial"/>
                <a:cs typeface="Arial"/>
              </a:rPr>
              <a:t>acy</a:t>
            </a:r>
            <a:r>
              <a:rPr sz="1850" b="1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44536A"/>
                </a:solidFill>
                <a:latin typeface="Arial"/>
                <a:cs typeface="Arial"/>
              </a:rPr>
              <a:t>(DP)</a:t>
            </a:r>
            <a:r>
              <a:rPr sz="1850" b="1" spc="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44536A"/>
                </a:solidFill>
                <a:latin typeface="Arial"/>
                <a:cs typeface="Arial"/>
              </a:rPr>
              <a:t>[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850" spc="-5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ork 2008]</a:t>
            </a:r>
            <a:endParaRPr sz="1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850" spc="-10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random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iz</a:t>
            </a:r>
            <a:r>
              <a:rPr sz="185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85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mec</a:t>
            </a:r>
            <a:r>
              <a:rPr sz="1850" spc="15" dirty="0">
                <a:solidFill>
                  <a:srgbClr val="44536A"/>
                </a:solidFill>
                <a:latin typeface="Arial"/>
                <a:cs typeface="Arial"/>
              </a:rPr>
              <a:t>h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anism</a:t>
            </a:r>
            <a:r>
              <a:rPr sz="185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5" dirty="0">
                <a:solidFill>
                  <a:srgbClr val="44536A"/>
                </a:solidFill>
                <a:latin typeface="Cambria Math"/>
                <a:cs typeface="Cambria Math"/>
              </a:rPr>
              <a:t>M</a:t>
            </a:r>
            <a:r>
              <a:rPr sz="1850" spc="105" dirty="0">
                <a:solidFill>
                  <a:srgbClr val="44536A"/>
                </a:solidFill>
                <a:latin typeface="Cambria Math"/>
                <a:cs typeface="Cambria Math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is</a:t>
            </a:r>
            <a:r>
              <a:rPr sz="185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44536A"/>
                </a:solidFill>
                <a:latin typeface="Cambria Math"/>
                <a:cs typeface="Cambria Math"/>
              </a:rPr>
              <a:t>ϵ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-di</a:t>
            </a:r>
            <a:r>
              <a:rPr sz="1850" spc="-4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ferent</a:t>
            </a:r>
            <a:r>
              <a:rPr sz="1850" spc="-15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85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lly</a:t>
            </a:r>
            <a:r>
              <a:rPr sz="185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pr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iv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ate,</a:t>
            </a:r>
            <a:r>
              <a:rPr sz="1850" spc="-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dirty="0">
                <a:solidFill>
                  <a:srgbClr val="44536A"/>
                </a:solidFill>
                <a:latin typeface="Arial"/>
                <a:cs typeface="Arial"/>
              </a:rPr>
              <a:t>if</a:t>
            </a:r>
            <a:r>
              <a:rPr sz="185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for</a:t>
            </a:r>
            <a:r>
              <a:rPr sz="185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r>
              <a:rPr sz="1850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r>
              <a:rPr sz="185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output</a:t>
            </a:r>
            <a:r>
              <a:rPr sz="185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Cambria Math"/>
                <a:cs typeface="Cambria Math"/>
              </a:rPr>
              <a:t>t</a:t>
            </a:r>
            <a:r>
              <a:rPr sz="1850" spc="114" dirty="0">
                <a:solidFill>
                  <a:srgbClr val="44536A"/>
                </a:solidFill>
                <a:latin typeface="Cambria Math"/>
                <a:cs typeface="Cambria Math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of</a:t>
            </a:r>
            <a:r>
              <a:rPr sz="185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Cambria Math"/>
                <a:cs typeface="Cambria Math"/>
              </a:rPr>
              <a:t>M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85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185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for</a:t>
            </a:r>
            <a:r>
              <a:rPr sz="185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r>
              <a:rPr sz="1850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databases</a:t>
            </a:r>
            <a:r>
              <a:rPr sz="185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-45" dirty="0">
                <a:solidFill>
                  <a:srgbClr val="44536A"/>
                </a:solidFill>
                <a:latin typeface="Cambria Math"/>
                <a:cs typeface="Cambria Math"/>
              </a:rPr>
              <a:t>D</a:t>
            </a:r>
            <a:r>
              <a:rPr sz="2025" spc="179" baseline="-16460" dirty="0">
                <a:solidFill>
                  <a:srgbClr val="44536A"/>
                </a:solidFill>
                <a:latin typeface="Cambria Math"/>
                <a:cs typeface="Cambria Math"/>
              </a:rPr>
              <a:t>1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185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Cambria Math"/>
                <a:cs typeface="Cambria Math"/>
              </a:rPr>
              <a:t>D</a:t>
            </a:r>
            <a:r>
              <a:rPr sz="2025" spc="60" baseline="-16460" dirty="0">
                <a:solidFill>
                  <a:srgbClr val="44536A"/>
                </a:solidFill>
                <a:latin typeface="Cambria Math"/>
                <a:cs typeface="Cambria Math"/>
              </a:rPr>
              <a:t>2</a:t>
            </a:r>
            <a:r>
              <a:rPr sz="2025" baseline="-16460" dirty="0">
                <a:solidFill>
                  <a:srgbClr val="44536A"/>
                </a:solidFill>
                <a:latin typeface="Cambria Math"/>
                <a:cs typeface="Cambria Math"/>
              </a:rPr>
              <a:t> </a:t>
            </a:r>
            <a:r>
              <a:rPr sz="2025" spc="-15" baseline="-16460" dirty="0">
                <a:solidFill>
                  <a:srgbClr val="44536A"/>
                </a:solidFill>
                <a:latin typeface="Cambria Math"/>
                <a:cs typeface="Cambria Math"/>
              </a:rPr>
              <a:t> </a:t>
            </a:r>
            <a:r>
              <a:rPr sz="1850" spc="-15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hich</a:t>
            </a:r>
            <a:r>
              <a:rPr sz="185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di</a:t>
            </a:r>
            <a:r>
              <a:rPr sz="1850" spc="-4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fer</a:t>
            </a:r>
            <a:r>
              <a:rPr sz="185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by</a:t>
            </a:r>
            <a:r>
              <a:rPr sz="185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at</a:t>
            </a:r>
            <a:r>
              <a:rPr sz="185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most</a:t>
            </a:r>
            <a:r>
              <a:rPr sz="185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one</a:t>
            </a:r>
            <a:r>
              <a:rPr sz="185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eleme</a:t>
            </a:r>
            <a:r>
              <a:rPr sz="1850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1850" spc="5" dirty="0">
                <a:solidFill>
                  <a:srgbClr val="44536A"/>
                </a:solidFill>
                <a:latin typeface="Arial"/>
                <a:cs typeface="Arial"/>
              </a:rPr>
              <a:t>t,</a:t>
            </a:r>
            <a:r>
              <a:rPr sz="1850" spc="-5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850" spc="-15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e ha</a:t>
            </a:r>
            <a:r>
              <a:rPr sz="1850" spc="15" dirty="0">
                <a:solidFill>
                  <a:srgbClr val="44536A"/>
                </a:solidFill>
                <a:latin typeface="Arial"/>
                <a:cs typeface="Arial"/>
              </a:rPr>
              <a:t>v</a:t>
            </a:r>
            <a:r>
              <a:rPr sz="1850" spc="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endParaRPr sz="18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58147" y="2396108"/>
            <a:ext cx="1567815" cy="282575"/>
          </a:xfrm>
          <a:custGeom>
            <a:avLst/>
            <a:gdLst/>
            <a:ahLst/>
            <a:cxnLst/>
            <a:rect l="l" t="t" r="r" b="b"/>
            <a:pathLst>
              <a:path w="1567814" h="282575">
                <a:moveTo>
                  <a:pt x="1477656" y="0"/>
                </a:moveTo>
                <a:lnTo>
                  <a:pt x="1478569" y="13325"/>
                </a:lnTo>
                <a:lnTo>
                  <a:pt x="1490436" y="18901"/>
                </a:lnTo>
                <a:lnTo>
                  <a:pt x="1501034" y="25984"/>
                </a:lnTo>
                <a:lnTo>
                  <a:pt x="1525337" y="56373"/>
                </a:lnTo>
                <a:lnTo>
                  <a:pt x="1538855" y="100613"/>
                </a:lnTo>
                <a:lnTo>
                  <a:pt x="1541894" y="143739"/>
                </a:lnTo>
                <a:lnTo>
                  <a:pt x="1541390" y="157533"/>
                </a:lnTo>
                <a:lnTo>
                  <a:pt x="1535644" y="195636"/>
                </a:lnTo>
                <a:lnTo>
                  <a:pt x="1515461" y="241441"/>
                </a:lnTo>
                <a:lnTo>
                  <a:pt x="1474100" y="270890"/>
                </a:lnTo>
                <a:lnTo>
                  <a:pt x="1488665" y="278892"/>
                </a:lnTo>
                <a:lnTo>
                  <a:pt x="1530181" y="251259"/>
                </a:lnTo>
                <a:lnTo>
                  <a:pt x="1551831" y="219318"/>
                </a:lnTo>
                <a:lnTo>
                  <a:pt x="1564686" y="173853"/>
                </a:lnTo>
                <a:lnTo>
                  <a:pt x="1567330" y="128071"/>
                </a:lnTo>
                <a:lnTo>
                  <a:pt x="1566187" y="115297"/>
                </a:lnTo>
                <a:lnTo>
                  <a:pt x="1552900" y="66968"/>
                </a:lnTo>
                <a:lnTo>
                  <a:pt x="1532266" y="33065"/>
                </a:lnTo>
                <a:lnTo>
                  <a:pt x="1502333" y="9484"/>
                </a:lnTo>
                <a:lnTo>
                  <a:pt x="1490467" y="4118"/>
                </a:lnTo>
                <a:lnTo>
                  <a:pt x="1477656" y="0"/>
                </a:lnTo>
                <a:close/>
              </a:path>
              <a:path w="1567814" h="282575">
                <a:moveTo>
                  <a:pt x="89673" y="0"/>
                </a:moveTo>
                <a:lnTo>
                  <a:pt x="46570" y="22214"/>
                </a:lnTo>
                <a:lnTo>
                  <a:pt x="20494" y="53800"/>
                </a:lnTo>
                <a:lnTo>
                  <a:pt x="4927" y="95963"/>
                </a:lnTo>
                <a:lnTo>
                  <a:pt x="212" y="137823"/>
                </a:lnTo>
                <a:lnTo>
                  <a:pt x="0" y="154436"/>
                </a:lnTo>
                <a:lnTo>
                  <a:pt x="1142" y="167251"/>
                </a:lnTo>
                <a:lnTo>
                  <a:pt x="14399" y="215697"/>
                </a:lnTo>
                <a:lnTo>
                  <a:pt x="34929" y="249393"/>
                </a:lnTo>
                <a:lnTo>
                  <a:pt x="64955" y="272861"/>
                </a:lnTo>
                <a:lnTo>
                  <a:pt x="89673" y="282320"/>
                </a:lnTo>
                <a:lnTo>
                  <a:pt x="91474" y="270245"/>
                </a:lnTo>
                <a:lnTo>
                  <a:pt x="80896" y="265682"/>
                </a:lnTo>
                <a:lnTo>
                  <a:pt x="71122" y="259643"/>
                </a:lnTo>
                <a:lnTo>
                  <a:pt x="45463" y="230156"/>
                </a:lnTo>
                <a:lnTo>
                  <a:pt x="30892" y="193286"/>
                </a:lnTo>
                <a:lnTo>
                  <a:pt x="25756" y="153447"/>
                </a:lnTo>
                <a:lnTo>
                  <a:pt x="25414" y="138427"/>
                </a:lnTo>
                <a:lnTo>
                  <a:pt x="25822" y="124641"/>
                </a:lnTo>
                <a:lnTo>
                  <a:pt x="31466" y="86515"/>
                </a:lnTo>
                <a:lnTo>
                  <a:pt x="51917" y="40660"/>
                </a:lnTo>
                <a:lnTo>
                  <a:pt x="93737" y="11556"/>
                </a:lnTo>
                <a:lnTo>
                  <a:pt x="8967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949815" y="2396108"/>
            <a:ext cx="525145" cy="282575"/>
          </a:xfrm>
          <a:custGeom>
            <a:avLst/>
            <a:gdLst/>
            <a:ahLst/>
            <a:cxnLst/>
            <a:rect l="l" t="t" r="r" b="b"/>
            <a:pathLst>
              <a:path w="525145" h="282575">
                <a:moveTo>
                  <a:pt x="435240" y="0"/>
                </a:moveTo>
                <a:lnTo>
                  <a:pt x="436153" y="13325"/>
                </a:lnTo>
                <a:lnTo>
                  <a:pt x="448020" y="18901"/>
                </a:lnTo>
                <a:lnTo>
                  <a:pt x="458618" y="25984"/>
                </a:lnTo>
                <a:lnTo>
                  <a:pt x="482921" y="56373"/>
                </a:lnTo>
                <a:lnTo>
                  <a:pt x="496439" y="100613"/>
                </a:lnTo>
                <a:lnTo>
                  <a:pt x="499478" y="143739"/>
                </a:lnTo>
                <a:lnTo>
                  <a:pt x="498974" y="157533"/>
                </a:lnTo>
                <a:lnTo>
                  <a:pt x="493228" y="195636"/>
                </a:lnTo>
                <a:lnTo>
                  <a:pt x="473045" y="241441"/>
                </a:lnTo>
                <a:lnTo>
                  <a:pt x="431684" y="270890"/>
                </a:lnTo>
                <a:lnTo>
                  <a:pt x="446249" y="278892"/>
                </a:lnTo>
                <a:lnTo>
                  <a:pt x="487765" y="251259"/>
                </a:lnTo>
                <a:lnTo>
                  <a:pt x="509415" y="219318"/>
                </a:lnTo>
                <a:lnTo>
                  <a:pt x="522270" y="173853"/>
                </a:lnTo>
                <a:lnTo>
                  <a:pt x="524914" y="128071"/>
                </a:lnTo>
                <a:lnTo>
                  <a:pt x="523771" y="115297"/>
                </a:lnTo>
                <a:lnTo>
                  <a:pt x="510484" y="66968"/>
                </a:lnTo>
                <a:lnTo>
                  <a:pt x="489850" y="33065"/>
                </a:lnTo>
                <a:lnTo>
                  <a:pt x="459917" y="9484"/>
                </a:lnTo>
                <a:lnTo>
                  <a:pt x="448051" y="4118"/>
                </a:lnTo>
                <a:lnTo>
                  <a:pt x="435240" y="0"/>
                </a:lnTo>
                <a:close/>
              </a:path>
              <a:path w="525145" h="282575">
                <a:moveTo>
                  <a:pt x="89673" y="0"/>
                </a:moveTo>
                <a:lnTo>
                  <a:pt x="46570" y="22214"/>
                </a:lnTo>
                <a:lnTo>
                  <a:pt x="20494" y="53800"/>
                </a:lnTo>
                <a:lnTo>
                  <a:pt x="4927" y="95963"/>
                </a:lnTo>
                <a:lnTo>
                  <a:pt x="212" y="137823"/>
                </a:lnTo>
                <a:lnTo>
                  <a:pt x="0" y="154436"/>
                </a:lnTo>
                <a:lnTo>
                  <a:pt x="1142" y="167251"/>
                </a:lnTo>
                <a:lnTo>
                  <a:pt x="14399" y="215697"/>
                </a:lnTo>
                <a:lnTo>
                  <a:pt x="34929" y="249393"/>
                </a:lnTo>
                <a:lnTo>
                  <a:pt x="64955" y="272861"/>
                </a:lnTo>
                <a:lnTo>
                  <a:pt x="89673" y="282320"/>
                </a:lnTo>
                <a:lnTo>
                  <a:pt x="91474" y="270245"/>
                </a:lnTo>
                <a:lnTo>
                  <a:pt x="80896" y="265682"/>
                </a:lnTo>
                <a:lnTo>
                  <a:pt x="71122" y="259643"/>
                </a:lnTo>
                <a:lnTo>
                  <a:pt x="45463" y="230156"/>
                </a:lnTo>
                <a:lnTo>
                  <a:pt x="30892" y="193286"/>
                </a:lnTo>
                <a:lnTo>
                  <a:pt x="25756" y="153447"/>
                </a:lnTo>
                <a:lnTo>
                  <a:pt x="25414" y="138427"/>
                </a:lnTo>
                <a:lnTo>
                  <a:pt x="25822" y="124641"/>
                </a:lnTo>
                <a:lnTo>
                  <a:pt x="31466" y="86515"/>
                </a:lnTo>
                <a:lnTo>
                  <a:pt x="51917" y="40660"/>
                </a:lnTo>
                <a:lnTo>
                  <a:pt x="93737" y="11556"/>
                </a:lnTo>
                <a:lnTo>
                  <a:pt x="8967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218433" y="2374224"/>
            <a:ext cx="1157605" cy="37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31215" algn="l"/>
              </a:tabLst>
            </a:pPr>
            <a:r>
              <a:rPr sz="2400" dirty="0">
                <a:solidFill>
                  <a:srgbClr val="44536A"/>
                </a:solidFill>
                <a:latin typeface="Cambria Math"/>
                <a:cs typeface="Cambria Math"/>
              </a:rPr>
              <a:t>Pr </a:t>
            </a:r>
            <a:r>
              <a:rPr sz="2400" spc="-60" dirty="0">
                <a:solidFill>
                  <a:srgbClr val="44536A"/>
                </a:solidFill>
                <a:latin typeface="Cambria Math"/>
                <a:cs typeface="Cambria Math"/>
              </a:rPr>
              <a:t> </a:t>
            </a:r>
            <a:r>
              <a:rPr sz="2400" spc="695" dirty="0">
                <a:solidFill>
                  <a:srgbClr val="44536A"/>
                </a:solidFill>
                <a:latin typeface="Cambria Math"/>
                <a:cs typeface="Cambria Math"/>
              </a:rPr>
              <a:t>�</a:t>
            </a:r>
            <a:r>
              <a:rPr sz="2400" dirty="0">
                <a:solidFill>
                  <a:srgbClr val="44536A"/>
                </a:solidFill>
                <a:latin typeface="Cambria Math"/>
                <a:cs typeface="Cambria Math"/>
              </a:rPr>
              <a:t>	</a:t>
            </a:r>
            <a:r>
              <a:rPr sz="2400" spc="-210" dirty="0">
                <a:solidFill>
                  <a:srgbClr val="44536A"/>
                </a:solidFill>
                <a:latin typeface="Cambria Math"/>
                <a:cs typeface="Cambria Math"/>
              </a:rPr>
              <a:t>𝐷</a:t>
            </a:r>
            <a:r>
              <a:rPr sz="2625" spc="52" baseline="-15873" dirty="0">
                <a:solidFill>
                  <a:srgbClr val="44536A"/>
                </a:solidFill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79427" y="2396108"/>
            <a:ext cx="1575435" cy="282575"/>
          </a:xfrm>
          <a:custGeom>
            <a:avLst/>
            <a:gdLst/>
            <a:ahLst/>
            <a:cxnLst/>
            <a:rect l="l" t="t" r="r" b="b"/>
            <a:pathLst>
              <a:path w="1575434" h="282575">
                <a:moveTo>
                  <a:pt x="1485276" y="0"/>
                </a:moveTo>
                <a:lnTo>
                  <a:pt x="1486189" y="13325"/>
                </a:lnTo>
                <a:lnTo>
                  <a:pt x="1498056" y="18901"/>
                </a:lnTo>
                <a:lnTo>
                  <a:pt x="1508654" y="25984"/>
                </a:lnTo>
                <a:lnTo>
                  <a:pt x="1532957" y="56373"/>
                </a:lnTo>
                <a:lnTo>
                  <a:pt x="1546475" y="100613"/>
                </a:lnTo>
                <a:lnTo>
                  <a:pt x="1549514" y="143739"/>
                </a:lnTo>
                <a:lnTo>
                  <a:pt x="1549010" y="157533"/>
                </a:lnTo>
                <a:lnTo>
                  <a:pt x="1543264" y="195636"/>
                </a:lnTo>
                <a:lnTo>
                  <a:pt x="1523081" y="241441"/>
                </a:lnTo>
                <a:lnTo>
                  <a:pt x="1481720" y="270890"/>
                </a:lnTo>
                <a:lnTo>
                  <a:pt x="1496285" y="278892"/>
                </a:lnTo>
                <a:lnTo>
                  <a:pt x="1537801" y="251259"/>
                </a:lnTo>
                <a:lnTo>
                  <a:pt x="1559451" y="219318"/>
                </a:lnTo>
                <a:lnTo>
                  <a:pt x="1572306" y="173853"/>
                </a:lnTo>
                <a:lnTo>
                  <a:pt x="1574950" y="128071"/>
                </a:lnTo>
                <a:lnTo>
                  <a:pt x="1573807" y="115297"/>
                </a:lnTo>
                <a:lnTo>
                  <a:pt x="1560520" y="66968"/>
                </a:lnTo>
                <a:lnTo>
                  <a:pt x="1539886" y="33065"/>
                </a:lnTo>
                <a:lnTo>
                  <a:pt x="1509953" y="9484"/>
                </a:lnTo>
                <a:lnTo>
                  <a:pt x="1498087" y="4118"/>
                </a:lnTo>
                <a:lnTo>
                  <a:pt x="1485276" y="0"/>
                </a:lnTo>
                <a:close/>
              </a:path>
              <a:path w="1575434" h="282575">
                <a:moveTo>
                  <a:pt x="89673" y="0"/>
                </a:moveTo>
                <a:lnTo>
                  <a:pt x="46570" y="22214"/>
                </a:lnTo>
                <a:lnTo>
                  <a:pt x="20494" y="53800"/>
                </a:lnTo>
                <a:lnTo>
                  <a:pt x="4927" y="95963"/>
                </a:lnTo>
                <a:lnTo>
                  <a:pt x="212" y="137823"/>
                </a:lnTo>
                <a:lnTo>
                  <a:pt x="0" y="154436"/>
                </a:lnTo>
                <a:lnTo>
                  <a:pt x="1142" y="167251"/>
                </a:lnTo>
                <a:lnTo>
                  <a:pt x="14399" y="215697"/>
                </a:lnTo>
                <a:lnTo>
                  <a:pt x="34929" y="249393"/>
                </a:lnTo>
                <a:lnTo>
                  <a:pt x="64955" y="272861"/>
                </a:lnTo>
                <a:lnTo>
                  <a:pt x="89673" y="282320"/>
                </a:lnTo>
                <a:lnTo>
                  <a:pt x="91474" y="270245"/>
                </a:lnTo>
                <a:lnTo>
                  <a:pt x="80896" y="265682"/>
                </a:lnTo>
                <a:lnTo>
                  <a:pt x="71122" y="259643"/>
                </a:lnTo>
                <a:lnTo>
                  <a:pt x="45463" y="230156"/>
                </a:lnTo>
                <a:lnTo>
                  <a:pt x="30892" y="193286"/>
                </a:lnTo>
                <a:lnTo>
                  <a:pt x="25756" y="153447"/>
                </a:lnTo>
                <a:lnTo>
                  <a:pt x="25414" y="138427"/>
                </a:lnTo>
                <a:lnTo>
                  <a:pt x="25822" y="124641"/>
                </a:lnTo>
                <a:lnTo>
                  <a:pt x="31466" y="86515"/>
                </a:lnTo>
                <a:lnTo>
                  <a:pt x="51917" y="40660"/>
                </a:lnTo>
                <a:lnTo>
                  <a:pt x="93737" y="11556"/>
                </a:lnTo>
                <a:lnTo>
                  <a:pt x="8967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571095" y="2396108"/>
            <a:ext cx="532765" cy="282575"/>
          </a:xfrm>
          <a:custGeom>
            <a:avLst/>
            <a:gdLst/>
            <a:ahLst/>
            <a:cxnLst/>
            <a:rect l="l" t="t" r="r" b="b"/>
            <a:pathLst>
              <a:path w="532765" h="282575">
                <a:moveTo>
                  <a:pt x="442860" y="0"/>
                </a:moveTo>
                <a:lnTo>
                  <a:pt x="443773" y="13325"/>
                </a:lnTo>
                <a:lnTo>
                  <a:pt x="455640" y="18901"/>
                </a:lnTo>
                <a:lnTo>
                  <a:pt x="466238" y="25984"/>
                </a:lnTo>
                <a:lnTo>
                  <a:pt x="490541" y="56373"/>
                </a:lnTo>
                <a:lnTo>
                  <a:pt x="504059" y="100613"/>
                </a:lnTo>
                <a:lnTo>
                  <a:pt x="507098" y="143739"/>
                </a:lnTo>
                <a:lnTo>
                  <a:pt x="506594" y="157533"/>
                </a:lnTo>
                <a:lnTo>
                  <a:pt x="500848" y="195636"/>
                </a:lnTo>
                <a:lnTo>
                  <a:pt x="480665" y="241441"/>
                </a:lnTo>
                <a:lnTo>
                  <a:pt x="439304" y="270890"/>
                </a:lnTo>
                <a:lnTo>
                  <a:pt x="453869" y="278892"/>
                </a:lnTo>
                <a:lnTo>
                  <a:pt x="495385" y="251259"/>
                </a:lnTo>
                <a:lnTo>
                  <a:pt x="517035" y="219318"/>
                </a:lnTo>
                <a:lnTo>
                  <a:pt x="529890" y="173853"/>
                </a:lnTo>
                <a:lnTo>
                  <a:pt x="532534" y="128071"/>
                </a:lnTo>
                <a:lnTo>
                  <a:pt x="531391" y="115297"/>
                </a:lnTo>
                <a:lnTo>
                  <a:pt x="518104" y="66968"/>
                </a:lnTo>
                <a:lnTo>
                  <a:pt x="497470" y="33065"/>
                </a:lnTo>
                <a:lnTo>
                  <a:pt x="467537" y="9484"/>
                </a:lnTo>
                <a:lnTo>
                  <a:pt x="455671" y="4118"/>
                </a:lnTo>
                <a:lnTo>
                  <a:pt x="442860" y="0"/>
                </a:lnTo>
                <a:close/>
              </a:path>
              <a:path w="532765" h="282575">
                <a:moveTo>
                  <a:pt x="89673" y="0"/>
                </a:moveTo>
                <a:lnTo>
                  <a:pt x="46570" y="22214"/>
                </a:lnTo>
                <a:lnTo>
                  <a:pt x="20494" y="53800"/>
                </a:lnTo>
                <a:lnTo>
                  <a:pt x="4927" y="95963"/>
                </a:lnTo>
                <a:lnTo>
                  <a:pt x="212" y="137823"/>
                </a:lnTo>
                <a:lnTo>
                  <a:pt x="0" y="154436"/>
                </a:lnTo>
                <a:lnTo>
                  <a:pt x="1142" y="167251"/>
                </a:lnTo>
                <a:lnTo>
                  <a:pt x="14399" y="215697"/>
                </a:lnTo>
                <a:lnTo>
                  <a:pt x="34929" y="249393"/>
                </a:lnTo>
                <a:lnTo>
                  <a:pt x="64955" y="272861"/>
                </a:lnTo>
                <a:lnTo>
                  <a:pt x="89673" y="282320"/>
                </a:lnTo>
                <a:lnTo>
                  <a:pt x="91474" y="270245"/>
                </a:lnTo>
                <a:lnTo>
                  <a:pt x="80896" y="265682"/>
                </a:lnTo>
                <a:lnTo>
                  <a:pt x="71122" y="259643"/>
                </a:lnTo>
                <a:lnTo>
                  <a:pt x="45463" y="230156"/>
                </a:lnTo>
                <a:lnTo>
                  <a:pt x="30892" y="193286"/>
                </a:lnTo>
                <a:lnTo>
                  <a:pt x="25756" y="153447"/>
                </a:lnTo>
                <a:lnTo>
                  <a:pt x="25414" y="138427"/>
                </a:lnTo>
                <a:lnTo>
                  <a:pt x="25822" y="124641"/>
                </a:lnTo>
                <a:lnTo>
                  <a:pt x="31466" y="86515"/>
                </a:lnTo>
                <a:lnTo>
                  <a:pt x="51917" y="40660"/>
                </a:lnTo>
                <a:lnTo>
                  <a:pt x="93737" y="11556"/>
                </a:lnTo>
                <a:lnTo>
                  <a:pt x="8967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575175" y="2327003"/>
            <a:ext cx="3305175" cy="421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62940" algn="l"/>
                <a:tab pos="2096135" algn="l"/>
                <a:tab pos="2641600" algn="l"/>
                <a:tab pos="3206750" algn="l"/>
              </a:tabLst>
            </a:pPr>
            <a:r>
              <a:rPr sz="2400" dirty="0">
                <a:solidFill>
                  <a:srgbClr val="44536A"/>
                </a:solidFill>
                <a:latin typeface="Cambria Math"/>
                <a:cs typeface="Cambria Math"/>
              </a:rPr>
              <a:t>=</a:t>
            </a:r>
            <a:r>
              <a:rPr sz="2400" spc="125" dirty="0">
                <a:solidFill>
                  <a:srgbClr val="44536A"/>
                </a:solidFill>
                <a:latin typeface="Cambria Math"/>
                <a:cs typeface="Cambria Math"/>
              </a:rPr>
              <a:t> </a:t>
            </a:r>
            <a:r>
              <a:rPr sz="2400" spc="-960" dirty="0">
                <a:solidFill>
                  <a:srgbClr val="44536A"/>
                </a:solidFill>
                <a:latin typeface="Cambria Math"/>
                <a:cs typeface="Cambria Math"/>
              </a:rPr>
              <a:t>�</a:t>
            </a:r>
            <a:r>
              <a:rPr sz="2400" dirty="0">
                <a:solidFill>
                  <a:srgbClr val="44536A"/>
                </a:solidFill>
                <a:latin typeface="Cambria Math"/>
                <a:cs typeface="Cambria Math"/>
              </a:rPr>
              <a:t>	=</a:t>
            </a:r>
            <a:r>
              <a:rPr sz="2400" spc="135" dirty="0">
                <a:solidFill>
                  <a:srgbClr val="44536A"/>
                </a:solidFill>
                <a:latin typeface="Cambria Math"/>
                <a:cs typeface="Cambria Math"/>
              </a:rPr>
              <a:t> </a:t>
            </a:r>
            <a:r>
              <a:rPr sz="2400" spc="114" dirty="0">
                <a:solidFill>
                  <a:srgbClr val="44536A"/>
                </a:solidFill>
                <a:latin typeface="Cambria Math"/>
                <a:cs typeface="Cambria Math"/>
              </a:rPr>
              <a:t>𝑒</a:t>
            </a:r>
            <a:r>
              <a:rPr sz="2625" spc="517" baseline="28571" dirty="0">
                <a:solidFill>
                  <a:srgbClr val="44536A"/>
                </a:solidFill>
                <a:latin typeface="Cambria Math"/>
                <a:cs typeface="Cambria Math"/>
              </a:rPr>
              <a:t>𝜖</a:t>
            </a:r>
            <a:r>
              <a:rPr sz="2400" dirty="0">
                <a:solidFill>
                  <a:srgbClr val="44536A"/>
                </a:solidFill>
                <a:latin typeface="Cambria Math"/>
                <a:cs typeface="Cambria Math"/>
              </a:rPr>
              <a:t>Pr </a:t>
            </a:r>
            <a:r>
              <a:rPr sz="2400" spc="-60" dirty="0">
                <a:solidFill>
                  <a:srgbClr val="44536A"/>
                </a:solidFill>
                <a:latin typeface="Cambria Math"/>
                <a:cs typeface="Cambria Math"/>
              </a:rPr>
              <a:t> </a:t>
            </a:r>
            <a:r>
              <a:rPr sz="2400" spc="695" dirty="0">
                <a:solidFill>
                  <a:srgbClr val="44536A"/>
                </a:solidFill>
                <a:latin typeface="Cambria Math"/>
                <a:cs typeface="Cambria Math"/>
              </a:rPr>
              <a:t>�</a:t>
            </a:r>
            <a:r>
              <a:rPr sz="2400" dirty="0">
                <a:solidFill>
                  <a:srgbClr val="44536A"/>
                </a:solidFill>
                <a:latin typeface="Cambria Math"/>
                <a:cs typeface="Cambria Math"/>
              </a:rPr>
              <a:t>	</a:t>
            </a:r>
            <a:r>
              <a:rPr sz="2400" spc="-150" dirty="0">
                <a:solidFill>
                  <a:srgbClr val="44536A"/>
                </a:solidFill>
                <a:latin typeface="Cambria Math"/>
                <a:cs typeface="Cambria Math"/>
              </a:rPr>
              <a:t>𝐷</a:t>
            </a:r>
            <a:r>
              <a:rPr sz="2625" spc="52" baseline="-15873" dirty="0">
                <a:solidFill>
                  <a:srgbClr val="44536A"/>
                </a:solidFill>
                <a:latin typeface="Cambria Math"/>
                <a:cs typeface="Cambria Math"/>
              </a:rPr>
              <a:t>2</a:t>
            </a:r>
            <a:r>
              <a:rPr sz="2625" baseline="-15873" dirty="0">
                <a:solidFill>
                  <a:srgbClr val="44536A"/>
                </a:solidFill>
                <a:latin typeface="Cambria Math"/>
                <a:cs typeface="Cambria Math"/>
              </a:rPr>
              <a:t>	</a:t>
            </a:r>
            <a:r>
              <a:rPr sz="2400" dirty="0">
                <a:solidFill>
                  <a:srgbClr val="44536A"/>
                </a:solidFill>
                <a:latin typeface="Cambria Math"/>
                <a:cs typeface="Cambria Math"/>
              </a:rPr>
              <a:t>=</a:t>
            </a:r>
            <a:r>
              <a:rPr sz="2400" spc="125" dirty="0">
                <a:solidFill>
                  <a:srgbClr val="44536A"/>
                </a:solidFill>
                <a:latin typeface="Cambria Math"/>
                <a:cs typeface="Cambria Math"/>
              </a:rPr>
              <a:t> </a:t>
            </a:r>
            <a:r>
              <a:rPr sz="2400" spc="-960" dirty="0">
                <a:solidFill>
                  <a:srgbClr val="44536A"/>
                </a:solidFill>
                <a:latin typeface="Cambria Math"/>
                <a:cs typeface="Cambria Math"/>
              </a:rPr>
              <a:t>�</a:t>
            </a:r>
            <a:r>
              <a:rPr sz="2400" dirty="0">
                <a:solidFill>
                  <a:srgbClr val="44536A"/>
                </a:solidFill>
                <a:latin typeface="Cambria Math"/>
                <a:cs typeface="Cambria Math"/>
              </a:rPr>
              <a:t>	</a:t>
            </a:r>
            <a:r>
              <a:rPr sz="2400" i="1" dirty="0">
                <a:solidFill>
                  <a:srgbClr val="44536A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8339" y="2874264"/>
            <a:ext cx="7181088" cy="243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577845" y="3039236"/>
            <a:ext cx="803275" cy="276225"/>
          </a:xfrm>
          <a:custGeom>
            <a:avLst/>
            <a:gdLst/>
            <a:ahLst/>
            <a:cxnLst/>
            <a:rect l="l" t="t" r="r" b="b"/>
            <a:pathLst>
              <a:path w="803275" h="276225">
                <a:moveTo>
                  <a:pt x="730630" y="0"/>
                </a:moveTo>
                <a:lnTo>
                  <a:pt x="728085" y="9237"/>
                </a:lnTo>
                <a:lnTo>
                  <a:pt x="738315" y="14295"/>
                </a:lnTo>
                <a:lnTo>
                  <a:pt x="747561" y="21442"/>
                </a:lnTo>
                <a:lnTo>
                  <a:pt x="770093" y="56935"/>
                </a:lnTo>
                <a:lnTo>
                  <a:pt x="780355" y="101379"/>
                </a:lnTo>
                <a:lnTo>
                  <a:pt x="782611" y="146006"/>
                </a:lnTo>
                <a:lnTo>
                  <a:pt x="782036" y="158763"/>
                </a:lnTo>
                <a:lnTo>
                  <a:pt x="773235" y="207695"/>
                </a:lnTo>
                <a:lnTo>
                  <a:pt x="756763" y="244566"/>
                </a:lnTo>
                <a:lnTo>
                  <a:pt x="727836" y="266953"/>
                </a:lnTo>
                <a:lnTo>
                  <a:pt x="740847" y="272644"/>
                </a:lnTo>
                <a:lnTo>
                  <a:pt x="778357" y="239067"/>
                </a:lnTo>
                <a:lnTo>
                  <a:pt x="794345" y="203206"/>
                </a:lnTo>
                <a:lnTo>
                  <a:pt x="801743" y="165666"/>
                </a:lnTo>
                <a:lnTo>
                  <a:pt x="803147" y="137958"/>
                </a:lnTo>
                <a:lnTo>
                  <a:pt x="802843" y="125079"/>
                </a:lnTo>
                <a:lnTo>
                  <a:pt x="794720" y="76011"/>
                </a:lnTo>
                <a:lnTo>
                  <a:pt x="779867" y="39062"/>
                </a:lnTo>
                <a:lnTo>
                  <a:pt x="753344" y="10132"/>
                </a:lnTo>
                <a:lnTo>
                  <a:pt x="742490" y="4153"/>
                </a:lnTo>
                <a:lnTo>
                  <a:pt x="730630" y="0"/>
                </a:lnTo>
                <a:close/>
              </a:path>
              <a:path w="803275" h="276225">
                <a:moveTo>
                  <a:pt x="72643" y="0"/>
                </a:moveTo>
                <a:lnTo>
                  <a:pt x="33110" y="25695"/>
                </a:lnTo>
                <a:lnTo>
                  <a:pt x="12787" y="61484"/>
                </a:lnTo>
                <a:lnTo>
                  <a:pt x="1426" y="110458"/>
                </a:lnTo>
                <a:lnTo>
                  <a:pt x="0" y="138169"/>
                </a:lnTo>
                <a:lnTo>
                  <a:pt x="311" y="151043"/>
                </a:lnTo>
                <a:lnTo>
                  <a:pt x="8517" y="200096"/>
                </a:lnTo>
                <a:lnTo>
                  <a:pt x="23407" y="237035"/>
                </a:lnTo>
                <a:lnTo>
                  <a:pt x="49930" y="265965"/>
                </a:lnTo>
                <a:lnTo>
                  <a:pt x="72643" y="276098"/>
                </a:lnTo>
                <a:lnTo>
                  <a:pt x="75131" y="266838"/>
                </a:lnTo>
                <a:lnTo>
                  <a:pt x="64903" y="261789"/>
                </a:lnTo>
                <a:lnTo>
                  <a:pt x="55638" y="254669"/>
                </a:lnTo>
                <a:lnTo>
                  <a:pt x="33025" y="219209"/>
                </a:lnTo>
                <a:lnTo>
                  <a:pt x="22868" y="174824"/>
                </a:lnTo>
                <a:lnTo>
                  <a:pt x="20666" y="130085"/>
                </a:lnTo>
                <a:lnTo>
                  <a:pt x="21239" y="117358"/>
                </a:lnTo>
                <a:lnTo>
                  <a:pt x="29990" y="68417"/>
                </a:lnTo>
                <a:lnTo>
                  <a:pt x="46494" y="31524"/>
                </a:lnTo>
                <a:lnTo>
                  <a:pt x="75437" y="9143"/>
                </a:lnTo>
                <a:lnTo>
                  <a:pt x="72643" y="0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2881223" y="3072129"/>
            <a:ext cx="397510" cy="212090"/>
          </a:xfrm>
          <a:custGeom>
            <a:avLst/>
            <a:gdLst/>
            <a:ahLst/>
            <a:cxnLst/>
            <a:rect l="l" t="t" r="r" b="b"/>
            <a:pathLst>
              <a:path w="397510" h="212089">
                <a:moveTo>
                  <a:pt x="329970" y="0"/>
                </a:moveTo>
                <a:lnTo>
                  <a:pt x="329870" y="9665"/>
                </a:lnTo>
                <a:lnTo>
                  <a:pt x="341164" y="15121"/>
                </a:lnTo>
                <a:lnTo>
                  <a:pt x="351042" y="22650"/>
                </a:lnTo>
                <a:lnTo>
                  <a:pt x="374151" y="66237"/>
                </a:lnTo>
                <a:lnTo>
                  <a:pt x="378212" y="107868"/>
                </a:lnTo>
                <a:lnTo>
                  <a:pt x="377560" y="122187"/>
                </a:lnTo>
                <a:lnTo>
                  <a:pt x="365463" y="169680"/>
                </a:lnTo>
                <a:lnTo>
                  <a:pt x="339264" y="197915"/>
                </a:lnTo>
                <a:lnTo>
                  <a:pt x="327303" y="203200"/>
                </a:lnTo>
                <a:lnTo>
                  <a:pt x="341975" y="207753"/>
                </a:lnTo>
                <a:lnTo>
                  <a:pt x="380405" y="174308"/>
                </a:lnTo>
                <a:lnTo>
                  <a:pt x="395592" y="129553"/>
                </a:lnTo>
                <a:lnTo>
                  <a:pt x="397434" y="99974"/>
                </a:lnTo>
                <a:lnTo>
                  <a:pt x="396533" y="87999"/>
                </a:lnTo>
                <a:lnTo>
                  <a:pt x="380810" y="40246"/>
                </a:lnTo>
                <a:lnTo>
                  <a:pt x="354052" y="10333"/>
                </a:lnTo>
                <a:lnTo>
                  <a:pt x="342636" y="4333"/>
                </a:lnTo>
                <a:lnTo>
                  <a:pt x="329970" y="0"/>
                </a:lnTo>
                <a:close/>
              </a:path>
              <a:path w="397510" h="212089">
                <a:moveTo>
                  <a:pt x="67461" y="0"/>
                </a:moveTo>
                <a:lnTo>
                  <a:pt x="24956" y="26668"/>
                </a:lnTo>
                <a:lnTo>
                  <a:pt x="4214" y="69678"/>
                </a:lnTo>
                <a:lnTo>
                  <a:pt x="0" y="111928"/>
                </a:lnTo>
                <a:lnTo>
                  <a:pt x="902" y="123937"/>
                </a:lnTo>
                <a:lnTo>
                  <a:pt x="16610" y="171679"/>
                </a:lnTo>
                <a:lnTo>
                  <a:pt x="43352" y="201470"/>
                </a:lnTo>
                <a:lnTo>
                  <a:pt x="67461" y="211836"/>
                </a:lnTo>
                <a:lnTo>
                  <a:pt x="67382" y="202222"/>
                </a:lnTo>
                <a:lnTo>
                  <a:pt x="56250" y="196741"/>
                </a:lnTo>
                <a:lnTo>
                  <a:pt x="46464" y="189147"/>
                </a:lnTo>
                <a:lnTo>
                  <a:pt x="26498" y="156426"/>
                </a:lnTo>
                <a:lnTo>
                  <a:pt x="19659" y="118695"/>
                </a:lnTo>
                <a:lnTo>
                  <a:pt x="19204" y="103802"/>
                </a:lnTo>
                <a:lnTo>
                  <a:pt x="19767" y="89447"/>
                </a:lnTo>
                <a:lnTo>
                  <a:pt x="31987" y="41746"/>
                </a:lnTo>
                <a:lnTo>
                  <a:pt x="58391" y="13893"/>
                </a:lnTo>
                <a:lnTo>
                  <a:pt x="70509" y="8636"/>
                </a:lnTo>
                <a:lnTo>
                  <a:pt x="67461" y="0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664959" y="3566033"/>
            <a:ext cx="806450" cy="276225"/>
          </a:xfrm>
          <a:custGeom>
            <a:avLst/>
            <a:gdLst/>
            <a:ahLst/>
            <a:cxnLst/>
            <a:rect l="l" t="t" r="r" b="b"/>
            <a:pathLst>
              <a:path w="806450" h="276225">
                <a:moveTo>
                  <a:pt x="733678" y="0"/>
                </a:moveTo>
                <a:lnTo>
                  <a:pt x="731192" y="9261"/>
                </a:lnTo>
                <a:lnTo>
                  <a:pt x="741406" y="14372"/>
                </a:lnTo>
                <a:lnTo>
                  <a:pt x="750639" y="21529"/>
                </a:lnTo>
                <a:lnTo>
                  <a:pt x="773162" y="57010"/>
                </a:lnTo>
                <a:lnTo>
                  <a:pt x="783406" y="101467"/>
                </a:lnTo>
                <a:lnTo>
                  <a:pt x="785657" y="146087"/>
                </a:lnTo>
                <a:lnTo>
                  <a:pt x="785079" y="158831"/>
                </a:lnTo>
                <a:lnTo>
                  <a:pt x="776260" y="207748"/>
                </a:lnTo>
                <a:lnTo>
                  <a:pt x="759774" y="244622"/>
                </a:lnTo>
                <a:lnTo>
                  <a:pt x="730884" y="267080"/>
                </a:lnTo>
                <a:lnTo>
                  <a:pt x="743934" y="272747"/>
                </a:lnTo>
                <a:lnTo>
                  <a:pt x="781403" y="239086"/>
                </a:lnTo>
                <a:lnTo>
                  <a:pt x="797386" y="203232"/>
                </a:lnTo>
                <a:lnTo>
                  <a:pt x="804790" y="165693"/>
                </a:lnTo>
                <a:lnTo>
                  <a:pt x="806195" y="137998"/>
                </a:lnTo>
                <a:lnTo>
                  <a:pt x="805893" y="125155"/>
                </a:lnTo>
                <a:lnTo>
                  <a:pt x="797761" y="76126"/>
                </a:lnTo>
                <a:lnTo>
                  <a:pt x="782872" y="39111"/>
                </a:lnTo>
                <a:lnTo>
                  <a:pt x="756368" y="10153"/>
                </a:lnTo>
                <a:lnTo>
                  <a:pt x="745525" y="4158"/>
                </a:lnTo>
                <a:lnTo>
                  <a:pt x="733678" y="0"/>
                </a:lnTo>
                <a:close/>
              </a:path>
              <a:path w="806450" h="276225">
                <a:moveTo>
                  <a:pt x="72516" y="0"/>
                </a:moveTo>
                <a:lnTo>
                  <a:pt x="33146" y="25726"/>
                </a:lnTo>
                <a:lnTo>
                  <a:pt x="12823" y="61516"/>
                </a:lnTo>
                <a:lnTo>
                  <a:pt x="1430" y="110497"/>
                </a:lnTo>
                <a:lnTo>
                  <a:pt x="0" y="138162"/>
                </a:lnTo>
                <a:lnTo>
                  <a:pt x="310" y="151038"/>
                </a:lnTo>
                <a:lnTo>
                  <a:pt x="8515" y="200093"/>
                </a:lnTo>
                <a:lnTo>
                  <a:pt x="23401" y="237030"/>
                </a:lnTo>
                <a:lnTo>
                  <a:pt x="49893" y="266053"/>
                </a:lnTo>
                <a:lnTo>
                  <a:pt x="72516" y="276224"/>
                </a:lnTo>
                <a:lnTo>
                  <a:pt x="75047" y="266979"/>
                </a:lnTo>
                <a:lnTo>
                  <a:pt x="64868" y="261872"/>
                </a:lnTo>
                <a:lnTo>
                  <a:pt x="55632" y="254718"/>
                </a:lnTo>
                <a:lnTo>
                  <a:pt x="33047" y="219268"/>
                </a:lnTo>
                <a:lnTo>
                  <a:pt x="22872" y="174877"/>
                </a:lnTo>
                <a:lnTo>
                  <a:pt x="20664" y="130169"/>
                </a:lnTo>
                <a:lnTo>
                  <a:pt x="21234" y="117440"/>
                </a:lnTo>
                <a:lnTo>
                  <a:pt x="29968" y="68526"/>
                </a:lnTo>
                <a:lnTo>
                  <a:pt x="46453" y="31602"/>
                </a:lnTo>
                <a:lnTo>
                  <a:pt x="75310" y="9143"/>
                </a:lnTo>
                <a:lnTo>
                  <a:pt x="72516" y="0"/>
                </a:lnTo>
                <a:close/>
              </a:path>
            </a:pathLst>
          </a:custGeom>
          <a:solidFill>
            <a:srgbClr val="BC736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968335" y="3599053"/>
            <a:ext cx="400685" cy="212090"/>
          </a:xfrm>
          <a:custGeom>
            <a:avLst/>
            <a:gdLst/>
            <a:ahLst/>
            <a:cxnLst/>
            <a:rect l="l" t="t" r="r" b="b"/>
            <a:pathLst>
              <a:path w="400684" h="212089">
                <a:moveTo>
                  <a:pt x="333021" y="0"/>
                </a:moveTo>
                <a:lnTo>
                  <a:pt x="332921" y="9538"/>
                </a:lnTo>
                <a:lnTo>
                  <a:pt x="344214" y="14995"/>
                </a:lnTo>
                <a:lnTo>
                  <a:pt x="354092" y="22523"/>
                </a:lnTo>
                <a:lnTo>
                  <a:pt x="377201" y="66150"/>
                </a:lnTo>
                <a:lnTo>
                  <a:pt x="381262" y="107741"/>
                </a:lnTo>
                <a:lnTo>
                  <a:pt x="380610" y="122060"/>
                </a:lnTo>
                <a:lnTo>
                  <a:pt x="368513" y="169553"/>
                </a:lnTo>
                <a:lnTo>
                  <a:pt x="342314" y="197788"/>
                </a:lnTo>
                <a:lnTo>
                  <a:pt x="330354" y="203073"/>
                </a:lnTo>
                <a:lnTo>
                  <a:pt x="344987" y="207700"/>
                </a:lnTo>
                <a:lnTo>
                  <a:pt x="383427" y="174226"/>
                </a:lnTo>
                <a:lnTo>
                  <a:pt x="398638" y="129523"/>
                </a:lnTo>
                <a:lnTo>
                  <a:pt x="400483" y="99910"/>
                </a:lnTo>
                <a:lnTo>
                  <a:pt x="399579" y="87914"/>
                </a:lnTo>
                <a:lnTo>
                  <a:pt x="383856" y="40203"/>
                </a:lnTo>
                <a:lnTo>
                  <a:pt x="357102" y="10295"/>
                </a:lnTo>
                <a:lnTo>
                  <a:pt x="345686" y="4320"/>
                </a:lnTo>
                <a:lnTo>
                  <a:pt x="333021" y="0"/>
                </a:lnTo>
                <a:close/>
              </a:path>
              <a:path w="400684" h="212089">
                <a:moveTo>
                  <a:pt x="67464" y="0"/>
                </a:moveTo>
                <a:lnTo>
                  <a:pt x="24929" y="26589"/>
                </a:lnTo>
                <a:lnTo>
                  <a:pt x="4222" y="69593"/>
                </a:lnTo>
                <a:lnTo>
                  <a:pt x="0" y="111867"/>
                </a:lnTo>
                <a:lnTo>
                  <a:pt x="899" y="123873"/>
                </a:lnTo>
                <a:lnTo>
                  <a:pt x="16607" y="171585"/>
                </a:lnTo>
                <a:lnTo>
                  <a:pt x="43354" y="201435"/>
                </a:lnTo>
                <a:lnTo>
                  <a:pt x="67464" y="211709"/>
                </a:lnTo>
                <a:lnTo>
                  <a:pt x="67388" y="202096"/>
                </a:lnTo>
                <a:lnTo>
                  <a:pt x="56254" y="196616"/>
                </a:lnTo>
                <a:lnTo>
                  <a:pt x="46468" y="189022"/>
                </a:lnTo>
                <a:lnTo>
                  <a:pt x="26501" y="156303"/>
                </a:lnTo>
                <a:lnTo>
                  <a:pt x="19661" y="118572"/>
                </a:lnTo>
                <a:lnTo>
                  <a:pt x="19206" y="103680"/>
                </a:lnTo>
                <a:lnTo>
                  <a:pt x="19769" y="89370"/>
                </a:lnTo>
                <a:lnTo>
                  <a:pt x="31989" y="41619"/>
                </a:lnTo>
                <a:lnTo>
                  <a:pt x="58340" y="13766"/>
                </a:lnTo>
                <a:lnTo>
                  <a:pt x="70512" y="8509"/>
                </a:lnTo>
                <a:lnTo>
                  <a:pt x="67464" y="0"/>
                </a:lnTo>
                <a:close/>
              </a:path>
            </a:pathLst>
          </a:custGeom>
          <a:solidFill>
            <a:srgbClr val="BC736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435096" y="3138170"/>
            <a:ext cx="629285" cy="451484"/>
          </a:xfrm>
          <a:custGeom>
            <a:avLst/>
            <a:gdLst/>
            <a:ahLst/>
            <a:cxnLst/>
            <a:rect l="l" t="t" r="r" b="b"/>
            <a:pathLst>
              <a:path w="629285" h="451485">
                <a:moveTo>
                  <a:pt x="64769" y="0"/>
                </a:moveTo>
                <a:lnTo>
                  <a:pt x="0" y="109981"/>
                </a:lnTo>
                <a:lnTo>
                  <a:pt x="486409" y="395985"/>
                </a:lnTo>
                <a:lnTo>
                  <a:pt x="454151" y="451103"/>
                </a:lnTo>
                <a:lnTo>
                  <a:pt x="628903" y="405638"/>
                </a:lnTo>
                <a:lnTo>
                  <a:pt x="597832" y="285876"/>
                </a:lnTo>
                <a:lnTo>
                  <a:pt x="551179" y="285876"/>
                </a:lnTo>
                <a:lnTo>
                  <a:pt x="64769" y="0"/>
                </a:lnTo>
                <a:close/>
              </a:path>
              <a:path w="629285" h="451485">
                <a:moveTo>
                  <a:pt x="583564" y="230885"/>
                </a:moveTo>
                <a:lnTo>
                  <a:pt x="551179" y="285876"/>
                </a:lnTo>
                <a:lnTo>
                  <a:pt x="597832" y="285876"/>
                </a:lnTo>
                <a:lnTo>
                  <a:pt x="583564" y="230885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435096" y="3138170"/>
            <a:ext cx="629285" cy="451484"/>
          </a:xfrm>
          <a:custGeom>
            <a:avLst/>
            <a:gdLst/>
            <a:ahLst/>
            <a:cxnLst/>
            <a:rect l="l" t="t" r="r" b="b"/>
            <a:pathLst>
              <a:path w="629285" h="451485">
                <a:moveTo>
                  <a:pt x="64769" y="0"/>
                </a:moveTo>
                <a:lnTo>
                  <a:pt x="551179" y="285876"/>
                </a:lnTo>
                <a:lnTo>
                  <a:pt x="583564" y="230885"/>
                </a:lnTo>
                <a:lnTo>
                  <a:pt x="628903" y="405638"/>
                </a:lnTo>
                <a:lnTo>
                  <a:pt x="454151" y="451103"/>
                </a:lnTo>
                <a:lnTo>
                  <a:pt x="486409" y="395985"/>
                </a:lnTo>
                <a:lnTo>
                  <a:pt x="0" y="109981"/>
                </a:lnTo>
                <a:lnTo>
                  <a:pt x="64769" y="0"/>
                </a:lnTo>
                <a:close/>
              </a:path>
            </a:pathLst>
          </a:custGeom>
          <a:ln w="12700">
            <a:solidFill>
              <a:srgbClr val="2900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593460" y="3677411"/>
            <a:ext cx="671195" cy="375285"/>
          </a:xfrm>
          <a:custGeom>
            <a:avLst/>
            <a:gdLst/>
            <a:ahLst/>
            <a:cxnLst/>
            <a:rect l="l" t="t" r="r" b="b"/>
            <a:pathLst>
              <a:path w="671195" h="375285">
                <a:moveTo>
                  <a:pt x="75437" y="135762"/>
                </a:moveTo>
                <a:lnTo>
                  <a:pt x="0" y="299719"/>
                </a:lnTo>
                <a:lnTo>
                  <a:pt x="163956" y="375285"/>
                </a:lnTo>
                <a:lnTo>
                  <a:pt x="141859" y="315340"/>
                </a:lnTo>
                <a:lnTo>
                  <a:pt x="465991" y="195580"/>
                </a:lnTo>
                <a:lnTo>
                  <a:pt x="97536" y="195580"/>
                </a:lnTo>
                <a:lnTo>
                  <a:pt x="75437" y="135762"/>
                </a:lnTo>
                <a:close/>
              </a:path>
              <a:path w="671195" h="375285">
                <a:moveTo>
                  <a:pt x="626872" y="0"/>
                </a:moveTo>
                <a:lnTo>
                  <a:pt x="97536" y="195580"/>
                </a:lnTo>
                <a:lnTo>
                  <a:pt x="465991" y="195580"/>
                </a:lnTo>
                <a:lnTo>
                  <a:pt x="671194" y="119761"/>
                </a:lnTo>
                <a:lnTo>
                  <a:pt x="626872" y="0"/>
                </a:lnTo>
                <a:close/>
              </a:path>
            </a:pathLst>
          </a:custGeom>
          <a:solidFill>
            <a:srgbClr val="BC736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593460" y="3677411"/>
            <a:ext cx="671195" cy="375285"/>
          </a:xfrm>
          <a:custGeom>
            <a:avLst/>
            <a:gdLst/>
            <a:ahLst/>
            <a:cxnLst/>
            <a:rect l="l" t="t" r="r" b="b"/>
            <a:pathLst>
              <a:path w="671195" h="375285">
                <a:moveTo>
                  <a:pt x="671194" y="119761"/>
                </a:moveTo>
                <a:lnTo>
                  <a:pt x="141859" y="315340"/>
                </a:lnTo>
                <a:lnTo>
                  <a:pt x="163956" y="375285"/>
                </a:lnTo>
                <a:lnTo>
                  <a:pt x="0" y="299719"/>
                </a:lnTo>
                <a:lnTo>
                  <a:pt x="75437" y="135762"/>
                </a:lnTo>
                <a:lnTo>
                  <a:pt x="97536" y="195580"/>
                </a:lnTo>
                <a:lnTo>
                  <a:pt x="626872" y="0"/>
                </a:lnTo>
                <a:lnTo>
                  <a:pt x="671194" y="119761"/>
                </a:lnTo>
                <a:close/>
              </a:path>
            </a:pathLst>
          </a:custGeom>
          <a:ln w="12700">
            <a:solidFill>
              <a:srgbClr val="BC736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948171" y="4372355"/>
            <a:ext cx="544195" cy="542925"/>
          </a:xfrm>
          <a:custGeom>
            <a:avLst/>
            <a:gdLst/>
            <a:ahLst/>
            <a:cxnLst/>
            <a:rect l="l" t="t" r="r" b="b"/>
            <a:pathLst>
              <a:path w="544195" h="542925">
                <a:moveTo>
                  <a:pt x="0" y="271272"/>
                </a:moveTo>
                <a:lnTo>
                  <a:pt x="3560" y="227260"/>
                </a:lnTo>
                <a:lnTo>
                  <a:pt x="13868" y="185513"/>
                </a:lnTo>
                <a:lnTo>
                  <a:pt x="30363" y="146588"/>
                </a:lnTo>
                <a:lnTo>
                  <a:pt x="52486" y="111044"/>
                </a:lnTo>
                <a:lnTo>
                  <a:pt x="79676" y="79438"/>
                </a:lnTo>
                <a:lnTo>
                  <a:pt x="111373" y="52328"/>
                </a:lnTo>
                <a:lnTo>
                  <a:pt x="147018" y="30271"/>
                </a:lnTo>
                <a:lnTo>
                  <a:pt x="186049" y="13825"/>
                </a:lnTo>
                <a:lnTo>
                  <a:pt x="227908" y="3549"/>
                </a:lnTo>
                <a:lnTo>
                  <a:pt x="272033" y="0"/>
                </a:lnTo>
                <a:lnTo>
                  <a:pt x="294345" y="898"/>
                </a:lnTo>
                <a:lnTo>
                  <a:pt x="337407" y="7881"/>
                </a:lnTo>
                <a:lnTo>
                  <a:pt x="377922" y="21312"/>
                </a:lnTo>
                <a:lnTo>
                  <a:pt x="415330" y="40633"/>
                </a:lnTo>
                <a:lnTo>
                  <a:pt x="449071" y="65286"/>
                </a:lnTo>
                <a:lnTo>
                  <a:pt x="478584" y="94714"/>
                </a:lnTo>
                <a:lnTo>
                  <a:pt x="503311" y="128359"/>
                </a:lnTo>
                <a:lnTo>
                  <a:pt x="522690" y="165663"/>
                </a:lnTo>
                <a:lnTo>
                  <a:pt x="536162" y="206068"/>
                </a:lnTo>
                <a:lnTo>
                  <a:pt x="543166" y="249017"/>
                </a:lnTo>
                <a:lnTo>
                  <a:pt x="544067" y="271272"/>
                </a:lnTo>
                <a:lnTo>
                  <a:pt x="543166" y="293526"/>
                </a:lnTo>
                <a:lnTo>
                  <a:pt x="536162" y="336475"/>
                </a:lnTo>
                <a:lnTo>
                  <a:pt x="522690" y="376880"/>
                </a:lnTo>
                <a:lnTo>
                  <a:pt x="503311" y="414184"/>
                </a:lnTo>
                <a:lnTo>
                  <a:pt x="478584" y="447829"/>
                </a:lnTo>
                <a:lnTo>
                  <a:pt x="449071" y="477257"/>
                </a:lnTo>
                <a:lnTo>
                  <a:pt x="415330" y="501910"/>
                </a:lnTo>
                <a:lnTo>
                  <a:pt x="377922" y="521231"/>
                </a:lnTo>
                <a:lnTo>
                  <a:pt x="337407" y="534662"/>
                </a:lnTo>
                <a:lnTo>
                  <a:pt x="294345" y="541645"/>
                </a:lnTo>
                <a:lnTo>
                  <a:pt x="272033" y="542544"/>
                </a:lnTo>
                <a:lnTo>
                  <a:pt x="249722" y="541645"/>
                </a:lnTo>
                <a:lnTo>
                  <a:pt x="206660" y="534662"/>
                </a:lnTo>
                <a:lnTo>
                  <a:pt x="166145" y="521231"/>
                </a:lnTo>
                <a:lnTo>
                  <a:pt x="128737" y="501910"/>
                </a:lnTo>
                <a:lnTo>
                  <a:pt x="94996" y="477257"/>
                </a:lnTo>
                <a:lnTo>
                  <a:pt x="65483" y="447829"/>
                </a:lnTo>
                <a:lnTo>
                  <a:pt x="40756" y="414184"/>
                </a:lnTo>
                <a:lnTo>
                  <a:pt x="21377" y="376880"/>
                </a:lnTo>
                <a:lnTo>
                  <a:pt x="7905" y="336475"/>
                </a:lnTo>
                <a:lnTo>
                  <a:pt x="901" y="293526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895299" y="3052764"/>
            <a:ext cx="10452100" cy="320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37005">
              <a:lnSpc>
                <a:spcPct val="100000"/>
              </a:lnSpc>
            </a:pPr>
            <a:r>
              <a:rPr sz="1800" spc="-5" dirty="0">
                <a:solidFill>
                  <a:srgbClr val="29005F"/>
                </a:solidFill>
                <a:latin typeface="Cambria Math"/>
                <a:cs typeface="Cambria Math"/>
              </a:rPr>
              <a:t>P</a:t>
            </a:r>
            <a:r>
              <a:rPr sz="1800" dirty="0">
                <a:solidFill>
                  <a:srgbClr val="29005F"/>
                </a:solidFill>
                <a:latin typeface="Cambria Math"/>
                <a:cs typeface="Cambria Math"/>
              </a:rPr>
              <a:t>r </a:t>
            </a:r>
            <a:r>
              <a:rPr sz="1800" spc="20" dirty="0">
                <a:solidFill>
                  <a:srgbClr val="29005F"/>
                </a:solidFill>
                <a:latin typeface="Cambria Math"/>
                <a:cs typeface="Cambria Math"/>
              </a:rPr>
              <a:t> </a:t>
            </a:r>
            <a:r>
              <a:rPr sz="1800" spc="520" dirty="0">
                <a:solidFill>
                  <a:srgbClr val="29005F"/>
                </a:solidFill>
                <a:latin typeface="Cambria Math"/>
                <a:cs typeface="Cambria Math"/>
              </a:rPr>
              <a:t>�</a:t>
            </a:r>
            <a:r>
              <a:rPr sz="1800" dirty="0">
                <a:solidFill>
                  <a:srgbClr val="29005F"/>
                </a:solidFill>
                <a:latin typeface="Cambria Math"/>
                <a:cs typeface="Cambria Math"/>
              </a:rPr>
              <a:t> </a:t>
            </a:r>
            <a:r>
              <a:rPr sz="1800" spc="15" dirty="0">
                <a:solidFill>
                  <a:srgbClr val="29005F"/>
                </a:solidFill>
                <a:latin typeface="Cambria Math"/>
                <a:cs typeface="Cambria Math"/>
              </a:rPr>
              <a:t> </a:t>
            </a:r>
            <a:r>
              <a:rPr sz="1800" spc="-145" dirty="0">
                <a:solidFill>
                  <a:srgbClr val="29005F"/>
                </a:solidFill>
                <a:latin typeface="Cambria Math"/>
                <a:cs typeface="Cambria Math"/>
              </a:rPr>
              <a:t>𝐷</a:t>
            </a:r>
            <a:r>
              <a:rPr sz="1950" spc="60" baseline="-14957" dirty="0">
                <a:solidFill>
                  <a:srgbClr val="29005F"/>
                </a:solidFill>
                <a:latin typeface="Cambria Math"/>
                <a:cs typeface="Cambria Math"/>
              </a:rPr>
              <a:t>1</a:t>
            </a:r>
            <a:endParaRPr sz="1950" baseline="-14957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3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463040" algn="ctr">
              <a:lnSpc>
                <a:spcPct val="100000"/>
              </a:lnSpc>
            </a:pPr>
            <a:r>
              <a:rPr sz="1800" spc="-5" dirty="0">
                <a:solidFill>
                  <a:srgbClr val="BC7369"/>
                </a:solidFill>
                <a:latin typeface="Cambria Math"/>
                <a:cs typeface="Cambria Math"/>
              </a:rPr>
              <a:t>P</a:t>
            </a:r>
            <a:r>
              <a:rPr sz="1800" dirty="0">
                <a:solidFill>
                  <a:srgbClr val="BC7369"/>
                </a:solidFill>
                <a:latin typeface="Cambria Math"/>
                <a:cs typeface="Cambria Math"/>
              </a:rPr>
              <a:t>r </a:t>
            </a:r>
            <a:r>
              <a:rPr sz="1800" spc="20" dirty="0">
                <a:solidFill>
                  <a:srgbClr val="BC7369"/>
                </a:solidFill>
                <a:latin typeface="Cambria Math"/>
                <a:cs typeface="Cambria Math"/>
              </a:rPr>
              <a:t> </a:t>
            </a:r>
            <a:r>
              <a:rPr sz="1800" spc="520" dirty="0">
                <a:solidFill>
                  <a:srgbClr val="BC7369"/>
                </a:solidFill>
                <a:latin typeface="Cambria Math"/>
                <a:cs typeface="Cambria Math"/>
              </a:rPr>
              <a:t>�</a:t>
            </a:r>
            <a:r>
              <a:rPr sz="1800" dirty="0">
                <a:solidFill>
                  <a:srgbClr val="BC7369"/>
                </a:solidFill>
                <a:latin typeface="Cambria Math"/>
                <a:cs typeface="Cambria Math"/>
              </a:rPr>
              <a:t>  </a:t>
            </a:r>
            <a:r>
              <a:rPr sz="1800" spc="-110" dirty="0">
                <a:solidFill>
                  <a:srgbClr val="BC7369"/>
                </a:solidFill>
                <a:latin typeface="Cambria Math"/>
                <a:cs typeface="Cambria Math"/>
              </a:rPr>
              <a:t>𝐷</a:t>
            </a:r>
            <a:r>
              <a:rPr sz="1950" spc="60" baseline="-14957" dirty="0">
                <a:solidFill>
                  <a:srgbClr val="BC7369"/>
                </a:solidFill>
                <a:latin typeface="Cambria Math"/>
                <a:cs typeface="Cambria Math"/>
              </a:rPr>
              <a:t>2</a:t>
            </a:r>
            <a:endParaRPr sz="1950" baseline="-14957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5641975">
              <a:lnSpc>
                <a:spcPct val="100000"/>
              </a:lnSpc>
            </a:pPr>
            <a:r>
              <a:rPr sz="1800" spc="-5" dirty="0">
                <a:solidFill>
                  <a:srgbClr val="29005F"/>
                </a:solidFill>
                <a:latin typeface="DengXian"/>
                <a:cs typeface="DengXian"/>
              </a:rPr>
              <a:t>differe</a:t>
            </a:r>
            <a:r>
              <a:rPr sz="1800" spc="5" dirty="0">
                <a:solidFill>
                  <a:srgbClr val="29005F"/>
                </a:solidFill>
                <a:latin typeface="DengXian"/>
                <a:cs typeface="DengXian"/>
              </a:rPr>
              <a:t>n</a:t>
            </a:r>
            <a:r>
              <a:rPr sz="1800" spc="-10" dirty="0">
                <a:solidFill>
                  <a:srgbClr val="29005F"/>
                </a:solidFill>
                <a:latin typeface="DengXian"/>
                <a:cs typeface="DengXian"/>
              </a:rPr>
              <a:t>ce</a:t>
            </a:r>
            <a:r>
              <a:rPr sz="1800" spc="-30" dirty="0">
                <a:solidFill>
                  <a:srgbClr val="29005F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DengXian"/>
                <a:cs typeface="DengXian"/>
              </a:rPr>
              <a:t>is</a:t>
            </a:r>
            <a:r>
              <a:rPr sz="1800" dirty="0">
                <a:solidFill>
                  <a:srgbClr val="29005F"/>
                </a:solidFill>
                <a:latin typeface="DengXian"/>
                <a:cs typeface="DengXian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DengXian"/>
                <a:cs typeface="DengXian"/>
              </a:rPr>
              <a:t>small</a:t>
            </a:r>
            <a:endParaRPr sz="18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50" b="1" spc="-5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850" b="1" dirty="0">
                <a:solidFill>
                  <a:srgbClr val="44536A"/>
                </a:solidFill>
                <a:latin typeface="DengXian"/>
                <a:cs typeface="DengXian"/>
              </a:rPr>
              <a:t>ntuition: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ch</a:t>
            </a:r>
            <a:r>
              <a:rPr sz="1850" spc="-10" dirty="0">
                <a:solidFill>
                  <a:srgbClr val="44536A"/>
                </a:solidFill>
                <a:latin typeface="DengXian"/>
                <a:cs typeface="DengXian"/>
              </a:rPr>
              <a:t>a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n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ges in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-10" dirty="0">
                <a:solidFill>
                  <a:srgbClr val="44536A"/>
                </a:solidFill>
                <a:latin typeface="DengXian"/>
                <a:cs typeface="DengXian"/>
              </a:rPr>
              <a:t>t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he</a:t>
            </a:r>
            <a:r>
              <a:rPr sz="185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d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850" spc="-15" dirty="0">
                <a:solidFill>
                  <a:srgbClr val="44536A"/>
                </a:solidFill>
                <a:latin typeface="DengXian"/>
                <a:cs typeface="DengXian"/>
              </a:rPr>
              <a:t>s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tr</a:t>
            </a:r>
            <a:r>
              <a:rPr sz="1850" spc="-15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b</a:t>
            </a:r>
            <a:r>
              <a:rPr sz="1850" spc="-5" dirty="0">
                <a:solidFill>
                  <a:srgbClr val="44536A"/>
                </a:solidFill>
                <a:latin typeface="DengXian"/>
                <a:cs typeface="DengXian"/>
              </a:rPr>
              <a:t>ut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ion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are</a:t>
            </a:r>
            <a:r>
              <a:rPr sz="185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too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 s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mall</a:t>
            </a:r>
            <a:r>
              <a:rPr sz="185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to </a:t>
            </a:r>
            <a:r>
              <a:rPr sz="1850" spc="15" dirty="0">
                <a:solidFill>
                  <a:srgbClr val="44536A"/>
                </a:solidFill>
                <a:latin typeface="DengXian"/>
                <a:cs typeface="DengXian"/>
              </a:rPr>
              <a:t>b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e 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pe</a:t>
            </a:r>
            <a:r>
              <a:rPr sz="1850" spc="-10" dirty="0">
                <a:solidFill>
                  <a:srgbClr val="44536A"/>
                </a:solidFill>
                <a:latin typeface="DengXian"/>
                <a:cs typeface="DengXian"/>
              </a:rPr>
              <a:t>r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ceived 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w</a:t>
            </a:r>
            <a:r>
              <a:rPr sz="1850" spc="-15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850" spc="-5" dirty="0">
                <a:solidFill>
                  <a:srgbClr val="44536A"/>
                </a:solidFill>
                <a:latin typeface="DengXian"/>
                <a:cs typeface="DengXian"/>
              </a:rPr>
              <a:t>t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h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v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a</a:t>
            </a:r>
            <a:r>
              <a:rPr sz="1850" spc="-10" dirty="0">
                <a:solidFill>
                  <a:srgbClr val="44536A"/>
                </a:solidFill>
                <a:latin typeface="DengXian"/>
                <a:cs typeface="DengXian"/>
              </a:rPr>
              <a:t>r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850" spc="-10" dirty="0">
                <a:solidFill>
                  <a:srgbClr val="44536A"/>
                </a:solidFill>
                <a:latin typeface="DengXian"/>
                <a:cs typeface="DengXian"/>
              </a:rPr>
              <a:t>a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tions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o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n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 a 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s</a:t>
            </a:r>
            <a:r>
              <a:rPr sz="1850" spc="-15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n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gle </a:t>
            </a:r>
            <a:r>
              <a:rPr sz="1850" spc="-10" dirty="0">
                <a:solidFill>
                  <a:srgbClr val="44536A"/>
                </a:solidFill>
                <a:latin typeface="DengXian"/>
                <a:cs typeface="DengXian"/>
              </a:rPr>
              <a:t>e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lem</a:t>
            </a:r>
            <a:r>
              <a:rPr sz="1850" spc="-5" dirty="0">
                <a:solidFill>
                  <a:srgbClr val="44536A"/>
                </a:solidFill>
                <a:latin typeface="DengXian"/>
                <a:cs typeface="DengXian"/>
              </a:rPr>
              <a:t>en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t.</a:t>
            </a:r>
            <a:endParaRPr sz="185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C</a:t>
            </a:r>
            <a:r>
              <a:rPr sz="1300" spc="-25" dirty="0">
                <a:solidFill>
                  <a:srgbClr val="29005F"/>
                </a:solidFill>
                <a:latin typeface="Arial"/>
                <a:cs typeface="Arial"/>
              </a:rPr>
              <a:t>y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nthia</a:t>
            </a:r>
            <a:r>
              <a:rPr sz="1300" spc="30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D</a:t>
            </a:r>
            <a:r>
              <a:rPr sz="1300" spc="-5" dirty="0">
                <a:solidFill>
                  <a:srgbClr val="29005F"/>
                </a:solidFill>
                <a:latin typeface="Arial"/>
                <a:cs typeface="Arial"/>
              </a:rPr>
              <a:t>w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or</a:t>
            </a:r>
            <a:r>
              <a:rPr sz="1300" spc="20" dirty="0">
                <a:solidFill>
                  <a:srgbClr val="29005F"/>
                </a:solidFill>
                <a:latin typeface="Arial"/>
                <a:cs typeface="Arial"/>
              </a:rPr>
              <a:t>k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,</a:t>
            </a:r>
            <a:r>
              <a:rPr sz="1300" spc="20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2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0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0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8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.</a:t>
            </a:r>
            <a:r>
              <a:rPr sz="1300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Di</a:t>
            </a:r>
            <a:r>
              <a:rPr sz="1300" spc="-15" dirty="0">
                <a:solidFill>
                  <a:srgbClr val="29005F"/>
                </a:solidFill>
                <a:latin typeface="Arial"/>
                <a:cs typeface="Arial"/>
              </a:rPr>
              <a:t>f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fere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n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t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ial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pri</a:t>
            </a:r>
            <a:r>
              <a:rPr sz="1300" dirty="0">
                <a:solidFill>
                  <a:srgbClr val="29005F"/>
                </a:solidFill>
                <a:latin typeface="Arial"/>
                <a:cs typeface="Arial"/>
              </a:rPr>
              <a:t>v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a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c</a:t>
            </a:r>
            <a:r>
              <a:rPr sz="1300" spc="-25" dirty="0">
                <a:solidFill>
                  <a:srgbClr val="29005F"/>
                </a:solidFill>
                <a:latin typeface="Arial"/>
                <a:cs typeface="Arial"/>
              </a:rPr>
              <a:t>y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:</a:t>
            </a:r>
            <a:r>
              <a:rPr sz="1300" spc="35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a 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s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urvey</a:t>
            </a:r>
            <a:r>
              <a:rPr sz="1300" spc="-10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of re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s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ul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t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s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.</a:t>
            </a:r>
            <a:r>
              <a:rPr sz="1300" spc="-35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25" dirty="0">
                <a:solidFill>
                  <a:srgbClr val="29005F"/>
                </a:solidFill>
                <a:latin typeface="Arial"/>
                <a:cs typeface="Arial"/>
              </a:rPr>
              <a:t>T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h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e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ory</a:t>
            </a:r>
            <a:r>
              <a:rPr sz="1300" spc="-20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and</a:t>
            </a:r>
            <a:r>
              <a:rPr sz="1300" spc="-70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App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li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c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atio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n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s</a:t>
            </a:r>
            <a:r>
              <a:rPr sz="1300" spc="-35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of </a:t>
            </a:r>
            <a:r>
              <a:rPr sz="1300" dirty="0">
                <a:solidFill>
                  <a:srgbClr val="29005F"/>
                </a:solidFill>
                <a:latin typeface="Arial"/>
                <a:cs typeface="Arial"/>
              </a:rPr>
              <a:t>M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o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d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els of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 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Co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mp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u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tat</a:t>
            </a:r>
            <a:r>
              <a:rPr sz="1300" spc="10" dirty="0">
                <a:solidFill>
                  <a:srgbClr val="29005F"/>
                </a:solidFill>
                <a:latin typeface="Arial"/>
                <a:cs typeface="Arial"/>
              </a:rPr>
              <a:t>io</a:t>
            </a:r>
            <a:r>
              <a:rPr sz="1300" spc="15" dirty="0">
                <a:solidFill>
                  <a:srgbClr val="29005F"/>
                </a:solidFill>
                <a:latin typeface="Arial"/>
                <a:cs typeface="Arial"/>
              </a:rPr>
              <a:t>n</a:t>
            </a:r>
            <a:r>
              <a:rPr sz="1300" spc="5" dirty="0">
                <a:solidFill>
                  <a:srgbClr val="29005F"/>
                </a:solidFill>
                <a:latin typeface="Arial"/>
                <a:cs typeface="Arial"/>
              </a:rPr>
              <a:t>.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24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714" rIns="0" bIns="0" rtlCol="0">
            <a:spAutoFit/>
          </a:bodyPr>
          <a:lstStyle/>
          <a:p>
            <a:pPr marL="724535">
              <a:lnSpc>
                <a:spcPts val="3354"/>
              </a:lnSpc>
            </a:pPr>
            <a:r>
              <a:rPr spc="-20" dirty="0"/>
              <a:t>Di</a:t>
            </a:r>
            <a:r>
              <a:rPr spc="-30" dirty="0"/>
              <a:t>f</a:t>
            </a:r>
            <a:r>
              <a:rPr spc="-20" dirty="0"/>
              <a:t>fe</a:t>
            </a:r>
            <a:r>
              <a:rPr spc="-25" dirty="0"/>
              <a:t>r</a:t>
            </a:r>
            <a:r>
              <a:rPr spc="-20" dirty="0"/>
              <a:t>entia</a:t>
            </a:r>
            <a:r>
              <a:rPr spc="-10" dirty="0"/>
              <a:t>l</a:t>
            </a:r>
            <a:r>
              <a:rPr spc="5" dirty="0"/>
              <a:t> </a:t>
            </a:r>
            <a:r>
              <a:rPr spc="-25" dirty="0"/>
              <a:t>P</a:t>
            </a:r>
            <a:r>
              <a:rPr spc="-5" dirty="0"/>
              <a:t>r</a:t>
            </a:r>
            <a:r>
              <a:rPr spc="-10" dirty="0"/>
              <a:t>i</a:t>
            </a:r>
            <a:r>
              <a:rPr spc="-75" dirty="0"/>
              <a:t>v</a:t>
            </a:r>
            <a:r>
              <a:rPr spc="-20" dirty="0"/>
              <a:t>acy</a:t>
            </a:r>
          </a:p>
        </p:txBody>
      </p:sp>
      <p:sp>
        <p:nvSpPr>
          <p:cNvPr id="22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715193"/>
            <a:ext cx="46697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30" dirty="0">
                <a:latin typeface="Microsoft YaHei"/>
                <a:cs typeface="Microsoft YaHei"/>
              </a:rPr>
              <a:t>Homo</a:t>
            </a:r>
            <a:r>
              <a:rPr sz="2800" b="1" spc="-20" dirty="0">
                <a:latin typeface="Microsoft YaHei"/>
                <a:cs typeface="Microsoft YaHei"/>
              </a:rPr>
              <a:t>morphi</a:t>
            </a:r>
            <a:r>
              <a:rPr sz="2800" b="1" spc="-15" dirty="0">
                <a:latin typeface="Microsoft YaHei"/>
                <a:cs typeface="Microsoft YaHei"/>
              </a:rPr>
              <a:t>c</a:t>
            </a:r>
            <a:r>
              <a:rPr sz="2800" b="1" spc="4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Enc</a:t>
            </a:r>
            <a:r>
              <a:rPr sz="2800" b="1" spc="100" dirty="0">
                <a:latin typeface="Microsoft YaHei"/>
                <a:cs typeface="Microsoft YaHei"/>
              </a:rPr>
              <a:t>r</a:t>
            </a:r>
            <a:r>
              <a:rPr sz="2800" b="1" spc="-25" dirty="0">
                <a:latin typeface="Microsoft YaHei"/>
                <a:cs typeface="Microsoft YaHei"/>
              </a:rPr>
              <a:t>yption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71975"/>
            <a:ext cx="10617200" cy="902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935" algn="l"/>
              </a:tabLst>
            </a:pPr>
            <a:r>
              <a:rPr sz="2800" spc="-15" dirty="0">
                <a:latin typeface="DengXian"/>
                <a:cs typeface="DengXian"/>
              </a:rPr>
              <a:t>Fu</a:t>
            </a:r>
            <a:r>
              <a:rPr sz="2800" spc="-20" dirty="0">
                <a:latin typeface="DengXian"/>
                <a:cs typeface="DengXian"/>
              </a:rPr>
              <a:t>l</a:t>
            </a:r>
            <a:r>
              <a:rPr sz="2800" spc="-10" dirty="0">
                <a:latin typeface="DengXian"/>
                <a:cs typeface="DengXian"/>
              </a:rPr>
              <a:t>l</a:t>
            </a:r>
            <a:r>
              <a:rPr sz="2800" dirty="0">
                <a:latin typeface="DengXian"/>
                <a:cs typeface="DengXian"/>
              </a:rPr>
              <a:t> </a:t>
            </a:r>
            <a:r>
              <a:rPr sz="2800" spc="-25" dirty="0">
                <a:latin typeface="DengXian"/>
                <a:cs typeface="DengXian"/>
              </a:rPr>
              <a:t>H</a:t>
            </a:r>
            <a:r>
              <a:rPr sz="2800" spc="-15" dirty="0">
                <a:latin typeface="DengXian"/>
                <a:cs typeface="DengXian"/>
              </a:rPr>
              <a:t>o</a:t>
            </a:r>
            <a:r>
              <a:rPr sz="2800" spc="-30" dirty="0">
                <a:latin typeface="DengXian"/>
                <a:cs typeface="DengXian"/>
              </a:rPr>
              <a:t>mom</a:t>
            </a:r>
            <a:r>
              <a:rPr sz="2800" spc="-10" dirty="0">
                <a:latin typeface="DengXian"/>
                <a:cs typeface="DengXian"/>
              </a:rPr>
              <a:t>o</a:t>
            </a:r>
            <a:r>
              <a:rPr sz="2800" spc="-15" dirty="0">
                <a:latin typeface="DengXian"/>
                <a:cs typeface="DengXian"/>
              </a:rPr>
              <a:t>rphic</a:t>
            </a:r>
            <a:r>
              <a:rPr sz="2800" spc="-35" dirty="0">
                <a:latin typeface="DengXian"/>
                <a:cs typeface="DengXian"/>
              </a:rPr>
              <a:t> </a:t>
            </a:r>
            <a:r>
              <a:rPr sz="2800" spc="-15" dirty="0">
                <a:latin typeface="DengXian"/>
                <a:cs typeface="DengXian"/>
              </a:rPr>
              <a:t>En</a:t>
            </a:r>
            <a:r>
              <a:rPr sz="2800" spc="-30" dirty="0">
                <a:latin typeface="DengXian"/>
                <a:cs typeface="DengXian"/>
              </a:rPr>
              <a:t>c</a:t>
            </a:r>
            <a:r>
              <a:rPr sz="2800" spc="-15" dirty="0">
                <a:latin typeface="DengXian"/>
                <a:cs typeface="DengXian"/>
              </a:rPr>
              <a:t>ryption</a:t>
            </a:r>
            <a:r>
              <a:rPr sz="2800" spc="5" dirty="0">
                <a:latin typeface="DengXian"/>
                <a:cs typeface="DengXian"/>
              </a:rPr>
              <a:t> </a:t>
            </a:r>
            <a:r>
              <a:rPr sz="2800" spc="-20" dirty="0">
                <a:latin typeface="DengXian"/>
                <a:cs typeface="DengXian"/>
              </a:rPr>
              <a:t>and</a:t>
            </a:r>
            <a:r>
              <a:rPr sz="2800" spc="-5" dirty="0">
                <a:latin typeface="DengXian"/>
                <a:cs typeface="DengXian"/>
              </a:rPr>
              <a:t> </a:t>
            </a:r>
            <a:r>
              <a:rPr sz="2800" spc="-15" dirty="0">
                <a:latin typeface="DengXian"/>
                <a:cs typeface="DengXian"/>
              </a:rPr>
              <a:t>P</a:t>
            </a:r>
            <a:r>
              <a:rPr sz="2800" spc="-10" dirty="0">
                <a:latin typeface="DengXian"/>
                <a:cs typeface="DengXian"/>
              </a:rPr>
              <a:t>artial </a:t>
            </a:r>
            <a:r>
              <a:rPr sz="2800" spc="-25" dirty="0">
                <a:latin typeface="DengXian"/>
                <a:cs typeface="DengXian"/>
              </a:rPr>
              <a:t>H</a:t>
            </a:r>
            <a:r>
              <a:rPr sz="2800" spc="-15" dirty="0">
                <a:latin typeface="DengXian"/>
                <a:cs typeface="DengXian"/>
              </a:rPr>
              <a:t>o</a:t>
            </a:r>
            <a:r>
              <a:rPr sz="2800" spc="-30" dirty="0">
                <a:latin typeface="DengXian"/>
                <a:cs typeface="DengXian"/>
              </a:rPr>
              <a:t>mom</a:t>
            </a:r>
            <a:r>
              <a:rPr sz="2800" spc="-10" dirty="0">
                <a:latin typeface="DengXian"/>
                <a:cs typeface="DengXian"/>
              </a:rPr>
              <a:t>o</a:t>
            </a:r>
            <a:r>
              <a:rPr sz="2800" spc="-15" dirty="0">
                <a:latin typeface="DengXian"/>
                <a:cs typeface="DengXian"/>
              </a:rPr>
              <a:t>rphic</a:t>
            </a:r>
            <a:r>
              <a:rPr sz="2800" spc="-35" dirty="0">
                <a:latin typeface="DengXian"/>
                <a:cs typeface="DengXian"/>
              </a:rPr>
              <a:t> </a:t>
            </a:r>
            <a:r>
              <a:rPr sz="2800" spc="-15" dirty="0">
                <a:latin typeface="DengXian"/>
                <a:cs typeface="DengXian"/>
              </a:rPr>
              <a:t>En</a:t>
            </a:r>
            <a:r>
              <a:rPr sz="2800" spc="-30" dirty="0">
                <a:latin typeface="DengXian"/>
                <a:cs typeface="DengXian"/>
              </a:rPr>
              <a:t>c</a:t>
            </a:r>
            <a:r>
              <a:rPr sz="2800" spc="-15" dirty="0">
                <a:latin typeface="DengXian"/>
                <a:cs typeface="DengXian"/>
              </a:rPr>
              <a:t>ryption.</a:t>
            </a:r>
            <a:endParaRPr sz="2800" dirty="0">
              <a:latin typeface="DengXian"/>
              <a:cs typeface="DengXian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b="1" spc="-20" dirty="0">
                <a:latin typeface="DengXian"/>
                <a:cs typeface="DengXian"/>
              </a:rPr>
              <a:t>Pail</a:t>
            </a:r>
            <a:r>
              <a:rPr sz="2800" b="1" dirty="0">
                <a:latin typeface="DengXian"/>
                <a:cs typeface="DengXian"/>
              </a:rPr>
              <a:t>l</a:t>
            </a:r>
            <a:r>
              <a:rPr sz="2800" b="1" spc="-20" dirty="0">
                <a:latin typeface="DengXian"/>
                <a:cs typeface="DengXian"/>
              </a:rPr>
              <a:t>ie</a:t>
            </a:r>
            <a:r>
              <a:rPr sz="2800" b="1" spc="-15" dirty="0">
                <a:latin typeface="DengXian"/>
                <a:cs typeface="DengXian"/>
              </a:rPr>
              <a:t>r</a:t>
            </a:r>
            <a:r>
              <a:rPr sz="2800" b="1" spc="35" dirty="0">
                <a:latin typeface="DengXian"/>
                <a:cs typeface="DengXian"/>
              </a:rPr>
              <a:t> </a:t>
            </a:r>
            <a:r>
              <a:rPr sz="2800" spc="-15" dirty="0">
                <a:latin typeface="DengXian"/>
                <a:cs typeface="DengXian"/>
              </a:rPr>
              <a:t>partially</a:t>
            </a:r>
            <a:r>
              <a:rPr sz="2800" spc="-10" dirty="0">
                <a:latin typeface="DengXian"/>
                <a:cs typeface="DengXian"/>
              </a:rPr>
              <a:t> </a:t>
            </a:r>
            <a:r>
              <a:rPr sz="2800" spc="-25" dirty="0">
                <a:latin typeface="DengXian"/>
                <a:cs typeface="DengXian"/>
              </a:rPr>
              <a:t>hom</a:t>
            </a:r>
            <a:r>
              <a:rPr sz="2800" spc="-10" dirty="0">
                <a:latin typeface="DengXian"/>
                <a:cs typeface="DengXian"/>
              </a:rPr>
              <a:t>o</a:t>
            </a:r>
            <a:r>
              <a:rPr sz="2800" spc="-25" dirty="0">
                <a:latin typeface="DengXian"/>
                <a:cs typeface="DengXian"/>
              </a:rPr>
              <a:t>mor</a:t>
            </a:r>
            <a:r>
              <a:rPr sz="2800" spc="-15" dirty="0">
                <a:latin typeface="DengXian"/>
                <a:cs typeface="DengXian"/>
              </a:rPr>
              <a:t>p</a:t>
            </a:r>
            <a:r>
              <a:rPr sz="2800" spc="-20" dirty="0">
                <a:latin typeface="DengXian"/>
                <a:cs typeface="DengXian"/>
              </a:rPr>
              <a:t>hi</a:t>
            </a:r>
            <a:r>
              <a:rPr sz="2800" spc="-15" dirty="0">
                <a:latin typeface="DengXian"/>
                <a:cs typeface="DengXian"/>
              </a:rPr>
              <a:t>c</a:t>
            </a:r>
            <a:r>
              <a:rPr sz="2800" spc="-35" dirty="0">
                <a:latin typeface="DengXian"/>
                <a:cs typeface="DengXian"/>
              </a:rPr>
              <a:t> </a:t>
            </a:r>
            <a:r>
              <a:rPr sz="2800" spc="-15" dirty="0">
                <a:latin typeface="DengXian"/>
                <a:cs typeface="DengXian"/>
              </a:rPr>
              <a:t>encryption</a:t>
            </a:r>
            <a:endParaRPr sz="2800" dirty="0">
              <a:latin typeface="DengXian"/>
              <a:cs typeface="DengXi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53639" y="2497835"/>
            <a:ext cx="5895340" cy="832485"/>
          </a:xfrm>
          <a:custGeom>
            <a:avLst/>
            <a:gdLst/>
            <a:ahLst/>
            <a:cxnLst/>
            <a:rect l="l" t="t" r="r" b="b"/>
            <a:pathLst>
              <a:path w="5895340" h="832485">
                <a:moveTo>
                  <a:pt x="0" y="832103"/>
                </a:moveTo>
                <a:lnTo>
                  <a:pt x="5894832" y="832103"/>
                </a:lnTo>
                <a:lnTo>
                  <a:pt x="5894832" y="0"/>
                </a:lnTo>
                <a:lnTo>
                  <a:pt x="0" y="0"/>
                </a:lnTo>
                <a:lnTo>
                  <a:pt x="0" y="832103"/>
                </a:lnTo>
                <a:close/>
              </a:path>
            </a:pathLst>
          </a:custGeom>
          <a:ln w="1219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545969" y="2579662"/>
            <a:ext cx="1360170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b="1" i="1" spc="-90" dirty="0">
                <a:latin typeface="DengXian"/>
                <a:cs typeface="DengXian"/>
              </a:rPr>
              <a:t>A</a:t>
            </a:r>
            <a:r>
              <a:rPr sz="2500" b="1" i="1" spc="-75" dirty="0">
                <a:latin typeface="DengXian"/>
                <a:cs typeface="DengXian"/>
              </a:rPr>
              <a:t>dd</a:t>
            </a:r>
            <a:r>
              <a:rPr sz="2500" b="1" i="1" spc="-40" dirty="0">
                <a:latin typeface="DengXian"/>
                <a:cs typeface="DengXian"/>
              </a:rPr>
              <a:t>iti</a:t>
            </a:r>
            <a:r>
              <a:rPr sz="2500" b="1" i="1" spc="-65" dirty="0">
                <a:latin typeface="DengXian"/>
                <a:cs typeface="DengXian"/>
              </a:rPr>
              <a:t>o</a:t>
            </a:r>
            <a:r>
              <a:rPr sz="2500" b="1" i="1" spc="-60" dirty="0">
                <a:latin typeface="DengXian"/>
                <a:cs typeface="DengXian"/>
              </a:rPr>
              <a:t>n</a:t>
            </a:r>
            <a:r>
              <a:rPr sz="2500" b="1" i="1" spc="-20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:</a:t>
            </a:r>
            <a:endParaRPr sz="2400" dirty="0">
              <a:latin typeface="DengXian"/>
              <a:cs typeface="DengXi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25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66715" y="2592477"/>
            <a:ext cx="285178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b="1" dirty="0">
                <a:latin typeface="DengXian"/>
                <a:cs typeface="DengXian"/>
              </a:rPr>
              <a:t>[</a:t>
            </a:r>
            <a:r>
              <a:rPr sz="2400" b="1" spc="-10" dirty="0">
                <a:latin typeface="DengXian"/>
                <a:cs typeface="DengXian"/>
              </a:rPr>
              <a:t>[</a:t>
            </a:r>
            <a:r>
              <a:rPr sz="2400" b="1" spc="-5" dirty="0">
                <a:latin typeface="DengXian"/>
                <a:cs typeface="DengXian"/>
              </a:rPr>
              <a:t>u]</a:t>
            </a:r>
            <a:r>
              <a:rPr sz="2400" b="1" dirty="0">
                <a:latin typeface="DengXian"/>
                <a:cs typeface="DengXian"/>
              </a:rPr>
              <a:t>]</a:t>
            </a:r>
            <a:r>
              <a:rPr sz="2400" b="1" spc="20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+</a:t>
            </a:r>
            <a:r>
              <a:rPr sz="2400" b="1" spc="-5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[[</a:t>
            </a:r>
            <a:r>
              <a:rPr sz="2400" b="1" spc="-15" dirty="0">
                <a:latin typeface="DengXian"/>
                <a:cs typeface="DengXian"/>
              </a:rPr>
              <a:t>v</a:t>
            </a:r>
            <a:r>
              <a:rPr sz="2400" b="1" dirty="0">
                <a:latin typeface="DengXian"/>
                <a:cs typeface="DengXian"/>
              </a:rPr>
              <a:t>]]</a:t>
            </a:r>
            <a:r>
              <a:rPr sz="2400" b="1" spc="20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=</a:t>
            </a:r>
            <a:r>
              <a:rPr sz="2400" b="1" spc="-5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[</a:t>
            </a:r>
            <a:r>
              <a:rPr sz="2400" b="1" spc="5" dirty="0">
                <a:latin typeface="DengXian"/>
                <a:cs typeface="DengXian"/>
              </a:rPr>
              <a:t>[</a:t>
            </a:r>
            <a:r>
              <a:rPr sz="2400" b="1" spc="-5" dirty="0">
                <a:latin typeface="DengXian"/>
                <a:cs typeface="DengXian"/>
              </a:rPr>
              <a:t>u</a:t>
            </a:r>
            <a:r>
              <a:rPr sz="2400" b="1" dirty="0">
                <a:latin typeface="DengXian"/>
                <a:cs typeface="DengXian"/>
              </a:rPr>
              <a:t>+</a:t>
            </a:r>
            <a:r>
              <a:rPr sz="2400" b="1" spc="-5" dirty="0">
                <a:latin typeface="DengXian"/>
                <a:cs typeface="DengXian"/>
              </a:rPr>
              <a:t>v]]</a:t>
            </a:r>
            <a:endParaRPr sz="2400" dirty="0">
              <a:latin typeface="DengXian"/>
              <a:cs typeface="DengXi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507" y="2945172"/>
            <a:ext cx="10377805" cy="3290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1030">
              <a:lnSpc>
                <a:spcPct val="100000"/>
              </a:lnSpc>
              <a:tabLst>
                <a:tab pos="5198745" algn="l"/>
              </a:tabLst>
            </a:pPr>
            <a:r>
              <a:rPr sz="2500" b="1" i="1" spc="-55" dirty="0">
                <a:latin typeface="DengXian"/>
                <a:cs typeface="DengXian"/>
              </a:rPr>
              <a:t>Scala</a:t>
            </a:r>
            <a:r>
              <a:rPr sz="2500" b="1" i="1" spc="-40" dirty="0">
                <a:latin typeface="DengXian"/>
                <a:cs typeface="DengXian"/>
              </a:rPr>
              <a:t>r</a:t>
            </a:r>
            <a:r>
              <a:rPr sz="2500" b="1" i="1" spc="-20" dirty="0">
                <a:latin typeface="DengXian"/>
                <a:cs typeface="DengXian"/>
              </a:rPr>
              <a:t> </a:t>
            </a:r>
            <a:r>
              <a:rPr sz="2500" b="1" i="1" spc="-90" dirty="0">
                <a:latin typeface="DengXian"/>
                <a:cs typeface="DengXian"/>
              </a:rPr>
              <a:t>m</a:t>
            </a:r>
            <a:r>
              <a:rPr sz="2500" b="1" i="1" spc="-55" dirty="0">
                <a:latin typeface="DengXian"/>
                <a:cs typeface="DengXian"/>
              </a:rPr>
              <a:t>u</a:t>
            </a:r>
            <a:r>
              <a:rPr sz="2500" b="1" i="1" spc="-40" dirty="0">
                <a:latin typeface="DengXian"/>
                <a:cs typeface="DengXian"/>
              </a:rPr>
              <a:t>lt</a:t>
            </a:r>
            <a:r>
              <a:rPr sz="2500" b="1" i="1" spc="-45" dirty="0">
                <a:latin typeface="DengXian"/>
                <a:cs typeface="DengXian"/>
              </a:rPr>
              <a:t>iplicat</a:t>
            </a:r>
            <a:r>
              <a:rPr sz="2500" b="1" i="1" spc="-50" dirty="0">
                <a:latin typeface="DengXian"/>
                <a:cs typeface="DengXian"/>
              </a:rPr>
              <a:t>i</a:t>
            </a:r>
            <a:r>
              <a:rPr sz="2500" b="1" i="1" spc="-65" dirty="0">
                <a:latin typeface="DengXian"/>
                <a:cs typeface="DengXian"/>
              </a:rPr>
              <a:t>on</a:t>
            </a:r>
            <a:r>
              <a:rPr sz="2500" b="1" i="1" spc="-25" dirty="0">
                <a:latin typeface="DengXian"/>
                <a:cs typeface="DengXian"/>
              </a:rPr>
              <a:t>:</a:t>
            </a:r>
            <a:r>
              <a:rPr sz="2500" b="1" i="1" dirty="0">
                <a:latin typeface="DengXian"/>
                <a:cs typeface="DengXian"/>
              </a:rPr>
              <a:t>	</a:t>
            </a:r>
            <a:r>
              <a:rPr sz="2400" b="1" spc="-5" dirty="0">
                <a:latin typeface="DengXian"/>
                <a:cs typeface="DengXian"/>
              </a:rPr>
              <a:t>n[</a:t>
            </a:r>
            <a:r>
              <a:rPr sz="2400" b="1" spc="-10" dirty="0">
                <a:latin typeface="DengXian"/>
                <a:cs typeface="DengXian"/>
              </a:rPr>
              <a:t>[</a:t>
            </a:r>
            <a:r>
              <a:rPr sz="2400" b="1" spc="-5" dirty="0">
                <a:latin typeface="DengXian"/>
                <a:cs typeface="DengXian"/>
              </a:rPr>
              <a:t>u]</a:t>
            </a:r>
            <a:r>
              <a:rPr sz="2400" b="1" dirty="0">
                <a:latin typeface="DengXian"/>
                <a:cs typeface="DengXian"/>
              </a:rPr>
              <a:t>]</a:t>
            </a:r>
            <a:r>
              <a:rPr sz="2400" b="1" spc="15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=</a:t>
            </a:r>
            <a:r>
              <a:rPr sz="2400" b="1" spc="-5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[</a:t>
            </a:r>
            <a:r>
              <a:rPr sz="2400" b="1" spc="-15" dirty="0">
                <a:latin typeface="DengXian"/>
                <a:cs typeface="DengXian"/>
              </a:rPr>
              <a:t>[</a:t>
            </a:r>
            <a:r>
              <a:rPr sz="2400" b="1" spc="-5" dirty="0">
                <a:latin typeface="DengXian"/>
                <a:cs typeface="DengXian"/>
              </a:rPr>
              <a:t>nu]]</a:t>
            </a:r>
            <a:endParaRPr sz="24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33170" indent="-286385">
              <a:lnSpc>
                <a:spcPct val="100000"/>
              </a:lnSpc>
              <a:buFont typeface="Arial"/>
              <a:buChar char="•"/>
              <a:tabLst>
                <a:tab pos="1233805" algn="l"/>
              </a:tabLst>
            </a:pPr>
            <a:r>
              <a:rPr sz="1800" spc="-20" dirty="0">
                <a:latin typeface="DengXian"/>
                <a:cs typeface="DengXian"/>
              </a:rPr>
              <a:t>F</a:t>
            </a:r>
            <a:r>
              <a:rPr sz="1800" spc="-5" dirty="0">
                <a:latin typeface="DengXian"/>
                <a:cs typeface="DengXian"/>
              </a:rPr>
              <a:t>o</a:t>
            </a:r>
            <a:r>
              <a:rPr sz="1800" dirty="0">
                <a:latin typeface="DengXian"/>
                <a:cs typeface="DengXian"/>
              </a:rPr>
              <a:t>r</a:t>
            </a:r>
            <a:r>
              <a:rPr sz="1800" spc="10" dirty="0">
                <a:latin typeface="DengXian"/>
                <a:cs typeface="DengXian"/>
              </a:rPr>
              <a:t> </a:t>
            </a:r>
            <a:r>
              <a:rPr sz="1800" spc="-15" dirty="0">
                <a:latin typeface="DengXian"/>
                <a:cs typeface="DengXian"/>
              </a:rPr>
              <a:t>pub</a:t>
            </a:r>
            <a:r>
              <a:rPr sz="1800" dirty="0">
                <a:latin typeface="DengXian"/>
                <a:cs typeface="DengXian"/>
              </a:rPr>
              <a:t>l</a:t>
            </a:r>
            <a:r>
              <a:rPr sz="1800" spc="-10" dirty="0">
                <a:latin typeface="DengXian"/>
                <a:cs typeface="DengXian"/>
              </a:rPr>
              <a:t>ic</a:t>
            </a:r>
            <a:r>
              <a:rPr sz="1800" spc="-2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k</a:t>
            </a:r>
            <a:r>
              <a:rPr sz="1800" spc="-10" dirty="0">
                <a:latin typeface="DengXian"/>
                <a:cs typeface="DengXian"/>
              </a:rPr>
              <a:t>ey</a:t>
            </a:r>
            <a:r>
              <a:rPr sz="1800" dirty="0">
                <a:latin typeface="DengXian"/>
                <a:cs typeface="DengXian"/>
              </a:rPr>
              <a:t> </a:t>
            </a:r>
            <a:r>
              <a:rPr sz="1900" b="1" i="1" spc="-75" dirty="0">
                <a:latin typeface="DengXian"/>
                <a:cs typeface="DengXian"/>
              </a:rPr>
              <a:t>p</a:t>
            </a:r>
            <a:r>
              <a:rPr sz="1900" b="1" i="1" spc="-60" dirty="0">
                <a:latin typeface="DengXian"/>
                <a:cs typeface="DengXian"/>
              </a:rPr>
              <a:t>k</a:t>
            </a:r>
            <a:r>
              <a:rPr sz="1900" b="1" i="1" spc="-20" dirty="0">
                <a:latin typeface="DengXian"/>
                <a:cs typeface="DengXian"/>
              </a:rPr>
              <a:t> </a:t>
            </a:r>
            <a:r>
              <a:rPr sz="1900" b="1" i="1" spc="-80" dirty="0">
                <a:latin typeface="DengXian"/>
                <a:cs typeface="DengXian"/>
              </a:rPr>
              <a:t>=</a:t>
            </a:r>
            <a:r>
              <a:rPr sz="1900" b="1" i="1" spc="-25" dirty="0">
                <a:latin typeface="DengXian"/>
                <a:cs typeface="DengXian"/>
              </a:rPr>
              <a:t> </a:t>
            </a:r>
            <a:r>
              <a:rPr sz="1900" b="1" i="1" spc="-65" dirty="0">
                <a:latin typeface="DengXian"/>
                <a:cs typeface="DengXian"/>
              </a:rPr>
              <a:t>n</a:t>
            </a:r>
            <a:r>
              <a:rPr sz="1900" i="1" spc="-25" dirty="0">
                <a:latin typeface="DengXian"/>
                <a:cs typeface="DengXian"/>
              </a:rPr>
              <a:t>,</a:t>
            </a:r>
            <a:r>
              <a:rPr sz="1900" i="1" dirty="0">
                <a:latin typeface="DengXian"/>
                <a:cs typeface="DengXian"/>
              </a:rPr>
              <a:t> </a:t>
            </a:r>
            <a:r>
              <a:rPr sz="1900" i="1" spc="-70" dirty="0">
                <a:latin typeface="DengXian"/>
                <a:cs typeface="DengXian"/>
              </a:rPr>
              <a:t> </a:t>
            </a:r>
            <a:r>
              <a:rPr sz="1900" i="1" spc="-40" dirty="0">
                <a:latin typeface="DengXian"/>
                <a:cs typeface="DengXian"/>
              </a:rPr>
              <a:t>t</a:t>
            </a:r>
            <a:r>
              <a:rPr sz="1900" i="1" spc="-60" dirty="0">
                <a:latin typeface="DengXian"/>
                <a:cs typeface="DengXian"/>
              </a:rPr>
              <a:t>he</a:t>
            </a:r>
            <a:r>
              <a:rPr sz="1900" i="1" spc="-45" dirty="0">
                <a:latin typeface="DengXian"/>
                <a:cs typeface="DengXian"/>
              </a:rPr>
              <a:t> </a:t>
            </a:r>
            <a:r>
              <a:rPr sz="1900" i="1" spc="-60" dirty="0">
                <a:latin typeface="DengXian"/>
                <a:cs typeface="DengXian"/>
              </a:rPr>
              <a:t>enc</a:t>
            </a:r>
            <a:r>
              <a:rPr sz="1900" i="1" spc="-70" dirty="0">
                <a:latin typeface="DengXian"/>
                <a:cs typeface="DengXian"/>
              </a:rPr>
              <a:t>oded</a:t>
            </a:r>
            <a:r>
              <a:rPr sz="1900" i="1" spc="-30" dirty="0">
                <a:latin typeface="DengXian"/>
                <a:cs typeface="DengXian"/>
              </a:rPr>
              <a:t> </a:t>
            </a:r>
            <a:r>
              <a:rPr sz="1900" i="1" spc="-45" dirty="0">
                <a:latin typeface="DengXian"/>
                <a:cs typeface="DengXian"/>
              </a:rPr>
              <a:t>f</a:t>
            </a:r>
            <a:r>
              <a:rPr sz="1900" i="1" spc="-60" dirty="0">
                <a:latin typeface="DengXian"/>
                <a:cs typeface="DengXian"/>
              </a:rPr>
              <a:t>or</a:t>
            </a:r>
            <a:r>
              <a:rPr sz="1900" i="1" spc="-100" dirty="0">
                <a:latin typeface="DengXian"/>
                <a:cs typeface="DengXian"/>
              </a:rPr>
              <a:t>m</a:t>
            </a:r>
            <a:r>
              <a:rPr sz="1900" i="1" spc="-30" dirty="0">
                <a:latin typeface="DengXian"/>
                <a:cs typeface="DengXian"/>
              </a:rPr>
              <a:t> </a:t>
            </a:r>
            <a:r>
              <a:rPr sz="1900" i="1" spc="-75" dirty="0">
                <a:latin typeface="DengXian"/>
                <a:cs typeface="DengXian"/>
              </a:rPr>
              <a:t>o</a:t>
            </a:r>
            <a:r>
              <a:rPr sz="1900" i="1" spc="-35" dirty="0">
                <a:latin typeface="DengXian"/>
                <a:cs typeface="DengXian"/>
              </a:rPr>
              <a:t>f</a:t>
            </a:r>
            <a:r>
              <a:rPr sz="1900" i="1" spc="-3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m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∈ {0, . . . , n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Microsoft YaHei"/>
                <a:cs typeface="Microsoft YaHei"/>
              </a:rPr>
              <a:t>−</a:t>
            </a:r>
            <a:r>
              <a:rPr sz="1800" spc="-4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DengXian"/>
                <a:cs typeface="DengXian"/>
              </a:rPr>
              <a:t>1}</a:t>
            </a:r>
            <a:r>
              <a:rPr sz="1800" dirty="0">
                <a:latin typeface="DengXian"/>
                <a:cs typeface="DengXian"/>
              </a:rPr>
              <a:t> 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is</a:t>
            </a:r>
            <a:endParaRPr sz="18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Arial"/>
              <a:buChar char="•"/>
            </a:pPr>
            <a:endParaRPr sz="1750" dirty="0">
              <a:latin typeface="Times New Roman"/>
              <a:cs typeface="Times New Roman"/>
            </a:endParaRPr>
          </a:p>
          <a:p>
            <a:pPr marL="2775585">
              <a:lnSpc>
                <a:spcPct val="100000"/>
              </a:lnSpc>
            </a:pPr>
            <a:r>
              <a:rPr sz="2800" b="1" spc="-20" dirty="0">
                <a:latin typeface="DengXian"/>
                <a:cs typeface="DengXian"/>
              </a:rPr>
              <a:t>En</a:t>
            </a:r>
            <a:r>
              <a:rPr sz="2800" b="1" spc="-10" dirty="0">
                <a:latin typeface="DengXian"/>
                <a:cs typeface="DengXian"/>
              </a:rPr>
              <a:t>c</a:t>
            </a:r>
            <a:r>
              <a:rPr sz="2800" b="1" spc="-20" dirty="0">
                <a:latin typeface="DengXian"/>
                <a:cs typeface="DengXian"/>
              </a:rPr>
              <a:t>ode(</a:t>
            </a:r>
            <a:r>
              <a:rPr sz="2800" b="1" spc="-40" dirty="0">
                <a:latin typeface="DengXian"/>
                <a:cs typeface="DengXian"/>
              </a:rPr>
              <a:t>m</a:t>
            </a:r>
            <a:r>
              <a:rPr sz="2800" b="1" spc="-10" dirty="0">
                <a:latin typeface="DengXian"/>
                <a:cs typeface="DengXian"/>
              </a:rPr>
              <a:t>)</a:t>
            </a:r>
            <a:r>
              <a:rPr sz="2800" b="1" spc="15" dirty="0">
                <a:latin typeface="DengXian"/>
                <a:cs typeface="DengXian"/>
              </a:rPr>
              <a:t> </a:t>
            </a:r>
            <a:r>
              <a:rPr sz="2800" b="1" spc="-20" dirty="0">
                <a:latin typeface="DengXian"/>
                <a:cs typeface="DengXian"/>
              </a:rPr>
              <a:t>=</a:t>
            </a:r>
            <a:r>
              <a:rPr sz="2800" b="1" spc="20" dirty="0">
                <a:latin typeface="DengXian"/>
                <a:cs typeface="DengXian"/>
              </a:rPr>
              <a:t> </a:t>
            </a:r>
            <a:r>
              <a:rPr sz="2800" b="1" spc="-20" dirty="0">
                <a:latin typeface="DengXian"/>
                <a:cs typeface="DengXian"/>
              </a:rPr>
              <a:t>r</a:t>
            </a:r>
            <a:r>
              <a:rPr sz="2775" b="1" spc="15" baseline="25525" dirty="0">
                <a:latin typeface="DengXian"/>
                <a:cs typeface="DengXian"/>
              </a:rPr>
              <a:t>n</a:t>
            </a:r>
            <a:r>
              <a:rPr sz="2775" b="1" baseline="25525" dirty="0">
                <a:latin typeface="DengXian"/>
                <a:cs typeface="DengXian"/>
              </a:rPr>
              <a:t> </a:t>
            </a:r>
            <a:r>
              <a:rPr sz="2775" b="1" spc="-359" baseline="25525" dirty="0">
                <a:latin typeface="DengXian"/>
                <a:cs typeface="DengXian"/>
              </a:rPr>
              <a:t> </a:t>
            </a:r>
            <a:r>
              <a:rPr sz="2800" b="1" spc="-15" dirty="0">
                <a:latin typeface="DengXian"/>
                <a:cs typeface="DengXian"/>
              </a:rPr>
              <a:t>(</a:t>
            </a:r>
            <a:r>
              <a:rPr sz="2800" b="1" spc="-20" dirty="0">
                <a:latin typeface="DengXian"/>
                <a:cs typeface="DengXian"/>
              </a:rPr>
              <a:t>1</a:t>
            </a:r>
            <a:r>
              <a:rPr sz="2800" b="1" spc="-10" dirty="0">
                <a:latin typeface="DengXian"/>
                <a:cs typeface="DengXian"/>
              </a:rPr>
              <a:t> </a:t>
            </a:r>
            <a:r>
              <a:rPr sz="2800" b="1" spc="-20" dirty="0">
                <a:latin typeface="DengXian"/>
                <a:cs typeface="DengXian"/>
              </a:rPr>
              <a:t>+</a:t>
            </a:r>
            <a:r>
              <a:rPr sz="2800" b="1" spc="20" dirty="0">
                <a:latin typeface="DengXian"/>
                <a:cs typeface="DengXian"/>
              </a:rPr>
              <a:t> </a:t>
            </a:r>
            <a:r>
              <a:rPr sz="2800" b="1" spc="-25" dirty="0">
                <a:latin typeface="DengXian"/>
                <a:cs typeface="DengXian"/>
              </a:rPr>
              <a:t>n</a:t>
            </a:r>
            <a:r>
              <a:rPr sz="2800" b="1" spc="-10" dirty="0">
                <a:latin typeface="DengXian"/>
                <a:cs typeface="DengXian"/>
              </a:rPr>
              <a:t>)</a:t>
            </a:r>
            <a:r>
              <a:rPr sz="2800" b="1" spc="10" dirty="0">
                <a:latin typeface="DengXian"/>
                <a:cs typeface="DengXian"/>
              </a:rPr>
              <a:t> </a:t>
            </a:r>
            <a:r>
              <a:rPr sz="2775" b="1" spc="22" baseline="25525" dirty="0">
                <a:latin typeface="DengXian"/>
                <a:cs typeface="DengXian"/>
              </a:rPr>
              <a:t>m</a:t>
            </a:r>
            <a:r>
              <a:rPr sz="2775" b="1" baseline="25525" dirty="0">
                <a:latin typeface="DengXian"/>
                <a:cs typeface="DengXian"/>
              </a:rPr>
              <a:t> </a:t>
            </a:r>
            <a:r>
              <a:rPr sz="2775" b="1" spc="-382" baseline="25525" dirty="0">
                <a:latin typeface="DengXian"/>
                <a:cs typeface="DengXian"/>
              </a:rPr>
              <a:t> </a:t>
            </a:r>
            <a:r>
              <a:rPr sz="2800" b="1" spc="-20" dirty="0">
                <a:latin typeface="DengXian"/>
                <a:cs typeface="DengXian"/>
              </a:rPr>
              <a:t>mod</a:t>
            </a:r>
            <a:r>
              <a:rPr sz="2800" b="1" spc="10" dirty="0">
                <a:latin typeface="DengXian"/>
                <a:cs typeface="DengXian"/>
              </a:rPr>
              <a:t> </a:t>
            </a:r>
            <a:r>
              <a:rPr sz="2800" b="1" spc="-20" dirty="0">
                <a:latin typeface="DengXian"/>
                <a:cs typeface="DengXian"/>
              </a:rPr>
              <a:t>n</a:t>
            </a:r>
            <a:r>
              <a:rPr sz="2775" b="1" spc="15" baseline="25525" dirty="0">
                <a:latin typeface="DengXian"/>
                <a:cs typeface="DengXian"/>
              </a:rPr>
              <a:t>2</a:t>
            </a:r>
            <a:endParaRPr sz="2775" baseline="25525" dirty="0">
              <a:latin typeface="DengXian"/>
              <a:cs typeface="DengXian"/>
            </a:endParaRPr>
          </a:p>
          <a:p>
            <a:pPr marL="1256030">
              <a:lnSpc>
                <a:spcPct val="100000"/>
              </a:lnSpc>
              <a:spcBef>
                <a:spcPts val="2235"/>
              </a:spcBef>
            </a:pPr>
            <a:r>
              <a:rPr sz="1800" spc="-10" dirty="0">
                <a:latin typeface="DengXian"/>
                <a:cs typeface="DengXian"/>
              </a:rPr>
              <a:t>r </a:t>
            </a:r>
            <a:r>
              <a:rPr sz="1800" spc="-5" dirty="0">
                <a:latin typeface="DengXian"/>
                <a:cs typeface="DengXian"/>
              </a:rPr>
              <a:t>is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ran</a:t>
            </a:r>
            <a:r>
              <a:rPr sz="1800" spc="-5" dirty="0">
                <a:latin typeface="DengXian"/>
                <a:cs typeface="DengXian"/>
              </a:rPr>
              <a:t>doml</a:t>
            </a:r>
            <a:r>
              <a:rPr sz="1800" dirty="0">
                <a:latin typeface="DengXian"/>
                <a:cs typeface="DengXian"/>
              </a:rPr>
              <a:t>y</a:t>
            </a:r>
            <a:r>
              <a:rPr sz="1800" spc="-10" dirty="0">
                <a:latin typeface="DengXian"/>
                <a:cs typeface="DengXian"/>
              </a:rPr>
              <a:t> </a:t>
            </a:r>
            <a:r>
              <a:rPr sz="1800" spc="-15" dirty="0">
                <a:latin typeface="DengXian"/>
                <a:cs typeface="DengXian"/>
              </a:rPr>
              <a:t>selec</a:t>
            </a:r>
            <a:r>
              <a:rPr sz="1800" dirty="0">
                <a:latin typeface="DengXian"/>
                <a:cs typeface="DengXian"/>
              </a:rPr>
              <a:t>t</a:t>
            </a:r>
            <a:r>
              <a:rPr sz="1800" spc="-10" dirty="0">
                <a:latin typeface="DengXian"/>
                <a:cs typeface="DengXian"/>
              </a:rPr>
              <a:t>ed</a:t>
            </a:r>
            <a:r>
              <a:rPr sz="1800" spc="-5" dirty="0">
                <a:latin typeface="DengXian"/>
                <a:cs typeface="DengXian"/>
              </a:rPr>
              <a:t> fro</a:t>
            </a:r>
            <a:r>
              <a:rPr sz="1800" dirty="0">
                <a:latin typeface="DengXian"/>
                <a:cs typeface="DengXian"/>
              </a:rPr>
              <a:t>m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{0,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.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.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.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, n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Microsoft YaHei"/>
                <a:cs typeface="Microsoft YaHei"/>
              </a:rPr>
              <a:t>−</a:t>
            </a:r>
            <a:r>
              <a:rPr sz="1800" spc="-45" dirty="0">
                <a:latin typeface="Microsoft YaHei"/>
                <a:cs typeface="Microsoft YaHei"/>
              </a:rPr>
              <a:t> </a:t>
            </a:r>
            <a:r>
              <a:rPr sz="1800" dirty="0">
                <a:latin typeface="DengXian"/>
                <a:cs typeface="DengXian"/>
              </a:rPr>
              <a:t>1}.</a:t>
            </a:r>
          </a:p>
          <a:p>
            <a:pPr marL="1233170" indent="-286385">
              <a:lnSpc>
                <a:spcPct val="100000"/>
              </a:lnSpc>
              <a:spcBef>
                <a:spcPts val="1435"/>
              </a:spcBef>
              <a:buFont typeface="Arial"/>
              <a:buChar char="•"/>
              <a:tabLst>
                <a:tab pos="1233805" algn="l"/>
              </a:tabLst>
            </a:pPr>
            <a:r>
              <a:rPr sz="1800" spc="-10" dirty="0">
                <a:latin typeface="DengXian"/>
                <a:cs typeface="DengXian"/>
              </a:rPr>
              <a:t>F</a:t>
            </a:r>
            <a:r>
              <a:rPr sz="1800" dirty="0">
                <a:latin typeface="DengXian"/>
                <a:cs typeface="DengXian"/>
              </a:rPr>
              <a:t>or</a:t>
            </a:r>
            <a:r>
              <a:rPr sz="1800" spc="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float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q =</a:t>
            </a:r>
            <a:r>
              <a:rPr sz="1800" spc="-1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(s, e)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, encrypt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[[q]]</a:t>
            </a:r>
            <a:r>
              <a:rPr sz="1800" spc="-1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= ([[s]],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e), here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q =</a:t>
            </a:r>
            <a:r>
              <a:rPr sz="1800" spc="-1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sβ</a:t>
            </a:r>
            <a:r>
              <a:rPr sz="1800" spc="-15" baseline="25462" dirty="0">
                <a:latin typeface="DengXian"/>
                <a:cs typeface="DengXian"/>
              </a:rPr>
              <a:t>e</a:t>
            </a:r>
            <a:r>
              <a:rPr sz="1800" spc="232" baseline="25462" dirty="0">
                <a:latin typeface="DengXian"/>
                <a:cs typeface="DengXian"/>
              </a:rPr>
              <a:t> </a:t>
            </a:r>
            <a:r>
              <a:rPr sz="1800" spc="5" dirty="0">
                <a:latin typeface="DengXian"/>
                <a:cs typeface="DengXian"/>
              </a:rPr>
              <a:t>i</a:t>
            </a:r>
            <a:r>
              <a:rPr sz="1800" dirty="0">
                <a:latin typeface="DengXian"/>
                <a:cs typeface="DengXian"/>
              </a:rPr>
              <a:t>s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b</a:t>
            </a:r>
            <a:r>
              <a:rPr sz="1800" spc="-10" dirty="0">
                <a:latin typeface="DengXian"/>
                <a:cs typeface="DengXian"/>
              </a:rPr>
              <a:t>a</a:t>
            </a:r>
            <a:r>
              <a:rPr sz="1800" spc="-5" dirty="0">
                <a:latin typeface="DengXian"/>
                <a:cs typeface="DengXian"/>
              </a:rPr>
              <a:t>s</a:t>
            </a:r>
            <a:r>
              <a:rPr sz="1800" dirty="0">
                <a:latin typeface="DengXian"/>
                <a:cs typeface="DengXian"/>
              </a:rPr>
              <a:t>e</a:t>
            </a:r>
            <a:r>
              <a:rPr sz="1800" spc="-5" dirty="0">
                <a:latin typeface="DengXian"/>
                <a:cs typeface="DengXian"/>
              </a:rPr>
              <a:t>-</a:t>
            </a:r>
            <a:r>
              <a:rPr sz="1800" dirty="0">
                <a:latin typeface="DengXian"/>
                <a:cs typeface="DengXian"/>
              </a:rPr>
              <a:t>β e</a:t>
            </a:r>
            <a:r>
              <a:rPr sz="1800" spc="-10" dirty="0">
                <a:latin typeface="DengXian"/>
                <a:cs typeface="DengXian"/>
              </a:rPr>
              <a:t>x</a:t>
            </a:r>
            <a:r>
              <a:rPr sz="1800" dirty="0">
                <a:latin typeface="DengXian"/>
                <a:cs typeface="DengXian"/>
              </a:rPr>
              <a:t>ponen</a:t>
            </a:r>
            <a:r>
              <a:rPr sz="1800" spc="5" dirty="0">
                <a:latin typeface="DengXian"/>
                <a:cs typeface="DengXian"/>
              </a:rPr>
              <a:t>t</a:t>
            </a:r>
            <a:r>
              <a:rPr sz="1800" dirty="0">
                <a:latin typeface="DengXian"/>
                <a:cs typeface="DengXian"/>
              </a:rPr>
              <a:t>ial</a:t>
            </a:r>
            <a:r>
              <a:rPr sz="1800" spc="-2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repr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dirty="0">
                <a:latin typeface="DengXian"/>
                <a:cs typeface="DengXian"/>
              </a:rPr>
              <a:t>sentat</a:t>
            </a:r>
            <a:r>
              <a:rPr sz="1800" spc="5" dirty="0">
                <a:latin typeface="DengXian"/>
                <a:cs typeface="DengXian"/>
              </a:rPr>
              <a:t>i</a:t>
            </a:r>
            <a:r>
              <a:rPr sz="1800" dirty="0">
                <a:latin typeface="DengXian"/>
                <a:cs typeface="DengXian"/>
              </a:rPr>
              <a:t>on</a:t>
            </a:r>
            <a:r>
              <a:rPr sz="1800" dirty="0" smtClean="0">
                <a:latin typeface="DengXian"/>
                <a:cs typeface="DengXian"/>
              </a:rPr>
              <a:t>.</a:t>
            </a:r>
            <a:endParaRPr sz="1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R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ivest, 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R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.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L.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;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dlem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n,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L.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; and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D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e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rtouzos,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M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.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L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.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19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7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8.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d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ta b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k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s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and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privacy</a:t>
            </a:r>
            <a:r>
              <a:rPr sz="1800" spc="-3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homomor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p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h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i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sms.</a:t>
            </a:r>
            <a:endParaRPr sz="1800" dirty="0">
              <a:latin typeface="DengXian"/>
              <a:cs typeface="DengXian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C00000"/>
                </a:solidFill>
                <a:latin typeface="DengXian"/>
                <a:cs typeface="DengXian"/>
              </a:rPr>
              <a:t>F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ou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dati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ns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f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Secur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e </a:t>
            </a:r>
            <a:r>
              <a:rPr sz="1800" spc="-20" dirty="0">
                <a:solidFill>
                  <a:srgbClr val="C00000"/>
                </a:solidFill>
                <a:latin typeface="DengXian"/>
                <a:cs typeface="DengXian"/>
              </a:rPr>
              <a:t>Computa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t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io</a:t>
            </a:r>
            <a:r>
              <a:rPr sz="1800" spc="5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,</a:t>
            </a:r>
            <a:r>
              <a:rPr sz="1800" spc="-15" dirty="0">
                <a:solidFill>
                  <a:srgbClr val="C00000"/>
                </a:solidFill>
                <a:latin typeface="DengXian"/>
                <a:cs typeface="DengXian"/>
              </a:rPr>
              <a:t> Academi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Press</a:t>
            </a:r>
            <a:r>
              <a:rPr sz="18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16</a:t>
            </a:r>
            <a:r>
              <a:rPr sz="1800" spc="0" dirty="0">
                <a:solidFill>
                  <a:srgbClr val="C00000"/>
                </a:solidFill>
                <a:latin typeface="DengXian"/>
                <a:cs typeface="DengXian"/>
              </a:rPr>
              <a:t>9</a:t>
            </a:r>
            <a:r>
              <a:rPr sz="1800" dirty="0">
                <a:solidFill>
                  <a:srgbClr val="C00000"/>
                </a:solidFill>
                <a:latin typeface="DengXian"/>
                <a:cs typeface="DengXian"/>
              </a:rPr>
              <a:t>–</a:t>
            </a:r>
            <a:r>
              <a:rPr sz="1800" spc="-10" dirty="0">
                <a:solidFill>
                  <a:srgbClr val="C00000"/>
                </a:solidFill>
                <a:latin typeface="DengXian"/>
                <a:cs typeface="DengXian"/>
              </a:rPr>
              <a:t>179.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9" name="object 2"/>
          <p:cNvSpPr/>
          <p:nvPr/>
        </p:nvSpPr>
        <p:spPr>
          <a:xfrm rot="5197990">
            <a:off x="1306378" y="5140991"/>
            <a:ext cx="684817" cy="2499669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429" rIns="0" bIns="0" rtlCol="0">
            <a:spAutoFit/>
          </a:bodyPr>
          <a:lstStyle/>
          <a:p>
            <a:pPr marL="106680">
              <a:lnSpc>
                <a:spcPct val="100000"/>
              </a:lnSpc>
            </a:pPr>
            <a:r>
              <a:rPr spc="-20" dirty="0"/>
              <a:t>Applying</a:t>
            </a:r>
            <a:r>
              <a:rPr spc="-5" dirty="0"/>
              <a:t> </a:t>
            </a:r>
            <a:r>
              <a:rPr spc="-30" dirty="0"/>
              <a:t>H</a:t>
            </a:r>
            <a:r>
              <a:rPr spc="-20" dirty="0"/>
              <a:t>E</a:t>
            </a:r>
            <a:r>
              <a:rPr spc="10" dirty="0"/>
              <a:t> </a:t>
            </a:r>
            <a:r>
              <a:rPr spc="-20" dirty="0"/>
              <a:t>to</a:t>
            </a:r>
            <a:r>
              <a:rPr spc="5" dirty="0"/>
              <a:t> </a:t>
            </a:r>
            <a:r>
              <a:rPr spc="-35" dirty="0"/>
              <a:t>M</a:t>
            </a:r>
            <a:r>
              <a:rPr spc="-15" dirty="0"/>
              <a:t>ac</a:t>
            </a:r>
            <a:r>
              <a:rPr spc="-30" dirty="0"/>
              <a:t>h</a:t>
            </a:r>
            <a:r>
              <a:rPr spc="-15" dirty="0"/>
              <a:t>ine</a:t>
            </a:r>
            <a:r>
              <a:rPr spc="5" dirty="0"/>
              <a:t> </a:t>
            </a:r>
            <a:r>
              <a:rPr spc="-20" dirty="0"/>
              <a:t>Learning</a:t>
            </a:r>
          </a:p>
        </p:txBody>
      </p:sp>
      <p:sp>
        <p:nvSpPr>
          <p:cNvPr id="3" name="object 3"/>
          <p:cNvSpPr/>
          <p:nvPr/>
        </p:nvSpPr>
        <p:spPr>
          <a:xfrm>
            <a:off x="1370075" y="2107692"/>
            <a:ext cx="3179064" cy="922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932932" y="1092708"/>
            <a:ext cx="5669279" cy="4122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363894" y="4078575"/>
            <a:ext cx="138430" cy="0"/>
          </a:xfrm>
          <a:custGeom>
            <a:avLst/>
            <a:gdLst/>
            <a:ahLst/>
            <a:cxnLst/>
            <a:rect l="l" t="t" r="r" b="b"/>
            <a:pathLst>
              <a:path w="138430">
                <a:moveTo>
                  <a:pt x="0" y="0"/>
                </a:moveTo>
                <a:lnTo>
                  <a:pt x="138209" y="0"/>
                </a:lnTo>
              </a:path>
            </a:pathLst>
          </a:custGeom>
          <a:ln w="108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241967" y="4078575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3918" y="0"/>
                </a:lnTo>
              </a:path>
            </a:pathLst>
          </a:custGeom>
          <a:ln w="108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164568" y="4780253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209" y="0"/>
                </a:lnTo>
              </a:path>
            </a:pathLst>
          </a:custGeom>
          <a:ln w="108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535862" y="4780253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3918" y="0"/>
                </a:lnTo>
              </a:path>
            </a:pathLst>
          </a:custGeom>
          <a:ln w="108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390855" y="3085692"/>
            <a:ext cx="11194415" cy="312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En</a:t>
            </a:r>
            <a:r>
              <a:rPr sz="1800" b="1" spc="-5" dirty="0">
                <a:latin typeface="DengXian"/>
                <a:cs typeface="DengXian"/>
              </a:rPr>
              <a:t>c</a:t>
            </a:r>
            <a:r>
              <a:rPr sz="1800" b="1" spc="5" dirty="0">
                <a:latin typeface="DengXian"/>
                <a:cs typeface="DengXian"/>
              </a:rPr>
              <a:t>r</a:t>
            </a:r>
            <a:r>
              <a:rPr sz="1800" b="1" spc="-5" dirty="0">
                <a:latin typeface="DengXian"/>
                <a:cs typeface="DengXian"/>
              </a:rPr>
              <a:t>y</a:t>
            </a:r>
            <a:r>
              <a:rPr sz="1800" b="1" spc="-10" dirty="0">
                <a:latin typeface="DengXian"/>
                <a:cs typeface="DengXian"/>
              </a:rPr>
              <a:t>p</a:t>
            </a:r>
            <a:r>
              <a:rPr sz="1800" b="1" spc="-5" dirty="0">
                <a:latin typeface="DengXian"/>
                <a:cs typeface="DengXian"/>
              </a:rPr>
              <a:t>te</a:t>
            </a:r>
            <a:r>
              <a:rPr sz="1800" b="1" dirty="0">
                <a:latin typeface="DengXian"/>
                <a:cs typeface="DengXian"/>
              </a:rPr>
              <a:t>d </a:t>
            </a:r>
            <a:r>
              <a:rPr sz="1800" b="1" spc="-5" dirty="0">
                <a:latin typeface="DengXian"/>
                <a:cs typeface="DengXian"/>
              </a:rPr>
              <a:t>c</a:t>
            </a:r>
            <a:r>
              <a:rPr sz="1800" b="1" spc="5" dirty="0">
                <a:latin typeface="DengXian"/>
                <a:cs typeface="DengXian"/>
              </a:rPr>
              <a:t>o</a:t>
            </a:r>
            <a:r>
              <a:rPr sz="1800" b="1" dirty="0">
                <a:latin typeface="DengXian"/>
                <a:cs typeface="DengXian"/>
              </a:rPr>
              <a:t>m</a:t>
            </a:r>
            <a:r>
              <a:rPr sz="1800" b="1" spc="-10" dirty="0">
                <a:latin typeface="DengXian"/>
                <a:cs typeface="DengXian"/>
              </a:rPr>
              <a:t>p</a:t>
            </a:r>
            <a:r>
              <a:rPr sz="1800" b="1" spc="-5" dirty="0">
                <a:latin typeface="DengXian"/>
                <a:cs typeface="DengXian"/>
              </a:rPr>
              <a:t>utat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spc="-5" dirty="0">
                <a:latin typeface="DengXian"/>
                <a:cs typeface="DengXian"/>
              </a:rPr>
              <a:t>o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10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for</a:t>
            </a:r>
            <a:r>
              <a:rPr sz="1800" b="1" spc="-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eac</a:t>
            </a:r>
            <a:r>
              <a:rPr sz="1800" b="1" dirty="0">
                <a:latin typeface="DengXian"/>
                <a:cs typeface="DengXian"/>
              </a:rPr>
              <a:t>h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ter</a:t>
            </a:r>
            <a:r>
              <a:rPr sz="1800" b="1" dirty="0">
                <a:latin typeface="DengXian"/>
                <a:cs typeface="DengXian"/>
              </a:rPr>
              <a:t>m </a:t>
            </a:r>
            <a:r>
              <a:rPr sz="1800" b="1" spc="-5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10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t</a:t>
            </a:r>
            <a:r>
              <a:rPr sz="1800" b="1" spc="-10" dirty="0">
                <a:latin typeface="DengXian"/>
                <a:cs typeface="DengXian"/>
              </a:rPr>
              <a:t>h</a:t>
            </a:r>
            <a:r>
              <a:rPr sz="1800" b="1" dirty="0">
                <a:latin typeface="DengXian"/>
                <a:cs typeface="DengXian"/>
              </a:rPr>
              <a:t>e</a:t>
            </a:r>
            <a:endParaRPr sz="1800" dirty="0">
              <a:latin typeface="DengXian"/>
              <a:cs typeface="DengXian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polyn</a:t>
            </a:r>
            <a:r>
              <a:rPr sz="1800" b="1" spc="-5" dirty="0">
                <a:latin typeface="DengXian"/>
                <a:cs typeface="DengXian"/>
              </a:rPr>
              <a:t>o</a:t>
            </a:r>
            <a:r>
              <a:rPr sz="1800" b="1" dirty="0">
                <a:latin typeface="DengXian"/>
                <a:cs typeface="DengXian"/>
              </a:rPr>
              <a:t>mial</a:t>
            </a:r>
            <a:r>
              <a:rPr sz="1800" b="1" spc="10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f</a:t>
            </a:r>
            <a:r>
              <a:rPr sz="1800" b="1" spc="5" dirty="0">
                <a:latin typeface="DengXian"/>
                <a:cs typeface="DengXian"/>
              </a:rPr>
              <a:t>u</a:t>
            </a:r>
            <a:r>
              <a:rPr sz="1800" b="1" dirty="0">
                <a:latin typeface="DengXian"/>
                <a:cs typeface="DengXian"/>
              </a:rPr>
              <a:t>nc</a:t>
            </a:r>
            <a:r>
              <a:rPr sz="1800" b="1" spc="-5" dirty="0">
                <a:latin typeface="DengXian"/>
                <a:cs typeface="DengXian"/>
              </a:rPr>
              <a:t>tion</a:t>
            </a:r>
            <a:endParaRPr sz="18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739775">
              <a:lnSpc>
                <a:spcPts val="2030"/>
              </a:lnSpc>
            </a:pPr>
            <a:r>
              <a:rPr sz="2050" i="1" spc="-100" dirty="0">
                <a:latin typeface="Times New Roman"/>
                <a:cs typeface="Times New Roman"/>
              </a:rPr>
              <a:t>loss</a:t>
            </a:r>
            <a:r>
              <a:rPr sz="2050" i="1" spc="-60" dirty="0">
                <a:latin typeface="Times New Roman"/>
                <a:cs typeface="Times New Roman"/>
              </a:rPr>
              <a:t> </a:t>
            </a:r>
            <a:r>
              <a:rPr sz="2050" spc="-135" dirty="0">
                <a:latin typeface="Symbol"/>
                <a:cs typeface="Symbol"/>
              </a:rPr>
              <a:t></a:t>
            </a:r>
            <a:r>
              <a:rPr sz="2050" spc="-125" dirty="0">
                <a:latin typeface="Times New Roman"/>
                <a:cs typeface="Times New Roman"/>
              </a:rPr>
              <a:t> </a:t>
            </a:r>
            <a:r>
              <a:rPr sz="2050" spc="-105" dirty="0">
                <a:latin typeface="Times New Roman"/>
                <a:cs typeface="Times New Roman"/>
              </a:rPr>
              <a:t>log</a:t>
            </a:r>
            <a:r>
              <a:rPr sz="2050" spc="-260" dirty="0">
                <a:latin typeface="Times New Roman"/>
                <a:cs typeface="Times New Roman"/>
              </a:rPr>
              <a:t> </a:t>
            </a:r>
            <a:r>
              <a:rPr sz="2050" spc="-125" dirty="0">
                <a:latin typeface="Times New Roman"/>
                <a:cs typeface="Times New Roman"/>
              </a:rPr>
              <a:t>2</a:t>
            </a:r>
            <a:r>
              <a:rPr sz="2050" spc="-235" dirty="0">
                <a:latin typeface="Times New Roman"/>
                <a:cs typeface="Times New Roman"/>
              </a:rPr>
              <a:t> </a:t>
            </a:r>
            <a:r>
              <a:rPr sz="2050" spc="-135" dirty="0">
                <a:latin typeface="Symbol"/>
                <a:cs typeface="Symbol"/>
              </a:rPr>
              <a:t></a:t>
            </a:r>
            <a:r>
              <a:rPr sz="2050" spc="-90" dirty="0">
                <a:latin typeface="Times New Roman"/>
                <a:cs typeface="Times New Roman"/>
              </a:rPr>
              <a:t> </a:t>
            </a:r>
            <a:r>
              <a:rPr sz="3075" spc="-187" baseline="35230" dirty="0">
                <a:latin typeface="Times New Roman"/>
                <a:cs typeface="Times New Roman"/>
              </a:rPr>
              <a:t>1</a:t>
            </a:r>
            <a:r>
              <a:rPr sz="3075" spc="82" baseline="35230" dirty="0">
                <a:latin typeface="Times New Roman"/>
                <a:cs typeface="Times New Roman"/>
              </a:rPr>
              <a:t> </a:t>
            </a:r>
            <a:r>
              <a:rPr sz="2050" i="1" spc="-110" dirty="0">
                <a:latin typeface="Times New Roman"/>
                <a:cs typeface="Times New Roman"/>
              </a:rPr>
              <a:t>y</a:t>
            </a:r>
            <a:r>
              <a:rPr sz="2050" i="1" spc="-200" dirty="0">
                <a:latin typeface="Times New Roman"/>
                <a:cs typeface="Times New Roman"/>
              </a:rPr>
              <a:t>w</a:t>
            </a:r>
            <a:r>
              <a:rPr sz="1800" i="1" spc="-135" baseline="41666" dirty="0">
                <a:latin typeface="Times New Roman"/>
                <a:cs typeface="Times New Roman"/>
              </a:rPr>
              <a:t>T</a:t>
            </a:r>
            <a:r>
              <a:rPr sz="1800" i="1" spc="15" baseline="41666" dirty="0">
                <a:latin typeface="Times New Roman"/>
                <a:cs typeface="Times New Roman"/>
              </a:rPr>
              <a:t> </a:t>
            </a:r>
            <a:r>
              <a:rPr sz="2050" i="1" spc="-110" dirty="0">
                <a:latin typeface="Times New Roman"/>
                <a:cs typeface="Times New Roman"/>
              </a:rPr>
              <a:t>x</a:t>
            </a:r>
            <a:r>
              <a:rPr sz="2050" i="1" spc="-190" dirty="0">
                <a:latin typeface="Times New Roman"/>
                <a:cs typeface="Times New Roman"/>
              </a:rPr>
              <a:t> </a:t>
            </a:r>
            <a:r>
              <a:rPr sz="2050" spc="-135" dirty="0">
                <a:latin typeface="Symbol"/>
                <a:cs typeface="Symbol"/>
              </a:rPr>
              <a:t></a:t>
            </a:r>
            <a:r>
              <a:rPr sz="2050" spc="-120" dirty="0">
                <a:latin typeface="Times New Roman"/>
                <a:cs typeface="Times New Roman"/>
              </a:rPr>
              <a:t> </a:t>
            </a:r>
            <a:r>
              <a:rPr sz="3075" spc="-187" baseline="35230" dirty="0">
                <a:latin typeface="Times New Roman"/>
                <a:cs typeface="Times New Roman"/>
              </a:rPr>
              <a:t>1</a:t>
            </a:r>
            <a:r>
              <a:rPr sz="3075" spc="-300" baseline="35230" dirty="0">
                <a:latin typeface="Times New Roman"/>
                <a:cs typeface="Times New Roman"/>
              </a:rPr>
              <a:t> </a:t>
            </a:r>
            <a:r>
              <a:rPr sz="2050" spc="-15" dirty="0">
                <a:latin typeface="Times New Roman"/>
                <a:cs typeface="Times New Roman"/>
              </a:rPr>
              <a:t>(</a:t>
            </a:r>
            <a:r>
              <a:rPr sz="2050" i="1" spc="-185" dirty="0">
                <a:latin typeface="Times New Roman"/>
                <a:cs typeface="Times New Roman"/>
              </a:rPr>
              <a:t>w</a:t>
            </a:r>
            <a:r>
              <a:rPr sz="1800" i="1" spc="-135" baseline="41666" dirty="0">
                <a:latin typeface="Times New Roman"/>
                <a:cs typeface="Times New Roman"/>
              </a:rPr>
              <a:t>T</a:t>
            </a:r>
            <a:r>
              <a:rPr sz="1800" i="1" spc="15" baseline="41666" dirty="0">
                <a:latin typeface="Times New Roman"/>
                <a:cs typeface="Times New Roman"/>
              </a:rPr>
              <a:t> </a:t>
            </a:r>
            <a:r>
              <a:rPr sz="2050" i="1" spc="-70" dirty="0">
                <a:latin typeface="Times New Roman"/>
                <a:cs typeface="Times New Roman"/>
              </a:rPr>
              <a:t>x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1800" spc="-120" baseline="41666" dirty="0">
                <a:latin typeface="Times New Roman"/>
                <a:cs typeface="Times New Roman"/>
              </a:rPr>
              <a:t>2</a:t>
            </a:r>
            <a:endParaRPr sz="1800" baseline="41666" dirty="0">
              <a:latin typeface="Times New Roman"/>
              <a:cs typeface="Times New Roman"/>
            </a:endParaRPr>
          </a:p>
          <a:p>
            <a:pPr marL="1988185">
              <a:lnSpc>
                <a:spcPts val="2030"/>
              </a:lnSpc>
              <a:tabLst>
                <a:tab pos="2855595" algn="l"/>
              </a:tabLst>
            </a:pPr>
            <a:r>
              <a:rPr sz="2050" spc="-125" dirty="0">
                <a:latin typeface="Times New Roman"/>
                <a:cs typeface="Times New Roman"/>
              </a:rPr>
              <a:t>2	8</a:t>
            </a:r>
            <a:endParaRPr sz="2050" dirty="0">
              <a:latin typeface="Times New Roman"/>
              <a:cs typeface="Times New Roman"/>
            </a:endParaRPr>
          </a:p>
          <a:p>
            <a:pPr marL="728980">
              <a:lnSpc>
                <a:spcPts val="2030"/>
              </a:lnSpc>
              <a:spcBef>
                <a:spcPts val="1460"/>
              </a:spcBef>
            </a:pPr>
            <a:r>
              <a:rPr sz="2050" spc="-90" dirty="0">
                <a:latin typeface="Times New Roman"/>
                <a:cs typeface="Times New Roman"/>
              </a:rPr>
              <a:t>[</a:t>
            </a:r>
            <a:r>
              <a:rPr sz="2050" spc="-105" dirty="0">
                <a:latin typeface="Times New Roman"/>
                <a:cs typeface="Times New Roman"/>
              </a:rPr>
              <a:t>[</a:t>
            </a:r>
            <a:r>
              <a:rPr sz="2050" i="1" spc="-100" dirty="0">
                <a:latin typeface="Times New Roman"/>
                <a:cs typeface="Times New Roman"/>
              </a:rPr>
              <a:t>los</a:t>
            </a:r>
            <a:r>
              <a:rPr sz="2050" i="1" spc="-40" dirty="0">
                <a:latin typeface="Times New Roman"/>
                <a:cs typeface="Times New Roman"/>
              </a:rPr>
              <a:t>s</a:t>
            </a:r>
            <a:r>
              <a:rPr sz="2050" spc="-90" dirty="0">
                <a:latin typeface="Times New Roman"/>
                <a:cs typeface="Times New Roman"/>
              </a:rPr>
              <a:t>]</a:t>
            </a:r>
            <a:r>
              <a:rPr sz="2050" spc="-85" dirty="0">
                <a:latin typeface="Times New Roman"/>
                <a:cs typeface="Times New Roman"/>
              </a:rPr>
              <a:t>]</a:t>
            </a:r>
            <a:r>
              <a:rPr sz="2050" spc="-195" dirty="0">
                <a:latin typeface="Times New Roman"/>
                <a:cs typeface="Times New Roman"/>
              </a:rPr>
              <a:t> </a:t>
            </a:r>
            <a:r>
              <a:rPr sz="2050" spc="-135" dirty="0">
                <a:latin typeface="Symbol"/>
                <a:cs typeface="Symbol"/>
              </a:rPr>
              <a:t></a:t>
            </a:r>
            <a:r>
              <a:rPr sz="2050" spc="-240" dirty="0">
                <a:latin typeface="Times New Roman"/>
                <a:cs typeface="Times New Roman"/>
              </a:rPr>
              <a:t> </a:t>
            </a:r>
            <a:r>
              <a:rPr sz="2050" spc="-100" dirty="0">
                <a:latin typeface="Times New Roman"/>
                <a:cs typeface="Times New Roman"/>
              </a:rPr>
              <a:t>[[log</a:t>
            </a:r>
            <a:r>
              <a:rPr sz="2050" spc="-280" dirty="0">
                <a:latin typeface="Times New Roman"/>
                <a:cs typeface="Times New Roman"/>
              </a:rPr>
              <a:t> </a:t>
            </a:r>
            <a:r>
              <a:rPr sz="2050" spc="-110" dirty="0">
                <a:latin typeface="Times New Roman"/>
                <a:cs typeface="Times New Roman"/>
              </a:rPr>
              <a:t>2]</a:t>
            </a:r>
            <a:r>
              <a:rPr sz="2050" spc="-85" dirty="0">
                <a:latin typeface="Times New Roman"/>
                <a:cs typeface="Times New Roman"/>
              </a:rPr>
              <a:t>]</a:t>
            </a:r>
            <a:r>
              <a:rPr sz="2050" spc="-310" dirty="0">
                <a:latin typeface="Times New Roman"/>
                <a:cs typeface="Times New Roman"/>
              </a:rPr>
              <a:t> </a:t>
            </a:r>
            <a:r>
              <a:rPr sz="2050" spc="-135" dirty="0">
                <a:latin typeface="Symbol"/>
                <a:cs typeface="Symbol"/>
              </a:rPr>
              <a:t></a:t>
            </a:r>
            <a:r>
              <a:rPr sz="2050" spc="-210" dirty="0">
                <a:latin typeface="Times New Roman"/>
                <a:cs typeface="Times New Roman"/>
              </a:rPr>
              <a:t> </a:t>
            </a:r>
            <a:r>
              <a:rPr sz="2050" spc="-40" dirty="0">
                <a:latin typeface="Times New Roman"/>
                <a:cs typeface="Times New Roman"/>
              </a:rPr>
              <a:t>(</a:t>
            </a:r>
            <a:r>
              <a:rPr sz="2050" spc="-135" dirty="0">
                <a:latin typeface="Symbol"/>
                <a:cs typeface="Symbol"/>
              </a:rPr>
              <a:t></a:t>
            </a:r>
            <a:r>
              <a:rPr sz="2050" spc="-145" dirty="0">
                <a:latin typeface="Times New Roman"/>
                <a:cs typeface="Times New Roman"/>
              </a:rPr>
              <a:t> </a:t>
            </a:r>
            <a:r>
              <a:rPr sz="3075" spc="75" baseline="35230" dirty="0">
                <a:latin typeface="Times New Roman"/>
                <a:cs typeface="Times New Roman"/>
              </a:rPr>
              <a:t>1</a:t>
            </a:r>
            <a:r>
              <a:rPr sz="2050" spc="100" dirty="0">
                <a:latin typeface="Times New Roman"/>
                <a:cs typeface="Times New Roman"/>
              </a:rPr>
              <a:t>)</a:t>
            </a:r>
            <a:r>
              <a:rPr sz="2050" spc="-75" dirty="0">
                <a:latin typeface="Times New Roman"/>
                <a:cs typeface="Times New Roman"/>
              </a:rPr>
              <a:t>*</a:t>
            </a:r>
            <a:r>
              <a:rPr sz="2050" spc="-90" dirty="0">
                <a:latin typeface="Times New Roman"/>
                <a:cs typeface="Times New Roman"/>
              </a:rPr>
              <a:t>[</a:t>
            </a:r>
            <a:r>
              <a:rPr sz="2050" spc="-85" dirty="0">
                <a:latin typeface="Times New Roman"/>
                <a:cs typeface="Times New Roman"/>
              </a:rPr>
              <a:t>[</a:t>
            </a:r>
            <a:r>
              <a:rPr sz="2050" spc="-310" dirty="0">
                <a:latin typeface="Times New Roman"/>
                <a:cs typeface="Times New Roman"/>
              </a:rPr>
              <a:t> </a:t>
            </a:r>
            <a:r>
              <a:rPr sz="2050" i="1" spc="-110" dirty="0">
                <a:latin typeface="Times New Roman"/>
                <a:cs typeface="Times New Roman"/>
              </a:rPr>
              <a:t>y</a:t>
            </a:r>
            <a:r>
              <a:rPr sz="2050" i="1" spc="-200" dirty="0">
                <a:latin typeface="Times New Roman"/>
                <a:cs typeface="Times New Roman"/>
              </a:rPr>
              <a:t>w</a:t>
            </a:r>
            <a:r>
              <a:rPr sz="1800" i="1" spc="-135" baseline="41666" dirty="0">
                <a:latin typeface="Times New Roman"/>
                <a:cs typeface="Times New Roman"/>
              </a:rPr>
              <a:t>T</a:t>
            </a:r>
            <a:r>
              <a:rPr sz="1800" i="1" spc="15" baseline="41666" dirty="0">
                <a:latin typeface="Times New Roman"/>
                <a:cs typeface="Times New Roman"/>
              </a:rPr>
              <a:t> </a:t>
            </a:r>
            <a:r>
              <a:rPr sz="2050" i="1" spc="-70" dirty="0">
                <a:latin typeface="Times New Roman"/>
                <a:cs typeface="Times New Roman"/>
              </a:rPr>
              <a:t>x</a:t>
            </a:r>
            <a:r>
              <a:rPr sz="2050" spc="-90" dirty="0">
                <a:latin typeface="Times New Roman"/>
                <a:cs typeface="Times New Roman"/>
              </a:rPr>
              <a:t>]</a:t>
            </a:r>
            <a:r>
              <a:rPr sz="2050" spc="-85" dirty="0">
                <a:latin typeface="Times New Roman"/>
                <a:cs typeface="Times New Roman"/>
              </a:rPr>
              <a:t>]</a:t>
            </a:r>
            <a:r>
              <a:rPr sz="2050" spc="-310" dirty="0">
                <a:latin typeface="Times New Roman"/>
                <a:cs typeface="Times New Roman"/>
              </a:rPr>
              <a:t> </a:t>
            </a:r>
            <a:r>
              <a:rPr sz="2050" spc="-135" dirty="0">
                <a:latin typeface="Symbol"/>
                <a:cs typeface="Symbol"/>
              </a:rPr>
              <a:t></a:t>
            </a:r>
            <a:r>
              <a:rPr sz="2050" spc="-120" dirty="0">
                <a:latin typeface="Times New Roman"/>
                <a:cs typeface="Times New Roman"/>
              </a:rPr>
              <a:t> </a:t>
            </a:r>
            <a:r>
              <a:rPr sz="3075" spc="-187" baseline="35230" dirty="0">
                <a:latin typeface="Times New Roman"/>
                <a:cs typeface="Times New Roman"/>
              </a:rPr>
              <a:t>1</a:t>
            </a:r>
            <a:r>
              <a:rPr sz="3075" spc="-465" baseline="35230" dirty="0">
                <a:latin typeface="Times New Roman"/>
                <a:cs typeface="Times New Roman"/>
              </a:rPr>
              <a:t> </a:t>
            </a:r>
            <a:r>
              <a:rPr sz="2050" spc="-90" dirty="0">
                <a:latin typeface="Times New Roman"/>
                <a:cs typeface="Times New Roman"/>
              </a:rPr>
              <a:t>[[</a:t>
            </a:r>
            <a:r>
              <a:rPr sz="2050" spc="-30" dirty="0">
                <a:latin typeface="Times New Roman"/>
                <a:cs typeface="Times New Roman"/>
              </a:rPr>
              <a:t>(</a:t>
            </a:r>
            <a:r>
              <a:rPr sz="2050" i="1" spc="-185" dirty="0">
                <a:latin typeface="Times New Roman"/>
                <a:cs typeface="Times New Roman"/>
              </a:rPr>
              <a:t>w</a:t>
            </a:r>
            <a:r>
              <a:rPr sz="1800" i="1" spc="-135" baseline="41666" dirty="0">
                <a:latin typeface="Times New Roman"/>
                <a:cs typeface="Times New Roman"/>
              </a:rPr>
              <a:t>T</a:t>
            </a:r>
            <a:r>
              <a:rPr sz="1800" i="1" spc="15" baseline="41666" dirty="0">
                <a:latin typeface="Times New Roman"/>
                <a:cs typeface="Times New Roman"/>
              </a:rPr>
              <a:t> </a:t>
            </a:r>
            <a:r>
              <a:rPr sz="2050" i="1" spc="-70" dirty="0">
                <a:latin typeface="Times New Roman"/>
                <a:cs typeface="Times New Roman"/>
              </a:rPr>
              <a:t>x</a:t>
            </a:r>
            <a:r>
              <a:rPr sz="2050" dirty="0">
                <a:latin typeface="Times New Roman"/>
                <a:cs typeface="Times New Roman"/>
              </a:rPr>
              <a:t>)</a:t>
            </a:r>
            <a:r>
              <a:rPr sz="1800" spc="-120" baseline="41666" dirty="0">
                <a:latin typeface="Times New Roman"/>
                <a:cs typeface="Times New Roman"/>
              </a:rPr>
              <a:t>2</a:t>
            </a:r>
            <a:r>
              <a:rPr sz="1800" spc="-150" baseline="41666" dirty="0">
                <a:latin typeface="Times New Roman"/>
                <a:cs typeface="Times New Roman"/>
              </a:rPr>
              <a:t> </a:t>
            </a:r>
            <a:r>
              <a:rPr sz="2050" spc="-90" dirty="0">
                <a:latin typeface="Times New Roman"/>
                <a:cs typeface="Times New Roman"/>
              </a:rPr>
              <a:t>]]</a:t>
            </a:r>
            <a:endParaRPr sz="2050" dirty="0">
              <a:latin typeface="Times New Roman"/>
              <a:cs typeface="Times New Roman"/>
            </a:endParaRPr>
          </a:p>
          <a:p>
            <a:pPr marL="2788920">
              <a:lnSpc>
                <a:spcPts val="2030"/>
              </a:lnSpc>
              <a:tabLst>
                <a:tab pos="4149090" algn="l"/>
              </a:tabLst>
            </a:pPr>
            <a:r>
              <a:rPr sz="2050" spc="-125" dirty="0">
                <a:latin typeface="Times New Roman"/>
                <a:cs typeface="Times New Roman"/>
              </a:rPr>
              <a:t>2	8</a:t>
            </a:r>
            <a:endParaRPr sz="2050" dirty="0">
              <a:latin typeface="Times New Roman"/>
              <a:cs typeface="Times New Roman"/>
            </a:endParaRPr>
          </a:p>
          <a:p>
            <a:pPr marL="426720" indent="-286385">
              <a:lnSpc>
                <a:spcPct val="100000"/>
              </a:lnSpc>
              <a:spcBef>
                <a:spcPts val="940"/>
              </a:spcBef>
              <a:buClr>
                <a:srgbClr val="C00000"/>
              </a:buClr>
              <a:buFont typeface="Arial"/>
              <a:buChar char="•"/>
              <a:tabLst>
                <a:tab pos="427355" algn="l"/>
              </a:tabLst>
            </a:pP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Kim,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M.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;</a:t>
            </a:r>
            <a:r>
              <a:rPr sz="1600" spc="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S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g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,</a:t>
            </a:r>
            <a:r>
              <a:rPr sz="1600" spc="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Y.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;</a:t>
            </a:r>
            <a:r>
              <a:rPr sz="1600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W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g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,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S.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;</a:t>
            </a:r>
            <a:r>
              <a:rPr sz="1600" spc="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X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i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a,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Y.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;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and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Jiang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,</a:t>
            </a:r>
            <a:r>
              <a:rPr sz="1600" spc="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X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.</a:t>
            </a:r>
            <a:r>
              <a:rPr sz="1600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2018.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 S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e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c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u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re</a:t>
            </a:r>
            <a:r>
              <a:rPr sz="1600" spc="3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logis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t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ic</a:t>
            </a:r>
            <a:r>
              <a:rPr sz="1600" spc="2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r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egr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ession</a:t>
            </a:r>
            <a:r>
              <a:rPr sz="1600" spc="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based</a:t>
            </a:r>
            <a:r>
              <a:rPr sz="1600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homomor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p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hi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c</a:t>
            </a:r>
            <a:r>
              <a:rPr sz="1600" spc="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e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cr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y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p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t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ion:</a:t>
            </a:r>
            <a:r>
              <a:rPr sz="1600" spc="2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25" dirty="0">
                <a:solidFill>
                  <a:srgbClr val="C00000"/>
                </a:solidFill>
                <a:latin typeface="DengXian"/>
                <a:cs typeface="DengXian"/>
              </a:rPr>
              <a:t>D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esi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g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endParaRPr sz="1600" dirty="0">
              <a:latin typeface="DengXian"/>
              <a:cs typeface="DengXian"/>
            </a:endParaRPr>
          </a:p>
          <a:p>
            <a:pPr marL="426720">
              <a:lnSpc>
                <a:spcPct val="100000"/>
              </a:lnSpc>
            </a:pP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and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e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valuatio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.</a:t>
            </a:r>
            <a:r>
              <a:rPr sz="1600" spc="2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J</a:t>
            </a:r>
            <a:r>
              <a:rPr sz="1600" spc="-25" dirty="0">
                <a:solidFill>
                  <a:srgbClr val="C00000"/>
                </a:solidFill>
                <a:latin typeface="DengXian"/>
                <a:cs typeface="DengXian"/>
              </a:rPr>
              <a:t>M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IR</a:t>
            </a:r>
            <a:r>
              <a:rPr sz="1600" spc="3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Me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d</a:t>
            </a:r>
            <a:r>
              <a:rPr sz="1600" spc="2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Inf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rm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6(2)</a:t>
            </a:r>
            <a:endParaRPr sz="16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426720" indent="-286385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427355" algn="l"/>
              </a:tabLst>
            </a:pP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Y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.</a:t>
            </a:r>
            <a:r>
              <a:rPr sz="1600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Aon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,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 T.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Hayashi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,</a:t>
            </a:r>
            <a:r>
              <a:rPr sz="1600" spc="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T.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P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.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Le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,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L.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W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g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,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S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c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l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able</a:t>
            </a:r>
            <a:r>
              <a:rPr sz="1600" spc="2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and</a:t>
            </a:r>
            <a:r>
              <a:rPr sz="160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se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c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ure</a:t>
            </a:r>
            <a:r>
              <a:rPr sz="1600" spc="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logis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t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ic</a:t>
            </a:r>
            <a:r>
              <a:rPr sz="1600" spc="3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r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egr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ession</a:t>
            </a:r>
            <a:r>
              <a:rPr sz="1600" spc="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via</a:t>
            </a:r>
            <a:r>
              <a:rPr sz="1600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homo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mor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p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hi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c</a:t>
            </a:r>
            <a:r>
              <a:rPr sz="1600" spc="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e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cr</a:t>
            </a:r>
            <a:r>
              <a:rPr sz="1600" spc="-20" dirty="0">
                <a:solidFill>
                  <a:srgbClr val="C00000"/>
                </a:solidFill>
                <a:latin typeface="DengXian"/>
                <a:cs typeface="DengXian"/>
              </a:rPr>
              <a:t>y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p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t</a:t>
            </a:r>
            <a:r>
              <a:rPr sz="1600" spc="-10" dirty="0">
                <a:solidFill>
                  <a:srgbClr val="C00000"/>
                </a:solidFill>
                <a:latin typeface="DengXian"/>
                <a:cs typeface="DengXian"/>
              </a:rPr>
              <a:t>ion,</a:t>
            </a:r>
            <a:r>
              <a:rPr sz="1600" spc="2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spc="-15" dirty="0">
                <a:solidFill>
                  <a:srgbClr val="C00000"/>
                </a:solidFill>
                <a:latin typeface="DengXian"/>
                <a:cs typeface="DengXian"/>
              </a:rPr>
              <a:t>CODASPY16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26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855" y="1439391"/>
            <a:ext cx="51479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P</a:t>
            </a:r>
            <a:r>
              <a:rPr sz="1800" b="1" spc="5" dirty="0">
                <a:latin typeface="DengXian"/>
                <a:cs typeface="DengXian"/>
              </a:rPr>
              <a:t>o</a:t>
            </a:r>
            <a:r>
              <a:rPr sz="1800" b="1" spc="-5" dirty="0">
                <a:latin typeface="DengXian"/>
                <a:cs typeface="DengXian"/>
              </a:rPr>
              <a:t>l</a:t>
            </a:r>
            <a:r>
              <a:rPr sz="1800" b="1" spc="-10" dirty="0">
                <a:latin typeface="DengXian"/>
                <a:cs typeface="DengXian"/>
              </a:rPr>
              <a:t>y</a:t>
            </a:r>
            <a:r>
              <a:rPr sz="1800" b="1" spc="-5" dirty="0">
                <a:latin typeface="DengXian"/>
                <a:cs typeface="DengXian"/>
              </a:rPr>
              <a:t>n</a:t>
            </a:r>
            <a:r>
              <a:rPr sz="1800" b="1" spc="5" dirty="0">
                <a:latin typeface="DengXian"/>
                <a:cs typeface="DengXian"/>
              </a:rPr>
              <a:t>o</a:t>
            </a:r>
            <a:r>
              <a:rPr sz="1800" b="1" dirty="0">
                <a:latin typeface="DengXian"/>
                <a:cs typeface="DengXian"/>
              </a:rPr>
              <a:t>mi</a:t>
            </a:r>
            <a:r>
              <a:rPr sz="1800" b="1" spc="-10" dirty="0">
                <a:latin typeface="DengXian"/>
                <a:cs typeface="DengXian"/>
              </a:rPr>
              <a:t>a</a:t>
            </a:r>
            <a:r>
              <a:rPr sz="1800" b="1" dirty="0">
                <a:latin typeface="DengXian"/>
                <a:cs typeface="DengXian"/>
              </a:rPr>
              <a:t>l a</a:t>
            </a:r>
            <a:r>
              <a:rPr sz="1800" b="1" spc="-10" dirty="0">
                <a:latin typeface="DengXian"/>
                <a:cs typeface="DengXian"/>
              </a:rPr>
              <a:t>pp</a:t>
            </a:r>
            <a:r>
              <a:rPr sz="1800" b="1" spc="-5" dirty="0">
                <a:latin typeface="DengXian"/>
                <a:cs typeface="DengXian"/>
              </a:rPr>
              <a:t>r</a:t>
            </a:r>
            <a:r>
              <a:rPr sz="1800" b="1" spc="5" dirty="0">
                <a:latin typeface="DengXian"/>
                <a:cs typeface="DengXian"/>
              </a:rPr>
              <a:t>o</a:t>
            </a:r>
            <a:r>
              <a:rPr sz="1800" b="1" dirty="0">
                <a:latin typeface="DengXian"/>
                <a:cs typeface="DengXian"/>
              </a:rPr>
              <a:t>x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m</a:t>
            </a:r>
            <a:r>
              <a:rPr sz="1800" b="1" spc="-10" dirty="0">
                <a:latin typeface="DengXian"/>
                <a:cs typeface="DengXian"/>
              </a:rPr>
              <a:t>a</a:t>
            </a:r>
            <a:r>
              <a:rPr sz="1800" b="1" spc="-5" dirty="0">
                <a:latin typeface="DengXian"/>
                <a:cs typeface="DengXian"/>
              </a:rPr>
              <a:t>tio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for</a:t>
            </a:r>
            <a:r>
              <a:rPr sz="1800" b="1" spc="-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log</a:t>
            </a:r>
            <a:r>
              <a:rPr sz="1800" b="1" spc="-10" dirty="0">
                <a:latin typeface="DengXian"/>
                <a:cs typeface="DengXian"/>
              </a:rPr>
              <a:t>a</a:t>
            </a:r>
            <a:r>
              <a:rPr sz="1800" b="1" spc="-5" dirty="0">
                <a:latin typeface="DengXian"/>
                <a:cs typeface="DengXian"/>
              </a:rPr>
              <a:t>rith</a:t>
            </a:r>
            <a:r>
              <a:rPr sz="1800" b="1" dirty="0">
                <a:latin typeface="DengXian"/>
                <a:cs typeface="DengXian"/>
              </a:rPr>
              <a:t>m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fu</a:t>
            </a:r>
            <a:r>
              <a:rPr sz="1800" b="1" spc="-5" dirty="0">
                <a:latin typeface="DengXian"/>
                <a:cs typeface="DengXian"/>
              </a:rPr>
              <a:t>n</a:t>
            </a:r>
            <a:r>
              <a:rPr sz="1800" b="1" spc="5" dirty="0">
                <a:latin typeface="DengXian"/>
                <a:cs typeface="DengXian"/>
              </a:rPr>
              <a:t>c</a:t>
            </a:r>
            <a:r>
              <a:rPr sz="1800" b="1" spc="-5" dirty="0">
                <a:latin typeface="DengXian"/>
                <a:cs typeface="DengXian"/>
              </a:rPr>
              <a:t>tion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2" name="object 2"/>
          <p:cNvSpPr/>
          <p:nvPr/>
        </p:nvSpPr>
        <p:spPr>
          <a:xfrm rot="5400000">
            <a:off x="1194324" y="5374291"/>
            <a:ext cx="485841" cy="2130157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399276"/>
            <a:ext cx="771144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81355" y="1923288"/>
            <a:ext cx="5989320" cy="2609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66" rIns="0" bIns="0" rtlCol="0">
            <a:spAutoFit/>
          </a:bodyPr>
          <a:lstStyle/>
          <a:p>
            <a:pPr marL="143510">
              <a:lnSpc>
                <a:spcPct val="100000"/>
              </a:lnSpc>
            </a:pPr>
            <a:r>
              <a:rPr spc="-15" dirty="0"/>
              <a:t>Is</a:t>
            </a:r>
            <a:r>
              <a:rPr spc="15" dirty="0"/>
              <a:t> </a:t>
            </a:r>
            <a:r>
              <a:rPr spc="-20" dirty="0"/>
              <a:t>t</a:t>
            </a:r>
            <a:r>
              <a:rPr spc="-30" dirty="0"/>
              <a:t>h</a:t>
            </a:r>
            <a:r>
              <a:rPr spc="-20" dirty="0"/>
              <a:t>e</a:t>
            </a:r>
            <a:r>
              <a:rPr spc="15" dirty="0"/>
              <a:t> </a:t>
            </a:r>
            <a:r>
              <a:rPr spc="-25" dirty="0"/>
              <a:t>Gradi</a:t>
            </a:r>
            <a:r>
              <a:rPr spc="-10" dirty="0"/>
              <a:t>e</a:t>
            </a:r>
            <a:r>
              <a:rPr spc="-15" dirty="0"/>
              <a:t>nt </a:t>
            </a:r>
            <a:r>
              <a:rPr spc="-20" dirty="0"/>
              <a:t>Info</a:t>
            </a:r>
            <a:r>
              <a:rPr spc="15" dirty="0"/>
              <a:t> </a:t>
            </a:r>
            <a:r>
              <a:rPr spc="-20" dirty="0"/>
              <a:t>Safe</a:t>
            </a:r>
            <a:r>
              <a:rPr spc="-10" dirty="0"/>
              <a:t> </a:t>
            </a:r>
            <a:r>
              <a:rPr spc="-25" dirty="0"/>
              <a:t>t</a:t>
            </a:r>
            <a:r>
              <a:rPr spc="-20" dirty="0"/>
              <a:t>o</a:t>
            </a:r>
            <a:r>
              <a:rPr spc="10" dirty="0"/>
              <a:t> </a:t>
            </a:r>
            <a:r>
              <a:rPr spc="-20" dirty="0"/>
              <a:t>S</a:t>
            </a:r>
            <a:r>
              <a:rPr spc="-30" dirty="0"/>
              <a:t>h</a:t>
            </a:r>
            <a:r>
              <a:rPr spc="-15" dirty="0"/>
              <a:t>are?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59791" y="4929037"/>
            <a:ext cx="5077460" cy="632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Le</a:t>
            </a:r>
            <a:r>
              <a:rPr sz="1400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rieu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C00000"/>
                </a:solidFill>
                <a:latin typeface="Arial"/>
                <a:cs typeface="Arial"/>
              </a:rPr>
              <a:t>Phon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g, </a:t>
            </a:r>
            <a:r>
              <a:rPr sz="1400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et</a:t>
            </a:r>
            <a:r>
              <a:rPr sz="14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al.</a:t>
            </a:r>
            <a:r>
              <a:rPr sz="1400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2018.</a:t>
            </a:r>
            <a:r>
              <a:rPr sz="14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Pri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ac</a:t>
            </a:r>
            <a:r>
              <a:rPr sz="1400" spc="-15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-Preser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ing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eep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Learning 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ia</a:t>
            </a:r>
            <a:r>
              <a:rPr sz="1400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Additi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ely</a:t>
            </a:r>
            <a:r>
              <a:rPr sz="1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orphic</a:t>
            </a:r>
            <a:r>
              <a:rPr sz="14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Encr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ption.</a:t>
            </a:r>
            <a:r>
              <a:rPr sz="14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IEEE</a:t>
            </a:r>
            <a:r>
              <a:rPr sz="1400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rans.</a:t>
            </a:r>
            <a:r>
              <a:rPr sz="14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Infor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ion 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orensics</a:t>
            </a:r>
            <a:r>
              <a:rPr sz="1400" spc="-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Securit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C00000"/>
                </a:solidFill>
                <a:latin typeface="DengXian"/>
                <a:cs typeface="DengXian"/>
              </a:rPr>
              <a:t>，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13,</a:t>
            </a:r>
            <a:r>
              <a:rPr sz="14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5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(2018)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,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13</a:t>
            </a:r>
            <a:r>
              <a:rPr sz="1400" spc="-15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1400" spc="-15" dirty="0">
                <a:solidFill>
                  <a:srgbClr val="C0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sz="1400" spc="-15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45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99276" y="1545336"/>
            <a:ext cx="5305044" cy="2983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327013" y="4487926"/>
            <a:ext cx="4962017" cy="352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1161776" y="4487926"/>
            <a:ext cx="353568" cy="352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327013" y="4792421"/>
            <a:ext cx="2410079" cy="352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610345" y="4792421"/>
            <a:ext cx="188975" cy="3523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704833" y="4792421"/>
            <a:ext cx="1938020" cy="3523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0521695" y="4792421"/>
            <a:ext cx="1315720" cy="3523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327013" y="5097779"/>
            <a:ext cx="5728462" cy="3520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327013" y="5402579"/>
            <a:ext cx="3655821" cy="3520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9852406" y="5402579"/>
            <a:ext cx="249935" cy="3520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9977373" y="5402579"/>
            <a:ext cx="155448" cy="3520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490715" y="881761"/>
            <a:ext cx="4577842" cy="3520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490715" y="1186637"/>
            <a:ext cx="1433703" cy="3523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327013" y="5829604"/>
            <a:ext cx="5652008" cy="3172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327013" y="6104534"/>
            <a:ext cx="4982718" cy="31699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1248643" y="6104534"/>
            <a:ext cx="723646" cy="31699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27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23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0872" y="6664782"/>
            <a:ext cx="226631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spc="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 re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rved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8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 d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ribu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io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800" spc="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t 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800" spc="5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sio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6921" rIns="0" bIns="0" rtlCol="0">
            <a:spAutoFit/>
          </a:bodyPr>
          <a:lstStyle/>
          <a:p>
            <a:pPr marL="274955">
              <a:lnSpc>
                <a:spcPts val="3354"/>
              </a:lnSpc>
            </a:pPr>
            <a:r>
              <a:rPr spc="-30" dirty="0"/>
              <a:t>Ho</a:t>
            </a:r>
            <a:r>
              <a:rPr spc="-10" dirty="0"/>
              <a:t>r</a:t>
            </a:r>
            <a:r>
              <a:rPr spc="-15" dirty="0"/>
              <a:t>izontal</a:t>
            </a:r>
            <a:r>
              <a:rPr spc="-5" dirty="0"/>
              <a:t> </a:t>
            </a:r>
            <a:r>
              <a:rPr spc="-25" dirty="0"/>
              <a:t>F</a:t>
            </a:r>
            <a:r>
              <a:rPr spc="-15" dirty="0"/>
              <a:t>e</a:t>
            </a:r>
            <a:r>
              <a:rPr spc="-20" dirty="0"/>
              <a:t>der</a:t>
            </a:r>
            <a:r>
              <a:rPr spc="-15" dirty="0"/>
              <a:t>a</a:t>
            </a:r>
            <a:r>
              <a:rPr spc="-35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15" dirty="0"/>
              <a:t>ning,</a:t>
            </a:r>
            <a:r>
              <a:rPr dirty="0"/>
              <a:t> </a:t>
            </a:r>
            <a:r>
              <a:rPr spc="-25" dirty="0"/>
              <a:t>HFL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9104" y="1171910"/>
            <a:ext cx="10752455" cy="1640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ts val="183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900" spc="-10" dirty="0">
                <a:latin typeface="Arial"/>
                <a:cs typeface="Arial"/>
              </a:rPr>
              <a:t>Parties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o</a:t>
            </a:r>
            <a:r>
              <a:rPr sz="1900" spc="-30" dirty="0">
                <a:latin typeface="Arial"/>
                <a:cs typeface="Arial"/>
              </a:rPr>
              <a:t>w</a:t>
            </a:r>
            <a:r>
              <a:rPr sz="1900" spc="-15" dirty="0">
                <a:latin typeface="Arial"/>
                <a:cs typeface="Arial"/>
              </a:rPr>
              <a:t>n</a:t>
            </a:r>
            <a:r>
              <a:rPr sz="1900" spc="3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data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-30" dirty="0">
                <a:latin typeface="Arial"/>
                <a:cs typeface="Arial"/>
              </a:rPr>
              <a:t>w</a:t>
            </a:r>
            <a:r>
              <a:rPr sz="1900" spc="-10" dirty="0">
                <a:latin typeface="Arial"/>
                <a:cs typeface="Arial"/>
              </a:rPr>
              <a:t>ith</a:t>
            </a:r>
            <a:r>
              <a:rPr sz="1900" spc="20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ove</a:t>
            </a:r>
            <a:r>
              <a:rPr sz="1900" spc="-5" dirty="0">
                <a:latin typeface="Arial"/>
                <a:cs typeface="Arial"/>
              </a:rPr>
              <a:t>r</a:t>
            </a:r>
            <a:r>
              <a:rPr sz="1900" spc="-10" dirty="0">
                <a:latin typeface="Arial"/>
                <a:cs typeface="Arial"/>
              </a:rPr>
              <a:t>lapping</a:t>
            </a:r>
            <a:r>
              <a:rPr sz="1900" spc="6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features,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i.e.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align</a:t>
            </a:r>
            <a:r>
              <a:rPr sz="1900" spc="-15" dirty="0">
                <a:latin typeface="Arial"/>
                <a:cs typeface="Arial"/>
              </a:rPr>
              <a:t>ed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feature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space;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yet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the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training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spc="-15" dirty="0">
                <a:latin typeface="Arial"/>
                <a:cs typeface="Arial"/>
              </a:rPr>
              <a:t>samples</a:t>
            </a:r>
            <a:r>
              <a:rPr sz="1900" spc="3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are di</a:t>
            </a:r>
            <a:r>
              <a:rPr sz="1900" spc="-45" dirty="0">
                <a:latin typeface="Arial"/>
                <a:cs typeface="Arial"/>
              </a:rPr>
              <a:t>f</a:t>
            </a:r>
            <a:r>
              <a:rPr sz="1900" spc="-10" dirty="0">
                <a:latin typeface="Arial"/>
                <a:cs typeface="Arial"/>
              </a:rPr>
              <a:t>fe</a:t>
            </a:r>
            <a:r>
              <a:rPr sz="1900" spc="-5" dirty="0">
                <a:latin typeface="Arial"/>
                <a:cs typeface="Arial"/>
              </a:rPr>
              <a:t>r</a:t>
            </a:r>
            <a:r>
              <a:rPr sz="1900" spc="-10" dirty="0">
                <a:latin typeface="Arial"/>
                <a:cs typeface="Arial"/>
              </a:rPr>
              <a:t>ent.</a:t>
            </a:r>
            <a:endParaRPr sz="1900" dirty="0">
              <a:latin typeface="Arial"/>
              <a:cs typeface="Arial"/>
            </a:endParaRPr>
          </a:p>
          <a:p>
            <a:pPr marL="544195" marR="5739130" lvl="1" indent="-264795">
              <a:lnSpc>
                <a:spcPts val="1540"/>
              </a:lnSpc>
              <a:spcBef>
                <a:spcPts val="50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600" spc="-15" dirty="0">
                <a:latin typeface="Arial"/>
                <a:cs typeface="Arial"/>
              </a:rPr>
              <a:t>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so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kno</a:t>
            </a:r>
            <a:r>
              <a:rPr sz="1600" spc="-25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n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as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“cros</a:t>
            </a:r>
            <a:r>
              <a:rPr sz="1600" dirty="0">
                <a:latin typeface="Arial"/>
                <a:cs typeface="Arial"/>
              </a:rPr>
              <a:t>s</a:t>
            </a:r>
            <a:r>
              <a:rPr sz="1600" spc="-15" dirty="0">
                <a:latin typeface="Arial"/>
                <a:cs typeface="Arial"/>
              </a:rPr>
              <a:t>-</a:t>
            </a:r>
            <a:r>
              <a:rPr sz="1600" spc="-10" dirty="0">
                <a:latin typeface="Arial"/>
                <a:cs typeface="Arial"/>
              </a:rPr>
              <a:t>samp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federated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learning”, “featur</a:t>
            </a:r>
            <a:r>
              <a:rPr sz="1600" spc="-15" dirty="0">
                <a:latin typeface="Arial"/>
                <a:cs typeface="Arial"/>
              </a:rPr>
              <a:t>e-</a:t>
            </a:r>
            <a:r>
              <a:rPr sz="1600" spc="-10" dirty="0">
                <a:latin typeface="Arial"/>
                <a:cs typeface="Arial"/>
              </a:rPr>
              <a:t>aligned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federated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learning”.</a:t>
            </a:r>
            <a:endParaRPr sz="1600" dirty="0">
              <a:latin typeface="Arial"/>
              <a:cs typeface="Arial"/>
            </a:endParaRPr>
          </a:p>
          <a:p>
            <a:pPr marL="544195" lvl="1" indent="-264795">
              <a:lnSpc>
                <a:spcPct val="100000"/>
              </a:lnSpc>
              <a:spcBef>
                <a:spcPts val="130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spa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is ident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cal.</a:t>
            </a:r>
            <a:endParaRPr sz="1600" dirty="0">
              <a:latin typeface="Arial"/>
              <a:cs typeface="Arial"/>
            </a:endParaRPr>
          </a:p>
          <a:p>
            <a:pPr marL="544195" marR="6095365" lvl="1" indent="-264795">
              <a:lnSpc>
                <a:spcPts val="1540"/>
              </a:lnSpc>
              <a:spcBef>
                <a:spcPts val="484"/>
              </a:spcBef>
              <a:buClr>
                <a:srgbClr val="FFC000"/>
              </a:buClr>
              <a:buFont typeface="MS Gothic"/>
              <a:buChar char="•"/>
              <a:tabLst>
                <a:tab pos="544830" algn="l"/>
              </a:tabLst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HFL</a:t>
            </a:r>
            <a:r>
              <a:rPr sz="16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pands</a:t>
            </a:r>
            <a:r>
              <a:rPr sz="1600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number</a:t>
            </a:r>
            <a:r>
              <a:rPr sz="16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train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ng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s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amples,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ith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feature</a:t>
            </a:r>
            <a:r>
              <a:rPr sz="160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dimen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iona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ity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un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hanged.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78246" y="5222875"/>
            <a:ext cx="5861050" cy="1092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3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b="1" spc="-20" dirty="0">
                <a:solidFill>
                  <a:srgbClr val="44536A"/>
                </a:solidFill>
                <a:latin typeface="Calibri"/>
                <a:cs typeface="Calibri"/>
              </a:rPr>
              <a:t>ef</a:t>
            </a:r>
            <a:r>
              <a:rPr sz="1200" b="1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b="1" spc="-1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b="1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b="1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200" b="1" spc="-5" dirty="0">
                <a:solidFill>
                  <a:srgbClr val="44536A"/>
                </a:solidFill>
                <a:latin typeface="Calibri"/>
                <a:cs typeface="Calibri"/>
              </a:rPr>
              <a:t>ces: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[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ai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1200" spc="15" dirty="0">
                <a:solidFill>
                  <a:srgbClr val="44536A"/>
                </a:solidFill>
                <a:latin typeface="Calibri"/>
                <a:cs typeface="Calibri"/>
              </a:rPr>
              <a:t>z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’19]</a:t>
            </a: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er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ai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uz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2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endan</a:t>
            </a:r>
            <a:r>
              <a:rPr sz="12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Mahan,</a:t>
            </a: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t.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al., "Ad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an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es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pen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lems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in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ed</a:t>
            </a:r>
            <a:r>
              <a:rPr sz="12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Le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ing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,"</a:t>
            </a:r>
            <a:r>
              <a:rPr sz="1200" spc="-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ec.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0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9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3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aila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le: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u="sng" spc="-1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1200" u="sng" spc="-1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200" u="sng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200" u="sng" spc="-1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ps:</a:t>
            </a:r>
            <a:r>
              <a:rPr sz="1200" u="sng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1200" u="sng" spc="-2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1200" u="sng" spc="-1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200" u="sng" spc="-1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200" u="sng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x</a:t>
            </a:r>
            <a:r>
              <a:rPr sz="1200" u="sng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</a:t>
            </a:r>
            <a:r>
              <a:rPr sz="1200" u="sng" spc="-10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v</a:t>
            </a:r>
            <a:r>
              <a:rPr sz="1200" u="sng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.o</a:t>
            </a:r>
            <a:r>
              <a:rPr sz="1200" u="sng" spc="-1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200" u="sng" spc="2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1200" u="sng" spc="-2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/</a:t>
            </a:r>
            <a:r>
              <a:rPr sz="1200" u="sng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</a:t>
            </a:r>
            <a:r>
              <a:rPr sz="1200" u="sng" spc="-1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b</a:t>
            </a:r>
            <a:r>
              <a:rPr sz="1200" u="sng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s/</a:t>
            </a:r>
            <a:r>
              <a:rPr sz="1200" u="sng" spc="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1</a:t>
            </a:r>
            <a:r>
              <a:rPr sz="1200" u="sng" spc="-1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9</a:t>
            </a:r>
            <a:r>
              <a:rPr sz="1200" u="sng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1</a:t>
            </a:r>
            <a:r>
              <a:rPr sz="1200" u="sng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2.0</a:t>
            </a:r>
            <a:r>
              <a:rPr sz="1200" u="sng" spc="-1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4</a:t>
            </a:r>
            <a:r>
              <a:rPr sz="1200" u="sng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9</a:t>
            </a:r>
            <a:r>
              <a:rPr sz="1200" u="sng" spc="-1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77</a:t>
            </a:r>
            <a:endParaRPr sz="1200" dirty="0">
              <a:latin typeface="Calibri"/>
              <a:cs typeface="Calibri"/>
            </a:endParaRPr>
          </a:p>
          <a:p>
            <a:pPr marL="12700" marR="106680">
              <a:lnSpc>
                <a:spcPct val="100000"/>
              </a:lnSpc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[</a:t>
            </a:r>
            <a:r>
              <a:rPr sz="1200" spc="-80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200" spc="4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’1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9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]</a:t>
            </a: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Qiang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ng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 e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al.,</a:t>
            </a:r>
            <a:r>
              <a:rPr sz="12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i="1" spc="-1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200" i="1" spc="-10" dirty="0">
                <a:solidFill>
                  <a:srgbClr val="44536A"/>
                </a:solidFill>
                <a:latin typeface="Calibri"/>
                <a:cs typeface="Calibri"/>
              </a:rPr>
              <a:t>eder</a:t>
            </a:r>
            <a:r>
              <a:rPr sz="1200" i="1" spc="-15" dirty="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sz="1200" i="1" spc="-10" dirty="0">
                <a:solidFill>
                  <a:srgbClr val="44536A"/>
                </a:solidFill>
                <a:latin typeface="Calibri"/>
                <a:cs typeface="Calibri"/>
              </a:rPr>
              <a:t>ed</a:t>
            </a:r>
            <a:r>
              <a:rPr sz="1200" i="1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200" i="1" spc="-1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200" i="1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200" i="1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200" i="1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 lea</a:t>
            </a:r>
            <a:r>
              <a:rPr sz="1200" i="1" spc="-1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200" i="1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ng:</a:t>
            </a:r>
            <a:r>
              <a:rPr sz="1200" i="1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200" i="1" spc="-1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200" i="1" spc="-10" dirty="0">
                <a:solidFill>
                  <a:srgbClr val="44536A"/>
                </a:solidFill>
                <a:latin typeface="Calibri"/>
                <a:cs typeface="Calibri"/>
              </a:rPr>
              <a:t>cept 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an</a:t>
            </a:r>
            <a:r>
              <a:rPr sz="1200" i="1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i="1" spc="-1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200" i="1" spc="-15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200" i="1" dirty="0">
                <a:solidFill>
                  <a:srgbClr val="44536A"/>
                </a:solidFill>
                <a:latin typeface="Calibri"/>
                <a:cs typeface="Calibri"/>
              </a:rPr>
              <a:t>li</a:t>
            </a:r>
            <a:r>
              <a:rPr sz="1200" i="1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sz="1200" i="1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on</a:t>
            </a:r>
            <a:r>
              <a:rPr sz="1200" i="1" spc="-1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1200" i="1" spc="-5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200" i="1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65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eBan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, 2019.</a:t>
            </a:r>
            <a:endParaRPr sz="1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[Google’1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9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]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Google 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ed</a:t>
            </a:r>
            <a:r>
              <a:rPr sz="1200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Lear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ing</a:t>
            </a:r>
            <a:r>
              <a:rPr sz="1200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omi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2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ht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s://</a:t>
            </a:r>
            <a:r>
              <a:rPr sz="1200" spc="-30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spc="-3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200" spc="-55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it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gle.</a:t>
            </a:r>
            <a:r>
              <a:rPr sz="1200" spc="-2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om/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9502" y="5403054"/>
            <a:ext cx="3829050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100"/>
              </a:lnSpc>
            </a:pP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Hori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z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onta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ly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partit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oned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data:</a:t>
            </a:r>
            <a:r>
              <a:rPr sz="160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data</a:t>
            </a:r>
            <a:r>
              <a:rPr sz="1600" spc="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frames a</a:t>
            </a:r>
            <a:r>
              <a:rPr sz="1600" spc="-15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6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pa</a:t>
            </a:r>
            <a:r>
              <a:rPr sz="1600" spc="-20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titioned</a:t>
            </a:r>
            <a:r>
              <a:rPr sz="16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ho</a:t>
            </a:r>
            <a:r>
              <a:rPr sz="1600" spc="-20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izontal</a:t>
            </a:r>
            <a:r>
              <a:rPr sz="1600" dirty="0">
                <a:solidFill>
                  <a:srgbClr val="44536A"/>
                </a:solidFill>
                <a:latin typeface="Arial"/>
                <a:cs typeface="Arial"/>
              </a:rPr>
              <a:t>l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6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into</a:t>
            </a:r>
            <a:r>
              <a:rPr sz="16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600" spc="-30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s,</a:t>
            </a:r>
            <a:r>
              <a:rPr sz="1600" spc="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each of</a:t>
            </a:r>
            <a:r>
              <a:rPr sz="1600" spc="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hich</a:t>
            </a:r>
            <a:r>
              <a:rPr sz="16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ha</a:t>
            </a:r>
            <a:r>
              <a:rPr sz="1600" spc="-5" dirty="0">
                <a:solidFill>
                  <a:srgbClr val="44536A"/>
                </a:solidFill>
                <a:latin typeface="Arial"/>
                <a:cs typeface="Arial"/>
              </a:rPr>
              <a:t>v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ing</a:t>
            </a:r>
            <a:r>
              <a:rPr sz="16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sz="1600" spc="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same</a:t>
            </a:r>
            <a:r>
              <a:rPr sz="1600" spc="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features.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08320" y="1892807"/>
            <a:ext cx="5935980" cy="3002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04800" y="3067811"/>
            <a:ext cx="5033772" cy="2090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3875023" y="5075307"/>
            <a:ext cx="114871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050" spc="-5" dirty="0">
                <a:solidFill>
                  <a:srgbClr val="44536A"/>
                </a:solidFill>
                <a:latin typeface="DengXian"/>
                <a:cs typeface="DengXian"/>
              </a:rPr>
              <a:t>ma</a:t>
            </a:r>
            <a:r>
              <a:rPr sz="1050" dirty="0">
                <a:solidFill>
                  <a:srgbClr val="44536A"/>
                </a:solidFill>
                <a:latin typeface="DengXian"/>
                <a:cs typeface="DengXian"/>
              </a:rPr>
              <a:t>ge</a:t>
            </a:r>
            <a:r>
              <a:rPr sz="1050" spc="-2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050" spc="-5" dirty="0">
                <a:solidFill>
                  <a:srgbClr val="44536A"/>
                </a:solidFill>
                <a:latin typeface="DengXian"/>
                <a:cs typeface="DengXian"/>
              </a:rPr>
              <a:t>f</a:t>
            </a:r>
            <a:r>
              <a:rPr sz="1050" dirty="0">
                <a:solidFill>
                  <a:srgbClr val="44536A"/>
                </a:solidFill>
                <a:latin typeface="DengXian"/>
                <a:cs typeface="DengXian"/>
              </a:rPr>
              <a:t>r</a:t>
            </a:r>
            <a:r>
              <a:rPr sz="1050" spc="-10" dirty="0">
                <a:solidFill>
                  <a:srgbClr val="44536A"/>
                </a:solidFill>
                <a:latin typeface="DengXian"/>
                <a:cs typeface="DengXian"/>
              </a:rPr>
              <a:t>o</a:t>
            </a:r>
            <a:r>
              <a:rPr sz="1050" dirty="0">
                <a:solidFill>
                  <a:srgbClr val="44536A"/>
                </a:solidFill>
                <a:latin typeface="DengXian"/>
                <a:cs typeface="DengXian"/>
              </a:rPr>
              <a:t>m</a:t>
            </a:r>
            <a:r>
              <a:rPr sz="1050" spc="-1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050" dirty="0">
                <a:solidFill>
                  <a:srgbClr val="44536A"/>
                </a:solidFill>
                <a:latin typeface="DengXian"/>
                <a:cs typeface="DengXian"/>
              </a:rPr>
              <a:t>G</a:t>
            </a:r>
            <a:r>
              <a:rPr sz="1050" spc="-10" dirty="0">
                <a:solidFill>
                  <a:srgbClr val="44536A"/>
                </a:solidFill>
                <a:latin typeface="DengXian"/>
                <a:cs typeface="DengXian"/>
              </a:rPr>
              <a:t>oo</a:t>
            </a:r>
            <a:r>
              <a:rPr sz="1050" spc="5" dirty="0">
                <a:solidFill>
                  <a:srgbClr val="44536A"/>
                </a:solidFill>
                <a:latin typeface="DengXian"/>
                <a:cs typeface="DengXian"/>
              </a:rPr>
              <a:t>g</a:t>
            </a:r>
            <a:r>
              <a:rPr sz="1050" dirty="0">
                <a:solidFill>
                  <a:srgbClr val="44536A"/>
                </a:solidFill>
                <a:latin typeface="DengXian"/>
                <a:cs typeface="DengXian"/>
              </a:rPr>
              <a:t>le</a:t>
            </a:r>
            <a:endParaRPr sz="1050" dirty="0">
              <a:latin typeface="DengXian"/>
              <a:cs typeface="DengXi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100" y="3723132"/>
            <a:ext cx="927100" cy="368935"/>
          </a:xfrm>
          <a:custGeom>
            <a:avLst/>
            <a:gdLst/>
            <a:ahLst/>
            <a:cxnLst/>
            <a:rect l="l" t="t" r="r" b="b"/>
            <a:pathLst>
              <a:path w="927100" h="368935">
                <a:moveTo>
                  <a:pt x="0" y="368808"/>
                </a:moveTo>
                <a:lnTo>
                  <a:pt x="926591" y="368808"/>
                </a:lnTo>
                <a:lnTo>
                  <a:pt x="92659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17576" y="4428744"/>
            <a:ext cx="1018540" cy="370840"/>
          </a:xfrm>
          <a:custGeom>
            <a:avLst/>
            <a:gdLst/>
            <a:ahLst/>
            <a:cxnLst/>
            <a:rect l="l" t="t" r="r" b="b"/>
            <a:pathLst>
              <a:path w="1018540" h="370839">
                <a:moveTo>
                  <a:pt x="0" y="370331"/>
                </a:moveTo>
                <a:lnTo>
                  <a:pt x="1018032" y="370331"/>
                </a:lnTo>
                <a:lnTo>
                  <a:pt x="1018032" y="0"/>
                </a:lnTo>
                <a:lnTo>
                  <a:pt x="0" y="0"/>
                </a:lnTo>
                <a:lnTo>
                  <a:pt x="0" y="3703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96925" y="3794307"/>
            <a:ext cx="775335" cy="960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35">
              <a:lnSpc>
                <a:spcPct val="100000"/>
              </a:lnSpc>
            </a:pPr>
            <a:r>
              <a:rPr sz="1800" dirty="0">
                <a:solidFill>
                  <a:srgbClr val="8FAADC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8FAADC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8FAADC"/>
                </a:solidFill>
                <a:latin typeface="Arial"/>
                <a:cs typeface="Arial"/>
              </a:rPr>
              <a:t>rty</a:t>
            </a:r>
            <a:r>
              <a:rPr sz="1800" spc="-10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FAADC"/>
                </a:solidFill>
                <a:latin typeface="Arial"/>
                <a:cs typeface="Arial"/>
              </a:rPr>
              <a:t>A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rty</a:t>
            </a:r>
            <a:r>
              <a:rPr sz="1800" spc="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00425" y="60746"/>
            <a:ext cx="7953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Qian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ang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et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al,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ederat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400" i="1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Learnin</a:t>
            </a:r>
            <a:r>
              <a:rPr sz="1400" i="1" spc="-5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organ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&amp;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la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pool Publi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hers,</a:t>
            </a:r>
            <a:r>
              <a:rPr sz="1400" spc="-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2019,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section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1.2.2,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page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7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10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69828" y="6460383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C00000"/>
                </a:solidFill>
                <a:latin typeface="Microsoft YaHei"/>
                <a:cs typeface="Microsoft YaHei"/>
              </a:rPr>
              <a:t>28</a:t>
            </a:r>
            <a:endParaRPr sz="1200" dirty="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895" y="701350"/>
            <a:ext cx="1011936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54"/>
              </a:lnSpc>
            </a:pPr>
            <a:r>
              <a:rPr sz="2800" b="1" spc="-30" dirty="0">
                <a:latin typeface="Microsoft YaHei"/>
                <a:cs typeface="Microsoft YaHei"/>
              </a:rPr>
              <a:t>Ho</a:t>
            </a:r>
            <a:r>
              <a:rPr sz="2800" b="1" spc="-10" dirty="0">
                <a:latin typeface="Microsoft YaHei"/>
                <a:cs typeface="Microsoft YaHei"/>
              </a:rPr>
              <a:t>r</a:t>
            </a:r>
            <a:r>
              <a:rPr sz="2800" b="1" spc="-15" dirty="0">
                <a:latin typeface="Microsoft YaHei"/>
                <a:cs typeface="Microsoft YaHei"/>
              </a:rPr>
              <a:t>izontal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F</a:t>
            </a:r>
            <a:r>
              <a:rPr sz="2800" b="1" spc="-15" dirty="0">
                <a:latin typeface="Microsoft YaHei"/>
                <a:cs typeface="Microsoft YaHei"/>
              </a:rPr>
              <a:t>e</a:t>
            </a:r>
            <a:r>
              <a:rPr sz="2800" b="1" spc="-20" dirty="0">
                <a:latin typeface="Microsoft YaHei"/>
                <a:cs typeface="Microsoft YaHei"/>
              </a:rPr>
              <a:t>der</a:t>
            </a:r>
            <a:r>
              <a:rPr sz="2800" b="1" spc="-15" dirty="0">
                <a:latin typeface="Microsoft YaHei"/>
                <a:cs typeface="Microsoft YaHei"/>
              </a:rPr>
              <a:t>a</a:t>
            </a:r>
            <a:r>
              <a:rPr sz="2800" b="1" spc="-35" dirty="0">
                <a:latin typeface="Microsoft YaHei"/>
                <a:cs typeface="Microsoft YaHei"/>
              </a:rPr>
              <a:t>t</a:t>
            </a:r>
            <a:r>
              <a:rPr sz="2800" b="1" spc="-25" dirty="0">
                <a:latin typeface="Microsoft YaHei"/>
                <a:cs typeface="Microsoft YaHei"/>
              </a:rPr>
              <a:t>e</a:t>
            </a:r>
            <a:r>
              <a:rPr sz="2800" b="1" spc="-20" dirty="0">
                <a:latin typeface="Microsoft YaHei"/>
                <a:cs typeface="Microsoft YaHei"/>
              </a:rPr>
              <a:t>d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Lea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15" dirty="0">
                <a:latin typeface="Microsoft YaHei"/>
                <a:cs typeface="Microsoft YaHei"/>
              </a:rPr>
              <a:t>ning: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Di</a:t>
            </a:r>
            <a:r>
              <a:rPr sz="2800" b="1" spc="-35" dirty="0">
                <a:latin typeface="Microsoft YaHei"/>
                <a:cs typeface="Microsoft YaHei"/>
              </a:rPr>
              <a:t>v</a:t>
            </a:r>
            <a:r>
              <a:rPr sz="2800" b="1" spc="-15" dirty="0">
                <a:latin typeface="Microsoft YaHei"/>
                <a:cs typeface="Microsoft YaHei"/>
              </a:rPr>
              <a:t>ide</a:t>
            </a:r>
            <a:r>
              <a:rPr sz="2800" b="1" spc="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by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U</a:t>
            </a:r>
            <a:r>
              <a:rPr sz="2800" b="1" spc="-15" dirty="0">
                <a:latin typeface="Microsoft YaHei"/>
                <a:cs typeface="Microsoft YaHei"/>
              </a:rPr>
              <a:t>se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s/Samples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2459" y="1456944"/>
            <a:ext cx="5803392" cy="3631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45909" y="1347287"/>
            <a:ext cx="4545965" cy="387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St</a:t>
            </a:r>
            <a:r>
              <a:rPr sz="1600" b="1" spc="-2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b="1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1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: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articipants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ompute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train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ing</a:t>
            </a:r>
            <a:endParaRPr sz="16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gr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ie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ts</a:t>
            </a:r>
            <a:r>
              <a:rPr sz="1600" spc="3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lo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cal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l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endParaRPr sz="1600" dirty="0">
              <a:latin typeface="Microsoft YaHei"/>
              <a:cs typeface="Microsoft YaHei"/>
            </a:endParaRPr>
          </a:p>
          <a:p>
            <a:pPr marL="565785" marR="431165" indent="-286385">
              <a:lnSpc>
                <a:spcPct val="150000"/>
              </a:lnSpc>
              <a:buClr>
                <a:srgbClr val="29005F"/>
              </a:buClr>
              <a:buFont typeface="Arial"/>
              <a:buChar char="•"/>
              <a:tabLst>
                <a:tab pos="566420" algn="l"/>
              </a:tabLst>
            </a:pP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sk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gr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di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ts</a:t>
            </a:r>
            <a:r>
              <a:rPr sz="1600" spc="3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ith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cryption, d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ff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rential</a:t>
            </a:r>
            <a:r>
              <a:rPr sz="1600" spc="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priva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cy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,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or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secret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sh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ring techn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qu</a:t>
            </a:r>
            <a:r>
              <a:rPr sz="1600" spc="-2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endParaRPr sz="1600" dirty="0">
              <a:latin typeface="Microsoft YaHei"/>
              <a:cs typeface="Microsoft YaHei"/>
            </a:endParaRPr>
          </a:p>
          <a:p>
            <a:pPr marL="565785" marR="5080" indent="-286385">
              <a:lnSpc>
                <a:spcPct val="150000"/>
              </a:lnSpc>
              <a:buClr>
                <a:srgbClr val="29005F"/>
              </a:buClr>
              <a:buFont typeface="Arial"/>
              <a:buChar char="•"/>
              <a:tabLst>
                <a:tab pos="566420" algn="l"/>
              </a:tabLst>
            </a:pP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al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l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par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icipan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nd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th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ir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k</a:t>
            </a:r>
            <a:r>
              <a:rPr sz="1600" spc="-2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600" spc="2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results to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serv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endParaRPr sz="1600" dirty="0">
              <a:latin typeface="Microsoft YaHei"/>
              <a:cs typeface="Microsoft YaHei"/>
            </a:endParaRPr>
          </a:p>
          <a:p>
            <a:pPr marL="12700" marR="468630">
              <a:lnSpc>
                <a:spcPct val="150000"/>
              </a:lnSpc>
            </a:pP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St</a:t>
            </a:r>
            <a:r>
              <a:rPr sz="1600" b="1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b="1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2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: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Th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rver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performs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ure aggr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ga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io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600" spc="3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itho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u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l</a:t>
            </a:r>
            <a:r>
              <a:rPr sz="1600" spc="-2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arning</a:t>
            </a:r>
            <a:r>
              <a:rPr sz="1600" spc="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inf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ormation</a:t>
            </a:r>
            <a:endParaRPr sz="16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abo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u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icipant</a:t>
            </a:r>
            <a:endParaRPr sz="16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St</a:t>
            </a:r>
            <a:r>
              <a:rPr sz="1600" b="1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b="1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3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: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Th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rver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nd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ba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k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the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aggr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ga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8095" y="5356859"/>
            <a:ext cx="5328285" cy="646430"/>
          </a:xfrm>
          <a:custGeom>
            <a:avLst/>
            <a:gdLst/>
            <a:ahLst/>
            <a:cxnLst/>
            <a:rect l="l" t="t" r="r" b="b"/>
            <a:pathLst>
              <a:path w="5328285" h="646429">
                <a:moveTo>
                  <a:pt x="5220208" y="0"/>
                </a:moveTo>
                <a:lnTo>
                  <a:pt x="93181" y="970"/>
                </a:lnTo>
                <a:lnTo>
                  <a:pt x="53323" y="14730"/>
                </a:lnTo>
                <a:lnTo>
                  <a:pt x="22412" y="41952"/>
                </a:lnTo>
                <a:lnTo>
                  <a:pt x="3852" y="79063"/>
                </a:lnTo>
                <a:lnTo>
                  <a:pt x="0" y="107695"/>
                </a:lnTo>
                <a:lnTo>
                  <a:pt x="938" y="538479"/>
                </a:lnTo>
                <a:lnTo>
                  <a:pt x="8433" y="580325"/>
                </a:lnTo>
                <a:lnTo>
                  <a:pt x="31508" y="614594"/>
                </a:lnTo>
                <a:lnTo>
                  <a:pt x="65753" y="637701"/>
                </a:lnTo>
                <a:lnTo>
                  <a:pt x="107695" y="646176"/>
                </a:lnTo>
                <a:lnTo>
                  <a:pt x="5234714" y="645206"/>
                </a:lnTo>
                <a:lnTo>
                  <a:pt x="5274563" y="631453"/>
                </a:lnTo>
                <a:lnTo>
                  <a:pt x="5305480" y="604240"/>
                </a:lnTo>
                <a:lnTo>
                  <a:pt x="5324049" y="567125"/>
                </a:lnTo>
                <a:lnTo>
                  <a:pt x="5327904" y="538479"/>
                </a:lnTo>
                <a:lnTo>
                  <a:pt x="5326964" y="107695"/>
                </a:lnTo>
                <a:lnTo>
                  <a:pt x="5319465" y="65866"/>
                </a:lnTo>
                <a:lnTo>
                  <a:pt x="5296380" y="31595"/>
                </a:lnTo>
                <a:lnTo>
                  <a:pt x="5262134" y="8479"/>
                </a:lnTo>
                <a:lnTo>
                  <a:pt x="5220208" y="0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645909" y="5359080"/>
            <a:ext cx="4629150" cy="127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results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to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par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icipan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endParaRPr sz="1600" dirty="0">
              <a:latin typeface="Microsoft YaHei"/>
              <a:cs typeface="Microsoft YaHei"/>
            </a:endParaRPr>
          </a:p>
          <a:p>
            <a:pPr marL="12700" marR="5715">
              <a:lnSpc>
                <a:spcPts val="2880"/>
              </a:lnSpc>
              <a:spcBef>
                <a:spcPts val="254"/>
              </a:spcBef>
              <a:tabLst>
                <a:tab pos="614045" algn="l"/>
                <a:tab pos="928369" algn="l"/>
                <a:tab pos="2207260" algn="l"/>
                <a:tab pos="3039110" algn="l"/>
                <a:tab pos="3627754" algn="l"/>
              </a:tabLst>
            </a:pP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b="1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ep</a:t>
            </a:r>
            <a:r>
              <a:rPr sz="1600" b="1" dirty="0">
                <a:solidFill>
                  <a:srgbClr val="29005F"/>
                </a:solidFill>
                <a:latin typeface="Microsoft YaHei"/>
                <a:cs typeface="Microsoft YaHei"/>
              </a:rPr>
              <a:t>	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4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: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	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Par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ic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pa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ts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	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u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da</a:t>
            </a:r>
            <a:r>
              <a:rPr sz="1600" spc="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	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their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	r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v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e mo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l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ith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the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ypted</a:t>
            </a:r>
            <a:r>
              <a:rPr sz="1600" spc="5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gr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ie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ts</a:t>
            </a:r>
            <a:endParaRPr sz="1600" dirty="0">
              <a:latin typeface="Microsoft YaHei"/>
              <a:cs typeface="Microsoft YaHei"/>
            </a:endParaRPr>
          </a:p>
          <a:p>
            <a:pPr marR="5080" algn="r">
              <a:lnSpc>
                <a:spcPct val="100000"/>
              </a:lnSpc>
              <a:spcBef>
                <a:spcPts val="780"/>
              </a:spcBef>
            </a:pPr>
            <a:r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29</a:t>
            </a:r>
            <a:endParaRPr sz="1200" dirty="0">
              <a:latin typeface="DengXian"/>
              <a:cs typeface="DengXi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230" y="5454762"/>
            <a:ext cx="5105400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FEDER</a:t>
            </a:r>
            <a:r>
              <a:rPr sz="1600" b="1" spc="-125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TED</a:t>
            </a:r>
            <a:r>
              <a:rPr sz="1600" b="1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1600" b="1" spc="25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ARN</a:t>
            </a:r>
            <a:r>
              <a:rPr sz="1600" b="1" spc="0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6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G</a:t>
            </a:r>
            <a:r>
              <a:rPr sz="1600" b="1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FO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600" b="1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4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sz="1600" b="1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r>
              <a:rPr sz="1600" b="1" spc="0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LE</a:t>
            </a:r>
            <a:r>
              <a:rPr sz="1600" b="1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3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K</a:t>
            </a:r>
            <a:r>
              <a:rPr sz="16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EYB</a:t>
            </a:r>
            <a:r>
              <a:rPr sz="1600" b="1" spc="-40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ARD</a:t>
            </a:r>
            <a:endParaRPr sz="16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PRE</a:t>
            </a:r>
            <a:r>
              <a:rPr sz="160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IC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TIO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,</a:t>
            </a:r>
            <a:r>
              <a:rPr sz="16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An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sz="1600" b="1" spc="-30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ew</a:t>
            </a:r>
            <a:r>
              <a:rPr sz="1600" b="1" spc="3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Ha</a:t>
            </a:r>
            <a:r>
              <a:rPr sz="1600" b="1" spc="-30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sz="16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,</a:t>
            </a:r>
            <a:r>
              <a:rPr sz="1600" b="1" spc="2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600" b="1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al</a:t>
            </a:r>
            <a:r>
              <a:rPr sz="16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.,</a:t>
            </a:r>
            <a:r>
              <a:rPr sz="1600" b="1" spc="2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Go</a:t>
            </a:r>
            <a:r>
              <a:rPr sz="160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,</a:t>
            </a:r>
            <a:r>
              <a:rPr sz="1600" b="1" spc="4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2018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8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845" rIns="0" bIns="0" rtlCol="0">
            <a:spAutoFit/>
          </a:bodyPr>
          <a:lstStyle/>
          <a:p>
            <a:pPr marL="307975">
              <a:lnSpc>
                <a:spcPts val="3835"/>
              </a:lnSpc>
            </a:pPr>
            <a:r>
              <a:rPr sz="3200" dirty="0"/>
              <a:t>Bac</a:t>
            </a:r>
            <a:r>
              <a:rPr sz="3200" spc="-60" dirty="0"/>
              <a:t>k</a:t>
            </a:r>
            <a:r>
              <a:rPr sz="3200" dirty="0"/>
              <a:t>g</a:t>
            </a:r>
            <a:r>
              <a:rPr sz="3200" spc="-25" dirty="0"/>
              <a:t>r</a:t>
            </a:r>
            <a:r>
              <a:rPr sz="3200" spc="-5" dirty="0"/>
              <a:t>ou</a:t>
            </a:r>
            <a:r>
              <a:rPr sz="3200" spc="-10" dirty="0"/>
              <a:t>n</a:t>
            </a:r>
            <a:r>
              <a:rPr sz="3200" dirty="0"/>
              <a:t>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1825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pc="-10" dirty="0"/>
              <a:t>Increas</a:t>
            </a:r>
            <a:r>
              <a:rPr dirty="0"/>
              <a:t>i</a:t>
            </a:r>
            <a:r>
              <a:rPr spc="-10" dirty="0"/>
              <a:t>ngly strict</a:t>
            </a:r>
            <a:r>
              <a:rPr spc="5" dirty="0"/>
              <a:t> </a:t>
            </a:r>
            <a:r>
              <a:rPr spc="-10" dirty="0"/>
              <a:t>la</a:t>
            </a:r>
            <a:r>
              <a:rPr spc="-30" dirty="0"/>
              <a:t>w</a:t>
            </a:r>
            <a:r>
              <a:rPr spc="-10" dirty="0"/>
              <a:t>s</a:t>
            </a:r>
            <a:r>
              <a:rPr dirty="0"/>
              <a:t> </a:t>
            </a:r>
            <a:r>
              <a:rPr spc="-10" dirty="0"/>
              <a:t>on</a:t>
            </a:r>
          </a:p>
          <a:p>
            <a:pPr marL="241300">
              <a:lnSpc>
                <a:spcPts val="1825"/>
              </a:lnSpc>
            </a:pPr>
            <a:r>
              <a:rPr spc="-10" dirty="0"/>
              <a:t>data</a:t>
            </a:r>
            <a:r>
              <a:rPr spc="10" dirty="0"/>
              <a:t> </a:t>
            </a:r>
            <a:r>
              <a:rPr spc="-10" dirty="0"/>
              <a:t>protection:</a:t>
            </a:r>
          </a:p>
          <a:p>
            <a:pPr marL="551815" lvl="1" indent="-274320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MS Gothic"/>
              <a:buChar char="•"/>
              <a:tabLst>
                <a:tab pos="552450" algn="l"/>
              </a:tabLst>
            </a:pPr>
            <a:r>
              <a:rPr sz="1400" dirty="0">
                <a:latin typeface="Arial"/>
                <a:cs typeface="Arial"/>
              </a:rPr>
              <a:t>G</a:t>
            </a: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PR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, </a:t>
            </a:r>
            <a:r>
              <a:rPr sz="1400" spc="-5" dirty="0">
                <a:latin typeface="Arial"/>
                <a:cs typeface="Arial"/>
              </a:rPr>
              <a:t>2018</a:t>
            </a:r>
            <a:endParaRPr sz="1400" dirty="0">
              <a:latin typeface="Arial"/>
              <a:cs typeface="Arial"/>
            </a:endParaRPr>
          </a:p>
          <a:p>
            <a:pPr marL="551815" lvl="1" indent="-274320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MS Gothic"/>
              <a:buChar char="•"/>
              <a:tabLst>
                <a:tab pos="552450" algn="l"/>
              </a:tabLst>
            </a:pPr>
            <a:r>
              <a:rPr sz="1400" spc="-10" dirty="0">
                <a:latin typeface="Arial"/>
                <a:cs typeface="Arial"/>
              </a:rPr>
              <a:t>CC</a:t>
            </a:r>
            <a:r>
              <a:rPr sz="1400" spc="-110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SA,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2018</a:t>
            </a:r>
          </a:p>
          <a:p>
            <a:pPr marL="551815" marR="67310" lvl="1" indent="-274320">
              <a:lnSpc>
                <a:spcPct val="100000"/>
              </a:lnSpc>
              <a:spcBef>
                <a:spcPts val="490"/>
              </a:spcBef>
              <a:buClr>
                <a:srgbClr val="FFC000"/>
              </a:buClr>
              <a:buFont typeface="MS Gothic"/>
              <a:buChar char="•"/>
              <a:tabLst>
                <a:tab pos="552450" algn="l"/>
              </a:tabLst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ber Security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Law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hina, </a:t>
            </a:r>
            <a:r>
              <a:rPr sz="1400" spc="-5" dirty="0">
                <a:latin typeface="Arial"/>
                <a:cs typeface="Arial"/>
              </a:rPr>
              <a:t>2017</a:t>
            </a:r>
            <a:endParaRPr sz="1400" dirty="0">
              <a:latin typeface="Arial"/>
              <a:cs typeface="Arial"/>
            </a:endParaRPr>
          </a:p>
          <a:p>
            <a:pPr marL="241300" marR="409575" indent="-228600">
              <a:lnSpc>
                <a:spcPts val="1730"/>
              </a:lnSpc>
              <a:spcBef>
                <a:spcPts val="1025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pc="-25" dirty="0"/>
              <a:t>G</a:t>
            </a:r>
            <a:r>
              <a:rPr spc="-10" dirty="0"/>
              <a:t>ro</a:t>
            </a:r>
            <a:r>
              <a:rPr spc="-30" dirty="0"/>
              <a:t>w</a:t>
            </a:r>
            <a:r>
              <a:rPr spc="-10" dirty="0"/>
              <a:t>ing</a:t>
            </a:r>
            <a:r>
              <a:rPr spc="20" dirty="0"/>
              <a:t> </a:t>
            </a:r>
            <a:r>
              <a:rPr spc="-10" dirty="0"/>
              <a:t>con</a:t>
            </a:r>
            <a:r>
              <a:rPr spc="-5" dirty="0"/>
              <a:t>c</a:t>
            </a:r>
            <a:r>
              <a:rPr spc="-10" dirty="0"/>
              <a:t>ern</a:t>
            </a:r>
            <a:r>
              <a:rPr spc="5" dirty="0"/>
              <a:t> </a:t>
            </a:r>
            <a:r>
              <a:rPr spc="-10" dirty="0"/>
              <a:t>on</a:t>
            </a:r>
            <a:r>
              <a:rPr spc="-5" dirty="0"/>
              <a:t> </a:t>
            </a:r>
            <a:r>
              <a:rPr spc="-10" dirty="0"/>
              <a:t>u</a:t>
            </a:r>
            <a:r>
              <a:rPr spc="-5" dirty="0"/>
              <a:t>s</a:t>
            </a:r>
            <a:r>
              <a:rPr spc="-10" dirty="0"/>
              <a:t>er pri</a:t>
            </a:r>
            <a:r>
              <a:rPr spc="-5" dirty="0"/>
              <a:t>v</a:t>
            </a:r>
            <a:r>
              <a:rPr spc="-10" dirty="0"/>
              <a:t>acy and</a:t>
            </a:r>
            <a:r>
              <a:rPr spc="10" dirty="0"/>
              <a:t> </a:t>
            </a:r>
            <a:r>
              <a:rPr spc="-10" dirty="0"/>
              <a:t>data</a:t>
            </a:r>
            <a:r>
              <a:rPr spc="10" dirty="0"/>
              <a:t> </a:t>
            </a:r>
            <a:r>
              <a:rPr spc="-10" dirty="0"/>
              <a:t>security</a:t>
            </a:r>
          </a:p>
          <a:p>
            <a:pPr marL="241300" marR="530225" indent="-228600">
              <a:lnSpc>
                <a:spcPts val="1730"/>
              </a:lnSpc>
              <a:spcBef>
                <a:spcPts val="990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pc="-10" dirty="0"/>
              <a:t>Data</a:t>
            </a:r>
            <a:r>
              <a:rPr spc="10" dirty="0"/>
              <a:t> </a:t>
            </a:r>
            <a:r>
              <a:rPr spc="-10" dirty="0"/>
              <a:t>e</a:t>
            </a:r>
            <a:r>
              <a:rPr spc="-15" dirty="0"/>
              <a:t>x</a:t>
            </a:r>
            <a:r>
              <a:rPr spc="-10" dirty="0"/>
              <a:t>ist</a:t>
            </a:r>
            <a:r>
              <a:rPr spc="-5" dirty="0"/>
              <a:t> </a:t>
            </a:r>
            <a:r>
              <a:rPr spc="-10" dirty="0"/>
              <a:t>in</a:t>
            </a:r>
            <a:r>
              <a:rPr spc="-5" dirty="0"/>
              <a:t> </a:t>
            </a:r>
            <a:r>
              <a:rPr spc="-10" dirty="0"/>
              <a:t>the</a:t>
            </a:r>
            <a:r>
              <a:rPr spc="10" dirty="0"/>
              <a:t> </a:t>
            </a:r>
            <a:r>
              <a:rPr spc="-10" dirty="0"/>
              <a:t>form</a:t>
            </a:r>
            <a:r>
              <a:rPr spc="20" dirty="0"/>
              <a:t> </a:t>
            </a:r>
            <a:r>
              <a:rPr spc="-10" dirty="0"/>
              <a:t>of isolated silos.</a:t>
            </a:r>
          </a:p>
          <a:p>
            <a:pPr marL="241300" marR="138430" indent="-228600">
              <a:lnSpc>
                <a:spcPct val="90100"/>
              </a:lnSpc>
              <a:spcBef>
                <a:spcPts val="980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pc="-10" dirty="0">
                <a:solidFill>
                  <a:srgbClr val="FF0000"/>
                </a:solidFill>
              </a:rPr>
              <a:t>Federated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learning can</a:t>
            </a:r>
            <a:r>
              <a:rPr spc="-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be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a solut</a:t>
            </a:r>
            <a:r>
              <a:rPr dirty="0">
                <a:solidFill>
                  <a:srgbClr val="FF0000"/>
                </a:solidFill>
              </a:rPr>
              <a:t>i</a:t>
            </a:r>
            <a:r>
              <a:rPr spc="-10" dirty="0">
                <a:solidFill>
                  <a:srgbClr val="FF0000"/>
                </a:solidFill>
              </a:rPr>
              <a:t>on!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[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McMahan’16,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16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ang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’</a:t>
            </a:r>
            <a:r>
              <a:rPr spc="-10" dirty="0">
                <a:solidFill>
                  <a:srgbClr val="FF0000"/>
                </a:solidFill>
                <a:latin typeface="Arial"/>
                <a:cs typeface="Arial"/>
              </a:rPr>
              <a:t>19</a:t>
            </a:r>
            <a:r>
              <a:rPr spc="-5" dirty="0">
                <a:solidFill>
                  <a:srgbClr val="FF0000"/>
                </a:solidFill>
              </a:rPr>
              <a:t>]</a:t>
            </a:r>
          </a:p>
          <a:p>
            <a:pPr marL="241300" indent="-228600">
              <a:lnSpc>
                <a:spcPct val="100000"/>
              </a:lnSpc>
              <a:spcBef>
                <a:spcPts val="855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200" dirty="0"/>
              <a:t>Re</a:t>
            </a:r>
            <a:r>
              <a:rPr sz="1200" spc="15" dirty="0"/>
              <a:t>f</a:t>
            </a:r>
            <a:r>
              <a:rPr sz="1200" dirty="0"/>
              <a:t>ere</a:t>
            </a:r>
            <a:r>
              <a:rPr sz="1200" spc="-10" dirty="0"/>
              <a:t>n</a:t>
            </a:r>
            <a:r>
              <a:rPr sz="1200" dirty="0"/>
              <a:t>c</a:t>
            </a:r>
            <a:r>
              <a:rPr sz="1200" spc="-5" dirty="0"/>
              <a:t>e</a:t>
            </a:r>
            <a:r>
              <a:rPr sz="1200" dirty="0">
                <a:latin typeface="Microsoft YaHei"/>
                <a:cs typeface="Microsoft YaHei"/>
              </a:rPr>
              <a:t>：</a:t>
            </a:r>
          </a:p>
          <a:p>
            <a:pPr marL="469900" marR="5080" indent="-192405">
              <a:lnSpc>
                <a:spcPct val="100000"/>
              </a:lnSpc>
              <a:spcBef>
                <a:spcPts val="10"/>
              </a:spcBef>
            </a:pPr>
            <a:r>
              <a:rPr sz="1200" dirty="0"/>
              <a:t>[</a:t>
            </a:r>
            <a:r>
              <a:rPr sz="1200" spc="5" dirty="0"/>
              <a:t>1</a:t>
            </a:r>
            <a:r>
              <a:rPr sz="1200" dirty="0"/>
              <a:t>]</a:t>
            </a:r>
            <a:r>
              <a:rPr sz="1200" spc="5" dirty="0"/>
              <a:t> </a:t>
            </a:r>
            <a:r>
              <a:rPr sz="1200" dirty="0">
                <a:solidFill>
                  <a:srgbClr val="1E52A3"/>
                </a:solidFill>
              </a:rPr>
              <a:t>DLA</a:t>
            </a:r>
            <a:r>
              <a:rPr sz="1200" spc="-80" dirty="0">
                <a:solidFill>
                  <a:srgbClr val="1E52A3"/>
                </a:solidFill>
              </a:rPr>
              <a:t> </a:t>
            </a:r>
            <a:r>
              <a:rPr sz="1200" dirty="0">
                <a:solidFill>
                  <a:srgbClr val="1E52A3"/>
                </a:solidFill>
              </a:rPr>
              <a:t>Pip</a:t>
            </a:r>
            <a:r>
              <a:rPr sz="1200" spc="5" dirty="0">
                <a:solidFill>
                  <a:srgbClr val="1E52A3"/>
                </a:solidFill>
              </a:rPr>
              <a:t>e</a:t>
            </a:r>
            <a:r>
              <a:rPr sz="1200" spc="-65" dirty="0">
                <a:solidFill>
                  <a:srgbClr val="1E52A3"/>
                </a:solidFill>
              </a:rPr>
              <a:t>r</a:t>
            </a:r>
            <a:r>
              <a:rPr sz="1200" dirty="0">
                <a:solidFill>
                  <a:srgbClr val="1E52A3"/>
                </a:solidFill>
              </a:rPr>
              <a:t>,</a:t>
            </a:r>
            <a:r>
              <a:rPr sz="1200" spc="-20" dirty="0">
                <a:solidFill>
                  <a:srgbClr val="1E52A3"/>
                </a:solidFill>
              </a:rPr>
              <a:t> </a:t>
            </a:r>
            <a:r>
              <a:rPr sz="1200" dirty="0">
                <a:solidFill>
                  <a:srgbClr val="1E52A3"/>
                </a:solidFill>
              </a:rPr>
              <a:t>Data</a:t>
            </a:r>
            <a:r>
              <a:rPr sz="1200" spc="-10" dirty="0">
                <a:solidFill>
                  <a:srgbClr val="1E52A3"/>
                </a:solidFill>
              </a:rPr>
              <a:t> </a:t>
            </a:r>
            <a:r>
              <a:rPr sz="1200" dirty="0">
                <a:solidFill>
                  <a:srgbClr val="1E52A3"/>
                </a:solidFill>
              </a:rPr>
              <a:t>Prot</a:t>
            </a:r>
            <a:r>
              <a:rPr sz="1200" spc="5" dirty="0">
                <a:solidFill>
                  <a:srgbClr val="1E52A3"/>
                </a:solidFill>
              </a:rPr>
              <a:t>e</a:t>
            </a:r>
            <a:r>
              <a:rPr sz="1200" dirty="0">
                <a:solidFill>
                  <a:srgbClr val="1E52A3"/>
                </a:solidFill>
              </a:rPr>
              <a:t>ction</a:t>
            </a:r>
            <a:r>
              <a:rPr sz="1200" spc="-30" dirty="0">
                <a:solidFill>
                  <a:srgbClr val="1E52A3"/>
                </a:solidFill>
              </a:rPr>
              <a:t> </a:t>
            </a:r>
            <a:r>
              <a:rPr sz="1200" dirty="0">
                <a:solidFill>
                  <a:srgbClr val="1E52A3"/>
                </a:solidFill>
              </a:rPr>
              <a:t>La</a:t>
            </a:r>
            <a:r>
              <a:rPr sz="1200" spc="-15" dirty="0">
                <a:solidFill>
                  <a:srgbClr val="1E52A3"/>
                </a:solidFill>
              </a:rPr>
              <a:t>w</a:t>
            </a:r>
            <a:r>
              <a:rPr sz="1200" dirty="0">
                <a:solidFill>
                  <a:srgbClr val="1E52A3"/>
                </a:solidFill>
              </a:rPr>
              <a:t>s</a:t>
            </a:r>
            <a:r>
              <a:rPr sz="1200" spc="-10" dirty="0">
                <a:solidFill>
                  <a:srgbClr val="1E52A3"/>
                </a:solidFill>
              </a:rPr>
              <a:t> </a:t>
            </a:r>
            <a:r>
              <a:rPr sz="1200" dirty="0">
                <a:solidFill>
                  <a:srgbClr val="1E52A3"/>
                </a:solidFill>
              </a:rPr>
              <a:t>of t</a:t>
            </a:r>
            <a:r>
              <a:rPr sz="1200" spc="5" dirty="0">
                <a:solidFill>
                  <a:srgbClr val="1E52A3"/>
                </a:solidFill>
              </a:rPr>
              <a:t>h</a:t>
            </a:r>
            <a:r>
              <a:rPr sz="1200" dirty="0">
                <a:solidFill>
                  <a:srgbClr val="1E52A3"/>
                </a:solidFill>
              </a:rPr>
              <a:t>e</a:t>
            </a:r>
            <a:r>
              <a:rPr sz="1200" spc="-10" dirty="0">
                <a:solidFill>
                  <a:srgbClr val="1E52A3"/>
                </a:solidFill>
              </a:rPr>
              <a:t> </a:t>
            </a:r>
            <a:r>
              <a:rPr sz="1200" spc="15" dirty="0">
                <a:solidFill>
                  <a:srgbClr val="1E52A3"/>
                </a:solidFill>
              </a:rPr>
              <a:t>W</a:t>
            </a:r>
            <a:r>
              <a:rPr sz="1200" spc="-10" dirty="0">
                <a:solidFill>
                  <a:srgbClr val="1E52A3"/>
                </a:solidFill>
              </a:rPr>
              <a:t>o</a:t>
            </a:r>
            <a:r>
              <a:rPr sz="1200" dirty="0">
                <a:solidFill>
                  <a:srgbClr val="1E52A3"/>
                </a:solidFill>
              </a:rPr>
              <a:t>r</a:t>
            </a:r>
            <a:r>
              <a:rPr sz="1200" spc="-10" dirty="0">
                <a:solidFill>
                  <a:srgbClr val="1E52A3"/>
                </a:solidFill>
              </a:rPr>
              <a:t>l</a:t>
            </a:r>
            <a:r>
              <a:rPr sz="1200" dirty="0">
                <a:solidFill>
                  <a:srgbClr val="1E52A3"/>
                </a:solidFill>
              </a:rPr>
              <a:t>d 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https://</a:t>
            </a:r>
            <a:r>
              <a:rPr sz="1200" u="sng" spc="-15" dirty="0">
                <a:solidFill>
                  <a:srgbClr val="0462C1"/>
                </a:solidFill>
                <a:hlinkClick r:id="rId3"/>
              </a:rPr>
              <a:t>ww</a:t>
            </a:r>
            <a:r>
              <a:rPr sz="1200" u="sng" spc="-75" dirty="0">
                <a:solidFill>
                  <a:srgbClr val="0462C1"/>
                </a:solidFill>
                <a:hlinkClick r:id="rId3"/>
              </a:rPr>
              <a:t>w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.</a:t>
            </a:r>
            <a:r>
              <a:rPr sz="1200" u="sng" spc="5" dirty="0">
                <a:solidFill>
                  <a:srgbClr val="0462C1"/>
                </a:solidFill>
                <a:hlinkClick r:id="rId3"/>
              </a:rPr>
              <a:t>d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la</a:t>
            </a:r>
            <a:r>
              <a:rPr sz="1200" u="sng" spc="5" dirty="0">
                <a:solidFill>
                  <a:srgbClr val="0462C1"/>
                </a:solidFill>
                <a:hlinkClick r:id="rId3"/>
              </a:rPr>
              <a:t>p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ip</a:t>
            </a:r>
            <a:r>
              <a:rPr sz="1200" u="sng" spc="5" dirty="0">
                <a:solidFill>
                  <a:srgbClr val="0462C1"/>
                </a:solidFill>
                <a:hlinkClick r:id="rId3"/>
              </a:rPr>
              <a:t>e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rd</a:t>
            </a:r>
            <a:r>
              <a:rPr sz="1200" u="sng" spc="-10" dirty="0">
                <a:solidFill>
                  <a:srgbClr val="0462C1"/>
                </a:solidFill>
                <a:hlinkClick r:id="rId3"/>
              </a:rPr>
              <a:t>a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t</a:t>
            </a:r>
            <a:r>
              <a:rPr sz="1200" u="sng" spc="-5" dirty="0">
                <a:solidFill>
                  <a:srgbClr val="0462C1"/>
                </a:solidFill>
                <a:hlinkClick r:id="rId3"/>
              </a:rPr>
              <a:t>a</a:t>
            </a:r>
            <a:r>
              <a:rPr sz="1200" u="sng" spc="-10" dirty="0">
                <a:solidFill>
                  <a:srgbClr val="0462C1"/>
                </a:solidFill>
                <a:hlinkClick r:id="rId3"/>
              </a:rPr>
              <a:t>p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rot</a:t>
            </a:r>
            <a:r>
              <a:rPr sz="1200" u="sng" spc="-5" dirty="0">
                <a:solidFill>
                  <a:srgbClr val="0462C1"/>
                </a:solidFill>
                <a:hlinkClick r:id="rId3"/>
              </a:rPr>
              <a:t>e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cti</a:t>
            </a:r>
            <a:r>
              <a:rPr sz="1200" u="sng" spc="-10" dirty="0">
                <a:solidFill>
                  <a:srgbClr val="0462C1"/>
                </a:solidFill>
                <a:hlinkClick r:id="rId3"/>
              </a:rPr>
              <a:t>o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n.c</a:t>
            </a:r>
            <a:r>
              <a:rPr sz="1200" dirty="0">
                <a:solidFill>
                  <a:srgbClr val="0462C1"/>
                </a:solidFill>
                <a:hlinkClick r:id="rId3"/>
              </a:rPr>
              <a:t> 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o</a:t>
            </a:r>
            <a:r>
              <a:rPr sz="1200" u="sng" spc="5" dirty="0">
                <a:solidFill>
                  <a:srgbClr val="0462C1"/>
                </a:solidFill>
                <a:hlinkClick r:id="rId3"/>
              </a:rPr>
              <a:t>m</a:t>
            </a:r>
            <a:r>
              <a:rPr sz="1200" u="sng" dirty="0">
                <a:solidFill>
                  <a:srgbClr val="0462C1"/>
                </a:solidFill>
                <a:hlinkClick r:id="rId3"/>
              </a:rPr>
              <a:t>/</a:t>
            </a:r>
            <a:endParaRPr sz="1200" dirty="0"/>
          </a:p>
          <a:p>
            <a:pPr marL="469900" marR="55244" indent="-192405">
              <a:lnSpc>
                <a:spcPct val="100000"/>
              </a:lnSpc>
            </a:pPr>
            <a:r>
              <a:rPr sz="1200" dirty="0"/>
              <a:t>[</a:t>
            </a:r>
            <a:r>
              <a:rPr sz="1200" spc="5" dirty="0"/>
              <a:t>2</a:t>
            </a:r>
            <a:r>
              <a:rPr sz="1200" dirty="0"/>
              <a:t>] DLA</a:t>
            </a:r>
            <a:r>
              <a:rPr sz="1200" spc="-80" dirty="0"/>
              <a:t> </a:t>
            </a:r>
            <a:r>
              <a:rPr sz="1200" dirty="0"/>
              <a:t>Pip</a:t>
            </a:r>
            <a:r>
              <a:rPr sz="1200" spc="5" dirty="0"/>
              <a:t>e</a:t>
            </a:r>
            <a:r>
              <a:rPr sz="1200" spc="-65" dirty="0"/>
              <a:t>r</a:t>
            </a:r>
            <a:r>
              <a:rPr sz="1200" dirty="0"/>
              <a:t>,</a:t>
            </a:r>
            <a:r>
              <a:rPr sz="1200" spc="-20" dirty="0"/>
              <a:t> </a:t>
            </a:r>
            <a:r>
              <a:rPr sz="1200" dirty="0"/>
              <a:t>Data</a:t>
            </a:r>
            <a:r>
              <a:rPr sz="1200" spc="-10" dirty="0"/>
              <a:t> </a:t>
            </a:r>
            <a:r>
              <a:rPr sz="1200" dirty="0"/>
              <a:t>Prot</a:t>
            </a:r>
            <a:r>
              <a:rPr sz="1200" spc="5" dirty="0"/>
              <a:t>e</a:t>
            </a:r>
            <a:r>
              <a:rPr sz="1200" dirty="0"/>
              <a:t>ction</a:t>
            </a:r>
            <a:r>
              <a:rPr sz="1200" spc="-30" dirty="0"/>
              <a:t> </a:t>
            </a:r>
            <a:r>
              <a:rPr sz="1200" dirty="0"/>
              <a:t>La</a:t>
            </a:r>
            <a:r>
              <a:rPr sz="1200" spc="-15" dirty="0"/>
              <a:t>w</a:t>
            </a:r>
            <a:r>
              <a:rPr sz="1200" dirty="0"/>
              <a:t>s</a:t>
            </a:r>
            <a:r>
              <a:rPr sz="1200" spc="-10" dirty="0"/>
              <a:t> </a:t>
            </a:r>
            <a:r>
              <a:rPr sz="1200" dirty="0"/>
              <a:t>of t</a:t>
            </a:r>
            <a:r>
              <a:rPr sz="1200" spc="5" dirty="0"/>
              <a:t>h</a:t>
            </a:r>
            <a:r>
              <a:rPr sz="1200" dirty="0"/>
              <a:t>e</a:t>
            </a:r>
            <a:r>
              <a:rPr sz="1200" spc="-10" dirty="0"/>
              <a:t> </a:t>
            </a:r>
            <a:r>
              <a:rPr sz="1200" spc="15" dirty="0"/>
              <a:t>W</a:t>
            </a:r>
            <a:r>
              <a:rPr sz="1200" spc="-10" dirty="0"/>
              <a:t>o</a:t>
            </a:r>
            <a:r>
              <a:rPr sz="1200" dirty="0"/>
              <a:t>r</a:t>
            </a:r>
            <a:r>
              <a:rPr sz="1200" spc="-10" dirty="0"/>
              <a:t>ld</a:t>
            </a:r>
            <a:r>
              <a:rPr sz="1200" dirty="0"/>
              <a:t>,</a:t>
            </a:r>
            <a:r>
              <a:rPr sz="1200" spc="-20" dirty="0"/>
              <a:t> </a:t>
            </a:r>
            <a:r>
              <a:rPr sz="1200" dirty="0"/>
              <a:t>Full</a:t>
            </a:r>
            <a:r>
              <a:rPr sz="1200" spc="-15" dirty="0"/>
              <a:t> </a:t>
            </a:r>
            <a:r>
              <a:rPr sz="1200" dirty="0"/>
              <a:t>Ha</a:t>
            </a:r>
            <a:r>
              <a:rPr sz="1200" spc="5" dirty="0"/>
              <a:t>n</a:t>
            </a:r>
            <a:r>
              <a:rPr sz="1200" dirty="0"/>
              <a:t>db</a:t>
            </a:r>
            <a:r>
              <a:rPr sz="1200" spc="-10" dirty="0"/>
              <a:t>oo</a:t>
            </a:r>
            <a:r>
              <a:rPr sz="1200" dirty="0"/>
              <a:t>k</a:t>
            </a:r>
          </a:p>
        </p:txBody>
      </p:sp>
      <p:sp>
        <p:nvSpPr>
          <p:cNvPr id="6" name="object 6"/>
          <p:cNvSpPr/>
          <p:nvPr/>
        </p:nvSpPr>
        <p:spPr>
          <a:xfrm>
            <a:off x="3653028" y="1207008"/>
            <a:ext cx="7879080" cy="4882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111365" y="6144678"/>
            <a:ext cx="4163695" cy="494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000" spc="-15" dirty="0">
                <a:solidFill>
                  <a:srgbClr val="44536A"/>
                </a:solidFill>
                <a:latin typeface="DengXian"/>
                <a:cs typeface="DengXian"/>
              </a:rPr>
              <a:t>m</a:t>
            </a:r>
            <a:r>
              <a:rPr sz="1000" dirty="0">
                <a:solidFill>
                  <a:srgbClr val="44536A"/>
                </a:solidFill>
                <a:latin typeface="DengXian"/>
                <a:cs typeface="DengXian"/>
              </a:rPr>
              <a:t>a</a:t>
            </a:r>
            <a:r>
              <a:rPr sz="1000" spc="-10" dirty="0">
                <a:solidFill>
                  <a:srgbClr val="44536A"/>
                </a:solidFill>
                <a:latin typeface="DengXian"/>
                <a:cs typeface="DengXian"/>
              </a:rPr>
              <a:t>ge</a:t>
            </a:r>
            <a:r>
              <a:rPr sz="10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000" spc="-15" dirty="0">
                <a:solidFill>
                  <a:srgbClr val="44536A"/>
                </a:solidFill>
                <a:latin typeface="DengXian"/>
                <a:cs typeface="DengXian"/>
              </a:rPr>
              <a:t>f</a:t>
            </a:r>
            <a:r>
              <a:rPr sz="1000" spc="-10" dirty="0">
                <a:solidFill>
                  <a:srgbClr val="44536A"/>
                </a:solidFill>
                <a:latin typeface="DengXian"/>
                <a:cs typeface="DengXian"/>
              </a:rPr>
              <a:t>rom</a:t>
            </a:r>
            <a:r>
              <a:rPr sz="100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000" spc="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DengXian"/>
                <a:cs typeface="DengXian"/>
              </a:rPr>
              <a:t>DLA</a:t>
            </a:r>
            <a:r>
              <a:rPr sz="100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DengXian"/>
                <a:cs typeface="DengXian"/>
              </a:rPr>
              <a:t>P</a:t>
            </a:r>
            <a:r>
              <a:rPr sz="1000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000" spc="-5" dirty="0">
                <a:solidFill>
                  <a:srgbClr val="44536A"/>
                </a:solidFill>
                <a:latin typeface="DengXian"/>
                <a:cs typeface="DengXian"/>
              </a:rPr>
              <a:t>per</a:t>
            </a:r>
            <a:endParaRPr sz="10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200" dirty="0">
                <a:solidFill>
                  <a:srgbClr val="C00000"/>
                </a:solidFill>
                <a:latin typeface="Microsoft YaHei"/>
                <a:cs typeface="Microsoft YaHei"/>
              </a:rPr>
              <a:t>3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1365" y="902926"/>
            <a:ext cx="10547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E52A3"/>
                </a:solidFill>
                <a:latin typeface="DengXian"/>
                <a:cs typeface="DengXian"/>
              </a:rPr>
              <a:t>DLA</a:t>
            </a:r>
            <a:r>
              <a:rPr sz="1800" b="1" spc="-5" dirty="0">
                <a:solidFill>
                  <a:srgbClr val="1E52A3"/>
                </a:solidFill>
                <a:latin typeface="DengXian"/>
                <a:cs typeface="DengXian"/>
              </a:rPr>
              <a:t> Piper</a:t>
            </a:r>
            <a:endParaRPr sz="1800" dirty="0">
              <a:latin typeface="DengXian"/>
              <a:cs typeface="DengXi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0406" rIns="0" bIns="0" rtlCol="0">
            <a:spAutoFit/>
          </a:bodyPr>
          <a:lstStyle/>
          <a:p>
            <a:pPr marL="426720">
              <a:lnSpc>
                <a:spcPct val="100000"/>
              </a:lnSpc>
            </a:pPr>
            <a:r>
              <a:rPr spc="-30" dirty="0"/>
              <a:t>Ho</a:t>
            </a:r>
            <a:r>
              <a:rPr spc="-10" dirty="0"/>
              <a:t>r</a:t>
            </a:r>
            <a:r>
              <a:rPr spc="-15" dirty="0"/>
              <a:t>izontal</a:t>
            </a:r>
            <a:r>
              <a:rPr spc="-5" dirty="0"/>
              <a:t> </a:t>
            </a:r>
            <a:r>
              <a:rPr spc="-25" dirty="0"/>
              <a:t>F</a:t>
            </a:r>
            <a:r>
              <a:rPr spc="-15" dirty="0"/>
              <a:t>e</a:t>
            </a:r>
            <a:r>
              <a:rPr spc="-20" dirty="0"/>
              <a:t>der</a:t>
            </a:r>
            <a:r>
              <a:rPr spc="-15" dirty="0"/>
              <a:t>a</a:t>
            </a:r>
            <a:r>
              <a:rPr spc="-35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</a:p>
        </p:txBody>
      </p:sp>
      <p:sp>
        <p:nvSpPr>
          <p:cNvPr id="3" name="object 3"/>
          <p:cNvSpPr/>
          <p:nvPr/>
        </p:nvSpPr>
        <p:spPr>
          <a:xfrm>
            <a:off x="839724" y="1036319"/>
            <a:ext cx="5082540" cy="2767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72083" y="3697223"/>
            <a:ext cx="5699760" cy="462280"/>
          </a:xfrm>
          <a:custGeom>
            <a:avLst/>
            <a:gdLst/>
            <a:ahLst/>
            <a:cxnLst/>
            <a:rect l="l" t="t" r="r" b="b"/>
            <a:pathLst>
              <a:path w="5699760" h="462279">
                <a:moveTo>
                  <a:pt x="0" y="461771"/>
                </a:moveTo>
                <a:lnTo>
                  <a:pt x="5699760" y="461771"/>
                </a:lnTo>
                <a:lnTo>
                  <a:pt x="5699760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726935" y="466344"/>
            <a:ext cx="4861560" cy="4792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50823" y="3749285"/>
            <a:ext cx="5890895" cy="1339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42950">
              <a:lnSpc>
                <a:spcPts val="1440"/>
              </a:lnSpc>
            </a:pP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H.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B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en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dan</a:t>
            </a:r>
            <a:r>
              <a:rPr sz="1200" spc="-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McM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ahan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200" spc="-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al,</a:t>
            </a:r>
            <a:r>
              <a:rPr sz="12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50" i="1" spc="-4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ommunica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tio</a:t>
            </a:r>
            <a:r>
              <a:rPr sz="1250" i="1" spc="-2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-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Ef</a:t>
            </a:r>
            <a:r>
              <a:rPr sz="1250" i="1" spc="-20" dirty="0">
                <a:solidFill>
                  <a:srgbClr val="29005F"/>
                </a:solidFill>
                <a:latin typeface="Microsoft YaHei"/>
                <a:cs typeface="Microsoft YaHei"/>
              </a:rPr>
              <a:t>f</a:t>
            </a:r>
            <a:r>
              <a:rPr sz="1250" i="1" spc="-15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250" i="1" spc="-15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50" i="1" spc="-2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250" i="1" spc="-6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L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ar</a:t>
            </a:r>
            <a:r>
              <a:rPr sz="1250" i="1" spc="-25" dirty="0">
                <a:solidFill>
                  <a:srgbClr val="29005F"/>
                </a:solidFill>
                <a:latin typeface="Microsoft YaHei"/>
                <a:cs typeface="Microsoft YaHei"/>
              </a:rPr>
              <a:t>nin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g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50" i="1" spc="-6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250" i="1" spc="-25" dirty="0">
                <a:solidFill>
                  <a:srgbClr val="29005F"/>
                </a:solidFill>
                <a:latin typeface="Microsoft YaHei"/>
                <a:cs typeface="Microsoft YaHei"/>
              </a:rPr>
              <a:t>f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Dee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250" i="1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50" i="1" spc="-6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50" i="1" spc="-2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250" i="1" spc="-5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250" i="1" spc="-2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k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s </a:t>
            </a:r>
            <a:r>
              <a:rPr sz="1250" i="1" spc="-25" dirty="0">
                <a:solidFill>
                  <a:srgbClr val="29005F"/>
                </a:solidFill>
                <a:latin typeface="Microsoft YaHei"/>
                <a:cs typeface="Microsoft YaHei"/>
              </a:rPr>
              <a:t>f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ro</a:t>
            </a:r>
            <a:r>
              <a:rPr sz="1250" i="1" spc="-50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 Decen</a:t>
            </a:r>
            <a:r>
              <a:rPr sz="1250" i="1" spc="-2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alized</a:t>
            </a:r>
            <a:r>
              <a:rPr sz="1250" i="1" spc="-50" dirty="0">
                <a:solidFill>
                  <a:srgbClr val="29005F"/>
                </a:solidFill>
                <a:latin typeface="Microsoft YaHei"/>
                <a:cs typeface="Microsoft YaHei"/>
              </a:rPr>
              <a:t> D</a:t>
            </a:r>
            <a:r>
              <a:rPr sz="1250" i="1" spc="-4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ta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,</a:t>
            </a:r>
            <a:r>
              <a:rPr sz="12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5" dirty="0">
                <a:solidFill>
                  <a:srgbClr val="29005F"/>
                </a:solidFill>
                <a:latin typeface="Microsoft YaHei"/>
                <a:cs typeface="Microsoft YaHei"/>
              </a:rPr>
              <a:t>G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oogl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,</a:t>
            </a:r>
            <a:r>
              <a:rPr sz="1200" spc="-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2017</a:t>
            </a:r>
            <a:endParaRPr sz="12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lr>
                <a:srgbClr val="44536A"/>
              </a:buClr>
              <a:buFont typeface="MS Gothic"/>
              <a:buChar char="➢"/>
              <a:tabLst>
                <a:tab pos="299720" algn="l"/>
              </a:tabLst>
            </a:pP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Multi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ple</a:t>
            </a:r>
            <a:r>
              <a:rPr sz="1600" b="1" spc="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cl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ie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nts,</a:t>
            </a:r>
            <a:r>
              <a:rPr sz="1600" b="1" spc="3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6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se</a:t>
            </a:r>
            <a:r>
              <a:rPr sz="1600" b="1" spc="5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6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v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endParaRPr sz="1600" dirty="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44536A"/>
              </a:buClr>
              <a:buFont typeface="MS Gothic"/>
              <a:buChar char="➢"/>
              <a:tabLst>
                <a:tab pos="299720" algn="l"/>
              </a:tabLst>
            </a:pPr>
            <a:r>
              <a:rPr sz="16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D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ata</a:t>
            </a:r>
            <a:r>
              <a:rPr sz="16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is</a:t>
            </a:r>
            <a:r>
              <a:rPr sz="1600" b="1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ho</a:t>
            </a:r>
            <a:r>
              <a:rPr sz="16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z</a:t>
            </a:r>
            <a:r>
              <a:rPr sz="16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nt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al</a:t>
            </a:r>
            <a:r>
              <a:rPr sz="1600" b="1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y</a:t>
            </a:r>
            <a:r>
              <a:rPr sz="1600" b="1" spc="5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split</a:t>
            </a:r>
            <a:r>
              <a:rPr sz="16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ac</a:t>
            </a:r>
            <a:r>
              <a:rPr sz="16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ro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ss</a:t>
            </a:r>
            <a:r>
              <a:rPr sz="1600" b="1" spc="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d</a:t>
            </a:r>
            <a:r>
              <a:rPr sz="16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vic</a:t>
            </a:r>
            <a:r>
              <a:rPr sz="16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s,</a:t>
            </a:r>
            <a:r>
              <a:rPr sz="1600" b="1" spc="3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h</a:t>
            </a:r>
            <a:r>
              <a:rPr sz="16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mo</a:t>
            </a:r>
            <a:r>
              <a:rPr sz="1600" b="1" spc="-30" dirty="0">
                <a:solidFill>
                  <a:srgbClr val="44536A"/>
                </a:solidFill>
                <a:latin typeface="Microsoft YaHei"/>
                <a:cs typeface="Microsoft YaHei"/>
              </a:rPr>
              <a:t>g</a:t>
            </a:r>
            <a:r>
              <a:rPr sz="16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6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ous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6565" y="5395459"/>
            <a:ext cx="4298950" cy="7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440"/>
              </a:lnSpc>
            </a:pPr>
            <a:r>
              <a:rPr sz="1200" spc="-5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za</a:t>
            </a:r>
            <a:r>
              <a:rPr sz="1200" spc="-15" dirty="0">
                <a:solidFill>
                  <a:srgbClr val="29005F"/>
                </a:solidFill>
                <a:latin typeface="Microsoft YaHei"/>
                <a:cs typeface="Microsoft YaHei"/>
              </a:rPr>
              <a:t> S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h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ok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ri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and 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Vi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ly</a:t>
            </a:r>
            <a:r>
              <a:rPr sz="12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5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h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200" spc="-1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200" spc="-30" dirty="0">
                <a:solidFill>
                  <a:srgbClr val="29005F"/>
                </a:solidFill>
                <a:latin typeface="Microsoft YaHei"/>
                <a:cs typeface="Microsoft YaHei"/>
              </a:rPr>
              <a:t>k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200" spc="-95" dirty="0">
                <a:solidFill>
                  <a:srgbClr val="29005F"/>
                </a:solidFill>
                <a:latin typeface="Microsoft YaHei"/>
                <a:cs typeface="Microsoft YaHei"/>
              </a:rPr>
              <a:t>v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.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2015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.</a:t>
            </a:r>
            <a:r>
              <a:rPr sz="1200" spc="-4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50" i="1" spc="-15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250" i="1" spc="-65" dirty="0">
                <a:solidFill>
                  <a:srgbClr val="29005F"/>
                </a:solidFill>
                <a:latin typeface="Microsoft YaHei"/>
                <a:cs typeface="Microsoft YaHei"/>
              </a:rPr>
              <a:t>v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-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250" i="1" spc="-4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ese</a:t>
            </a:r>
            <a:r>
              <a:rPr sz="1250" i="1" spc="2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50" i="1" spc="-45" dirty="0">
                <a:solidFill>
                  <a:srgbClr val="29005F"/>
                </a:solidFill>
                <a:latin typeface="Microsoft YaHei"/>
                <a:cs typeface="Microsoft YaHei"/>
              </a:rPr>
              <a:t>v</a:t>
            </a:r>
            <a:r>
              <a:rPr sz="1250" i="1" spc="-25" dirty="0">
                <a:solidFill>
                  <a:srgbClr val="29005F"/>
                </a:solidFill>
                <a:latin typeface="Microsoft YaHei"/>
                <a:cs typeface="Microsoft YaHei"/>
              </a:rPr>
              <a:t>in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g</a:t>
            </a:r>
            <a:r>
              <a:rPr sz="1250" i="1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Dee</a:t>
            </a:r>
            <a:r>
              <a:rPr sz="1250" i="1" spc="-4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250" i="1" spc="-4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L</a:t>
            </a:r>
            <a:r>
              <a:rPr sz="1250" i="1" spc="-3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ar</a:t>
            </a:r>
            <a:r>
              <a:rPr sz="1250" i="1" spc="-25" dirty="0">
                <a:solidFill>
                  <a:srgbClr val="29005F"/>
                </a:solidFill>
                <a:latin typeface="Microsoft YaHei"/>
                <a:cs typeface="Microsoft YaHei"/>
              </a:rPr>
              <a:t>nin</a:t>
            </a:r>
            <a:r>
              <a:rPr sz="12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g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.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200" spc="-2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ce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di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gs</a:t>
            </a:r>
            <a:r>
              <a:rPr sz="1200" spc="-5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3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f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the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22</a:t>
            </a:r>
            <a:r>
              <a:rPr sz="1200" spc="-1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3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CM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5" dirty="0">
                <a:solidFill>
                  <a:srgbClr val="29005F"/>
                </a:solidFill>
                <a:latin typeface="Microsoft YaHei"/>
                <a:cs typeface="Microsoft YaHei"/>
              </a:rPr>
              <a:t>SI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G</a:t>
            </a:r>
            <a:r>
              <a:rPr sz="1200" spc="-15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200" spc="-2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C C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nf</a:t>
            </a:r>
            <a:r>
              <a:rPr sz="1200" spc="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00" spc="-4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pu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200" spc="-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and C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mmuni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ca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tio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200" spc="-5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200" spc="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u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rity (</a:t>
            </a:r>
            <a:r>
              <a:rPr sz="1200" spc="-3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CS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’15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)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.</a:t>
            </a:r>
            <a:r>
              <a:rPr sz="1200" spc="-2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2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CM,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ew</a:t>
            </a:r>
            <a:r>
              <a:rPr sz="1200" spc="-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200" spc="-114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ork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0823" y="5226111"/>
            <a:ext cx="1933575" cy="960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>
              <a:lnSpc>
                <a:spcPct val="100000"/>
              </a:lnSpc>
            </a:pP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featu</a:t>
            </a:r>
            <a:r>
              <a:rPr sz="1600" b="1" spc="-3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endParaRPr sz="1600" dirty="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44536A"/>
              </a:buClr>
              <a:buFont typeface="MS Gothic"/>
              <a:buChar char="➢"/>
              <a:tabLst>
                <a:tab pos="299720" algn="l"/>
              </a:tabLst>
            </a:pP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Local</a:t>
            </a:r>
            <a:r>
              <a:rPr sz="16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trai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ning</a:t>
            </a:r>
            <a:endParaRPr sz="1600" dirty="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spcBef>
                <a:spcPts val="960"/>
              </a:spcBef>
              <a:buClr>
                <a:srgbClr val="44536A"/>
              </a:buClr>
              <a:buFont typeface="MS Gothic"/>
              <a:buChar char="➢"/>
              <a:tabLst>
                <a:tab pos="299720" algn="l"/>
              </a:tabLst>
            </a:pP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16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16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cti</a:t>
            </a:r>
            <a:r>
              <a:rPr sz="16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v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600" b="1" spc="4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cl</a:t>
            </a:r>
            <a:r>
              <a:rPr sz="16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ie</a:t>
            </a:r>
            <a:r>
              <a:rPr sz="16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nts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69116" y="6393980"/>
            <a:ext cx="1873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30</a:t>
            </a:r>
            <a:endParaRPr sz="1200" dirty="0">
              <a:latin typeface="DengXian"/>
              <a:cs typeface="DengXian"/>
            </a:endParaRPr>
          </a:p>
        </p:txBody>
      </p:sp>
      <p:sp>
        <p:nvSpPr>
          <p:cNvPr id="10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43909" y="6217183"/>
            <a:ext cx="6755130" cy="575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[</a:t>
            </a:r>
            <a:r>
              <a:rPr sz="1400" spc="-100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5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’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9]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Qiang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0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al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ed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ine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lear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Con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 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 Ap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li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tions,</a:t>
            </a:r>
            <a:r>
              <a:rPr sz="1400" spc="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eBa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 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2019.</a:t>
            </a:r>
            <a:endParaRPr sz="1400" dirty="0">
              <a:latin typeface="Calibri"/>
              <a:cs typeface="Calibri"/>
            </a:endParaRPr>
          </a:p>
          <a:p>
            <a:pPr marL="1629410">
              <a:lnSpc>
                <a:spcPct val="100000"/>
              </a:lnSpc>
              <a:spcBef>
                <a:spcPts val="315"/>
              </a:spcBef>
            </a:pP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spc="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 re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rved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8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 d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ribu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io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800" spc="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t 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800" spc="5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sio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8417" rIns="0" bIns="0" rtlCol="0">
            <a:spAutoFit/>
          </a:bodyPr>
          <a:lstStyle/>
          <a:p>
            <a:pPr marL="251460">
              <a:lnSpc>
                <a:spcPts val="3354"/>
              </a:lnSpc>
            </a:pPr>
            <a:r>
              <a:rPr spc="-210" dirty="0"/>
              <a:t>V</a:t>
            </a:r>
            <a:r>
              <a:rPr spc="-20" dirty="0"/>
              <a:t>e</a:t>
            </a:r>
            <a:r>
              <a:rPr spc="75" dirty="0"/>
              <a:t>r</a:t>
            </a:r>
            <a:r>
              <a:rPr spc="-15" dirty="0"/>
              <a:t>ti</a:t>
            </a:r>
            <a:r>
              <a:rPr spc="-25" dirty="0"/>
              <a:t>c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5" dirty="0"/>
              <a:t>Fed</a:t>
            </a:r>
            <a:r>
              <a:rPr spc="-15" dirty="0"/>
              <a:t>era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15" dirty="0"/>
              <a:t>ning,</a:t>
            </a:r>
            <a:r>
              <a:rPr spc="15" dirty="0"/>
              <a:t> </a:t>
            </a:r>
            <a:r>
              <a:rPr spc="-20" dirty="0"/>
              <a:t>VFL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1192" y="1222849"/>
            <a:ext cx="10476865" cy="982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Parties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hold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ith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ident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cal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(i.e.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train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10" dirty="0">
                <a:latin typeface="Arial"/>
                <a:cs typeface="Arial"/>
              </a:rPr>
              <a:t>ng</a:t>
            </a:r>
            <a:r>
              <a:rPr sz="1600" spc="-5" dirty="0">
                <a:latin typeface="Arial"/>
                <a:cs typeface="Arial"/>
              </a:rPr>
              <a:t> s</a:t>
            </a:r>
            <a:r>
              <a:rPr sz="1600" spc="-15" dirty="0">
                <a:latin typeface="Arial"/>
                <a:cs typeface="Arial"/>
              </a:rPr>
              <a:t>amp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es),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but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ith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di</a:t>
            </a:r>
            <a:r>
              <a:rPr sz="1600" spc="-3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ferent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features.</a:t>
            </a:r>
            <a:endParaRPr sz="1600" dirty="0">
              <a:latin typeface="Arial"/>
              <a:cs typeface="Arial"/>
            </a:endParaRPr>
          </a:p>
          <a:p>
            <a:pPr marL="544830" lvl="1" indent="-265430">
              <a:lnSpc>
                <a:spcPct val="100000"/>
              </a:lnSpc>
              <a:spcBef>
                <a:spcPts val="334"/>
              </a:spcBef>
              <a:buClr>
                <a:srgbClr val="FFC000"/>
              </a:buClr>
              <a:buFont typeface="MS Gothic"/>
              <a:buChar char="•"/>
              <a:tabLst>
                <a:tab pos="545465" algn="l"/>
              </a:tabLst>
            </a:pPr>
            <a:r>
              <a:rPr sz="1400" dirty="0">
                <a:latin typeface="Arial"/>
                <a:cs typeface="Arial"/>
              </a:rPr>
              <a:t>A.k.a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ros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federa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learning”,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ple-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lig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federa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learning”.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Suitable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federat</a:t>
            </a:r>
            <a:r>
              <a:rPr sz="1400" spc="-1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across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industrie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.</a:t>
            </a:r>
          </a:p>
          <a:p>
            <a:pPr marL="544830" lvl="1" indent="-265430">
              <a:lnSpc>
                <a:spcPct val="100000"/>
              </a:lnSpc>
              <a:spcBef>
                <a:spcPts val="335"/>
              </a:spcBef>
              <a:buClr>
                <a:srgbClr val="FFC000"/>
              </a:buClr>
              <a:buFont typeface="MS Gothic"/>
              <a:buChar char="•"/>
              <a:tabLst>
                <a:tab pos="545465" algn="l"/>
              </a:tabLst>
            </a:pPr>
            <a:r>
              <a:rPr sz="1400" dirty="0">
                <a:latin typeface="Arial"/>
                <a:cs typeface="Arial"/>
              </a:rPr>
              <a:t>Before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training,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take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interse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ti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held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</a:t>
            </a:r>
            <a:r>
              <a:rPr sz="1400" spc="-2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fere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parties.</a:t>
            </a:r>
          </a:p>
          <a:p>
            <a:pPr marL="544830" lvl="1" indent="-265430">
              <a:lnSpc>
                <a:spcPct val="100000"/>
              </a:lnSpc>
              <a:spcBef>
                <a:spcPts val="325"/>
              </a:spcBef>
              <a:buClr>
                <a:srgbClr val="FFC000"/>
              </a:buClr>
              <a:buFont typeface="MS Gothic"/>
              <a:buChar char="•"/>
              <a:tabLst>
                <a:tab pos="545465" algn="l"/>
              </a:tabLst>
            </a:pP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increases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di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ensionali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cost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sa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ple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size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(due</a:t>
            </a:r>
            <a:r>
              <a:rPr sz="14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intersec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ion</a:t>
            </a:r>
            <a:r>
              <a:rPr sz="14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s).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731" y="2545079"/>
            <a:ext cx="4094988" cy="2433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823061" y="4819992"/>
            <a:ext cx="3603625" cy="1113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000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000" spc="-15" dirty="0">
                <a:solidFill>
                  <a:srgbClr val="44536A"/>
                </a:solidFill>
                <a:latin typeface="DengXian"/>
                <a:cs typeface="DengXian"/>
              </a:rPr>
              <a:t>m</a:t>
            </a:r>
            <a:r>
              <a:rPr sz="1000" dirty="0">
                <a:solidFill>
                  <a:srgbClr val="44536A"/>
                </a:solidFill>
                <a:latin typeface="DengXian"/>
                <a:cs typeface="DengXian"/>
              </a:rPr>
              <a:t>a</a:t>
            </a:r>
            <a:r>
              <a:rPr sz="1000" spc="-10" dirty="0">
                <a:solidFill>
                  <a:srgbClr val="44536A"/>
                </a:solidFill>
                <a:latin typeface="DengXian"/>
                <a:cs typeface="DengXian"/>
              </a:rPr>
              <a:t>ge</a:t>
            </a:r>
            <a:r>
              <a:rPr sz="10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000" spc="-15" dirty="0">
                <a:solidFill>
                  <a:srgbClr val="44536A"/>
                </a:solidFill>
                <a:latin typeface="DengXian"/>
                <a:cs typeface="DengXian"/>
              </a:rPr>
              <a:t>f</a:t>
            </a:r>
            <a:r>
              <a:rPr sz="1000" spc="-10" dirty="0">
                <a:solidFill>
                  <a:srgbClr val="44536A"/>
                </a:solidFill>
                <a:latin typeface="DengXian"/>
                <a:cs typeface="DengXian"/>
              </a:rPr>
              <a:t>rom</a:t>
            </a:r>
            <a:r>
              <a:rPr sz="1000" spc="1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000" spc="-10" dirty="0">
                <a:solidFill>
                  <a:srgbClr val="44536A"/>
                </a:solidFill>
                <a:latin typeface="DengXian"/>
                <a:cs typeface="DengXian"/>
              </a:rPr>
              <a:t>Google</a:t>
            </a:r>
            <a:endParaRPr sz="1000" dirty="0">
              <a:latin typeface="DengXian"/>
              <a:cs typeface="DengXian"/>
            </a:endParaRPr>
          </a:p>
          <a:p>
            <a:pPr marL="12700" marR="27305" algn="just">
              <a:lnSpc>
                <a:spcPct val="120000"/>
              </a:lnSpc>
              <a:spcBef>
                <a:spcPts val="690"/>
              </a:spcBef>
            </a:pPr>
            <a:r>
              <a:rPr sz="1600" spc="-95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erti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ally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partit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oned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data: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partit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data frames</a:t>
            </a:r>
            <a:r>
              <a:rPr sz="16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into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c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olumn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s, 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ith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ea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column holding</a:t>
            </a:r>
            <a:r>
              <a:rPr sz="16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same</a:t>
            </a:r>
            <a:r>
              <a:rPr sz="16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"/>
                <a:cs typeface="Arial"/>
              </a:rPr>
              <a:t>feature.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93791" y="2793492"/>
            <a:ext cx="5716523" cy="297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054608" y="2532888"/>
            <a:ext cx="927100" cy="370840"/>
          </a:xfrm>
          <a:custGeom>
            <a:avLst/>
            <a:gdLst/>
            <a:ahLst/>
            <a:cxnLst/>
            <a:rect l="l" t="t" r="r" b="b"/>
            <a:pathLst>
              <a:path w="927100" h="370839">
                <a:moveTo>
                  <a:pt x="0" y="370332"/>
                </a:moveTo>
                <a:lnTo>
                  <a:pt x="926591" y="370332"/>
                </a:lnTo>
                <a:lnTo>
                  <a:pt x="926591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133043" y="2604444"/>
            <a:ext cx="762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8FAADC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8FAADC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8FAADC"/>
                </a:solidFill>
                <a:latin typeface="Arial"/>
                <a:cs typeface="Arial"/>
              </a:rPr>
              <a:t>rty</a:t>
            </a:r>
            <a:r>
              <a:rPr sz="1800" spc="-10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8FAADC"/>
                </a:solidFill>
                <a:latin typeface="Arial"/>
                <a:cs typeface="Arial"/>
              </a:rPr>
              <a:t>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46476" y="2532888"/>
            <a:ext cx="1018540" cy="370840"/>
          </a:xfrm>
          <a:custGeom>
            <a:avLst/>
            <a:gdLst/>
            <a:ahLst/>
            <a:cxnLst/>
            <a:rect l="l" t="t" r="r" b="b"/>
            <a:pathLst>
              <a:path w="1018539" h="370839">
                <a:moveTo>
                  <a:pt x="0" y="370332"/>
                </a:moveTo>
                <a:lnTo>
                  <a:pt x="1018031" y="370332"/>
                </a:lnTo>
                <a:lnTo>
                  <a:pt x="1018031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3126104" y="2604444"/>
            <a:ext cx="77533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P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rty</a:t>
            </a:r>
            <a:r>
              <a:rPr sz="1800" spc="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B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00425" y="60746"/>
            <a:ext cx="7953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Qian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ang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et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al,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ederat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400" i="1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Learnin</a:t>
            </a:r>
            <a:r>
              <a:rPr sz="1400" i="1" spc="-5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organ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&amp;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la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pool Publi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hers,</a:t>
            </a:r>
            <a:r>
              <a:rPr sz="1400" spc="-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2019,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section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1.2.2,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page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7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10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69828" y="6460383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C00000"/>
                </a:solidFill>
                <a:latin typeface="Microsoft YaHei"/>
                <a:cs typeface="Microsoft YaHei"/>
              </a:rPr>
              <a:t>31</a:t>
            </a:r>
            <a:endParaRPr sz="1200" dirty="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974" rIns="0" bIns="0" rtlCol="0">
            <a:spAutoFit/>
          </a:bodyPr>
          <a:lstStyle/>
          <a:p>
            <a:pPr marL="349885">
              <a:lnSpc>
                <a:spcPct val="100000"/>
              </a:lnSpc>
            </a:pPr>
            <a:r>
              <a:rPr spc="-210" dirty="0"/>
              <a:t>V</a:t>
            </a:r>
            <a:r>
              <a:rPr spc="-20" dirty="0"/>
              <a:t>e</a:t>
            </a:r>
            <a:r>
              <a:rPr spc="75" dirty="0"/>
              <a:t>r</a:t>
            </a:r>
            <a:r>
              <a:rPr spc="-15" dirty="0"/>
              <a:t>ti</a:t>
            </a:r>
            <a:r>
              <a:rPr spc="-25" dirty="0"/>
              <a:t>c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5" dirty="0"/>
              <a:t>Fed</a:t>
            </a:r>
            <a:r>
              <a:rPr spc="-15" dirty="0"/>
              <a:t>era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7004" y="1393886"/>
            <a:ext cx="4433570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b</a:t>
            </a:r>
            <a:r>
              <a:rPr sz="1600" b="1" spc="-5" dirty="0">
                <a:solidFill>
                  <a:srgbClr val="29005F"/>
                </a:solidFill>
                <a:latin typeface="Microsoft YaHei"/>
                <a:cs typeface="Microsoft YaHei"/>
              </a:rPr>
              <a:t>j</a:t>
            </a:r>
            <a:r>
              <a:rPr sz="1600" b="1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cti</a:t>
            </a:r>
            <a:r>
              <a:rPr sz="1600" b="1" spc="-25" dirty="0">
                <a:solidFill>
                  <a:srgbClr val="29005F"/>
                </a:solidFill>
                <a:latin typeface="Microsoft YaHei"/>
                <a:cs typeface="Microsoft YaHei"/>
              </a:rPr>
              <a:t>v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b="1" spc="-5" dirty="0">
                <a:solidFill>
                  <a:srgbClr val="29005F"/>
                </a:solidFill>
                <a:latin typeface="Microsoft YaHei"/>
                <a:cs typeface="Microsoft YaHei"/>
              </a:rPr>
              <a:t>:</a:t>
            </a:r>
            <a:endParaRPr sz="1600" dirty="0">
              <a:latin typeface="Microsoft YaHei"/>
              <a:cs typeface="Microsoft YaHei"/>
            </a:endParaRPr>
          </a:p>
          <a:p>
            <a:pPr marL="756285" marR="5080" indent="-286385">
              <a:lnSpc>
                <a:spcPct val="100000"/>
              </a:lnSpc>
              <a:buClr>
                <a:srgbClr val="29005F"/>
              </a:buClr>
              <a:buFont typeface="MS Gothic"/>
              <a:buChar char="➢"/>
              <a:tabLst>
                <a:tab pos="756920" algn="l"/>
              </a:tabLst>
            </a:pPr>
            <a:r>
              <a:rPr sz="1600" spc="-8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ty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(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A)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nd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8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ty</a:t>
            </a:r>
            <a:r>
              <a:rPr sz="1600" spc="2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(B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)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-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bui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ld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FML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 mo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l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7004" y="2369627"/>
            <a:ext cx="4406265" cy="960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As</a:t>
            </a:r>
            <a:r>
              <a:rPr sz="1600" b="1" spc="-5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um</a:t>
            </a: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pt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io</a:t>
            </a:r>
            <a:r>
              <a:rPr sz="1600" b="1" spc="-2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600" b="1" spc="-5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b="1" spc="-20" dirty="0">
                <a:solidFill>
                  <a:srgbClr val="29005F"/>
                </a:solidFill>
                <a:latin typeface="Microsoft YaHei"/>
                <a:cs typeface="Microsoft YaHei"/>
              </a:rPr>
              <a:t>：</a:t>
            </a:r>
            <a:endParaRPr sz="1600" dirty="0">
              <a:latin typeface="Microsoft YaHei"/>
              <a:cs typeface="Microsoft YaHei"/>
            </a:endParaRPr>
          </a:p>
          <a:p>
            <a:pPr marL="756285" indent="-286385">
              <a:lnSpc>
                <a:spcPct val="100000"/>
              </a:lnSpc>
              <a:buClr>
                <a:srgbClr val="29005F"/>
              </a:buClr>
              <a:buFont typeface="MS Gothic"/>
              <a:buChar char="➢"/>
              <a:tabLst>
                <a:tab pos="756920" algn="l"/>
              </a:tabLst>
            </a:pP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Onl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on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4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ty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h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l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abel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endParaRPr sz="1600" dirty="0">
              <a:latin typeface="Microsoft YaHei"/>
              <a:cs typeface="Microsoft YaHei"/>
            </a:endParaRPr>
          </a:p>
          <a:p>
            <a:pPr marL="756285" marR="5080" indent="-286385">
              <a:lnSpc>
                <a:spcPct val="100000"/>
              </a:lnSpc>
              <a:buClr>
                <a:srgbClr val="29005F"/>
              </a:buClr>
              <a:buFont typeface="MS Gothic"/>
              <a:buChar char="➢"/>
              <a:tabLst>
                <a:tab pos="756920" algn="l"/>
              </a:tabLst>
            </a:pP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ithe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4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4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ty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wants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2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2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x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pose</a:t>
            </a:r>
            <a:r>
              <a:rPr sz="1600" spc="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th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ir</a:t>
            </a:r>
            <a:r>
              <a:rPr sz="16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X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 or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7004" y="3589081"/>
            <a:ext cx="4339590" cy="1203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Chal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len</a:t>
            </a:r>
            <a:r>
              <a:rPr sz="1600" b="1" spc="-25" dirty="0">
                <a:solidFill>
                  <a:srgbClr val="29005F"/>
                </a:solidFill>
                <a:latin typeface="Microsoft YaHei"/>
                <a:cs typeface="Microsoft YaHei"/>
              </a:rPr>
              <a:t>g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s:</a:t>
            </a:r>
            <a:endParaRPr sz="1600" dirty="0">
              <a:latin typeface="Microsoft YaHei"/>
              <a:cs typeface="Microsoft YaHei"/>
            </a:endParaRPr>
          </a:p>
          <a:p>
            <a:pPr marL="756285" marR="497205" indent="-286385">
              <a:lnSpc>
                <a:spcPct val="100000"/>
              </a:lnSpc>
              <a:buClr>
                <a:srgbClr val="29005F"/>
              </a:buClr>
              <a:buFont typeface="MS Gothic"/>
              <a:buChar char="➢"/>
              <a:tabLst>
                <a:tab pos="756920" algn="l"/>
              </a:tabLst>
            </a:pPr>
            <a:r>
              <a:rPr sz="1600" spc="-8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ties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ith</a:t>
            </a:r>
            <a:r>
              <a:rPr sz="1600" spc="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onl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X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ot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bui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ld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 mo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ls</a:t>
            </a:r>
            <a:endParaRPr sz="1600" dirty="0">
              <a:latin typeface="Microsoft YaHei"/>
              <a:cs typeface="Microsoft YaHei"/>
            </a:endParaRPr>
          </a:p>
          <a:p>
            <a:pPr marL="756285" marR="5080" indent="-286385">
              <a:lnSpc>
                <a:spcPct val="100000"/>
              </a:lnSpc>
              <a:buClr>
                <a:srgbClr val="29005F"/>
              </a:buClr>
              <a:buFont typeface="MS Gothic"/>
              <a:buChar char="➢"/>
              <a:tabLst>
                <a:tab pos="756920" algn="l"/>
              </a:tabLst>
            </a:pPr>
            <a:r>
              <a:rPr sz="1600" spc="-8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ties</a:t>
            </a:r>
            <a:r>
              <a:rPr sz="16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ot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-35" dirty="0">
                <a:solidFill>
                  <a:srgbClr val="29005F"/>
                </a:solidFill>
                <a:latin typeface="Microsoft YaHei"/>
                <a:cs typeface="Microsoft YaHei"/>
              </a:rPr>
              <a:t>x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ha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ng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da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by</a:t>
            </a:r>
            <a:r>
              <a:rPr sz="16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law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004" y="5052375"/>
            <a:ext cx="3550285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584AFF"/>
                </a:solidFill>
                <a:latin typeface="Microsoft YaHei"/>
                <a:cs typeface="Microsoft YaHei"/>
              </a:rPr>
              <a:t>Exp</a:t>
            </a:r>
            <a:r>
              <a:rPr sz="1600" b="1" spc="-15" dirty="0">
                <a:solidFill>
                  <a:srgbClr val="584AFF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584AFF"/>
                </a:solidFill>
                <a:latin typeface="Microsoft YaHei"/>
                <a:cs typeface="Microsoft YaHei"/>
              </a:rPr>
              <a:t>ctati</a:t>
            </a:r>
            <a:r>
              <a:rPr sz="1600" b="1" spc="-25" dirty="0">
                <a:solidFill>
                  <a:srgbClr val="584AFF"/>
                </a:solidFill>
                <a:latin typeface="Microsoft YaHei"/>
                <a:cs typeface="Microsoft YaHei"/>
              </a:rPr>
              <a:t>o</a:t>
            </a:r>
            <a:r>
              <a:rPr sz="1600" b="1" spc="-15" dirty="0">
                <a:solidFill>
                  <a:srgbClr val="584AFF"/>
                </a:solidFill>
                <a:latin typeface="Microsoft YaHei"/>
                <a:cs typeface="Microsoft YaHei"/>
              </a:rPr>
              <a:t>n</a:t>
            </a:r>
            <a:r>
              <a:rPr sz="1600" b="1" spc="-5" dirty="0">
                <a:solidFill>
                  <a:srgbClr val="584AFF"/>
                </a:solidFill>
                <a:latin typeface="Microsoft YaHei"/>
                <a:cs typeface="Microsoft YaHei"/>
              </a:rPr>
              <a:t>s</a:t>
            </a:r>
            <a:r>
              <a:rPr sz="1600" b="1" spc="-20" dirty="0">
                <a:solidFill>
                  <a:srgbClr val="584AFF"/>
                </a:solidFill>
                <a:latin typeface="Microsoft YaHei"/>
                <a:cs typeface="Microsoft YaHei"/>
              </a:rPr>
              <a:t>：</a:t>
            </a:r>
            <a:endParaRPr sz="1600" dirty="0">
              <a:latin typeface="Microsoft YaHei"/>
              <a:cs typeface="Microsoft YaHei"/>
            </a:endParaRPr>
          </a:p>
          <a:p>
            <a:pPr marL="756285" indent="-286385">
              <a:lnSpc>
                <a:spcPct val="100000"/>
              </a:lnSpc>
              <a:buClr>
                <a:srgbClr val="584AFF"/>
              </a:buClr>
              <a:buFont typeface="MS Gothic"/>
              <a:buChar char="➢"/>
              <a:tabLst>
                <a:tab pos="756920" algn="l"/>
              </a:tabLst>
            </a:pPr>
            <a:r>
              <a:rPr sz="1600" spc="-15" dirty="0">
                <a:solidFill>
                  <a:srgbClr val="584AFF"/>
                </a:solidFill>
                <a:latin typeface="Microsoft YaHei"/>
                <a:cs typeface="Microsoft YaHei"/>
              </a:rPr>
              <a:t>Da</a:t>
            </a:r>
            <a:r>
              <a:rPr sz="1600" spc="-5" dirty="0">
                <a:solidFill>
                  <a:srgbClr val="584AFF"/>
                </a:solidFill>
                <a:latin typeface="Microsoft YaHei"/>
                <a:cs typeface="Microsoft YaHei"/>
              </a:rPr>
              <a:t>t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a</a:t>
            </a:r>
            <a:r>
              <a:rPr sz="1600" spc="20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pri</a:t>
            </a:r>
            <a:r>
              <a:rPr sz="1600" spc="-50" dirty="0">
                <a:solidFill>
                  <a:srgbClr val="584AFF"/>
                </a:solidFill>
                <a:latin typeface="Microsoft YaHei"/>
                <a:cs typeface="Microsoft YaHei"/>
              </a:rPr>
              <a:t>v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a</a:t>
            </a:r>
            <a:r>
              <a:rPr sz="1600" spc="-15" dirty="0">
                <a:solidFill>
                  <a:srgbClr val="584AFF"/>
                </a:solidFill>
                <a:latin typeface="Microsoft YaHei"/>
                <a:cs typeface="Microsoft YaHei"/>
              </a:rPr>
              <a:t>c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y</a:t>
            </a:r>
            <a:r>
              <a:rPr sz="1600" spc="15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for</a:t>
            </a:r>
            <a:r>
              <a:rPr sz="1600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both</a:t>
            </a:r>
            <a:r>
              <a:rPr sz="1600" spc="-5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1600" spc="-45" dirty="0">
                <a:solidFill>
                  <a:srgbClr val="584AFF"/>
                </a:solidFill>
                <a:latin typeface="Microsoft YaHei"/>
                <a:cs typeface="Microsoft YaHei"/>
              </a:rPr>
              <a:t>p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a</a:t>
            </a:r>
            <a:r>
              <a:rPr sz="1600" spc="30" dirty="0">
                <a:solidFill>
                  <a:srgbClr val="584AFF"/>
                </a:solidFill>
                <a:latin typeface="Microsoft YaHei"/>
                <a:cs typeface="Microsoft YaHei"/>
              </a:rPr>
              <a:t>r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ties</a:t>
            </a:r>
            <a:endParaRPr sz="1600" dirty="0">
              <a:latin typeface="Microsoft YaHei"/>
              <a:cs typeface="Microsoft YaHei"/>
            </a:endParaRPr>
          </a:p>
          <a:p>
            <a:pPr marL="756285" indent="-286385">
              <a:lnSpc>
                <a:spcPct val="100000"/>
              </a:lnSpc>
              <a:buClr>
                <a:srgbClr val="584AFF"/>
              </a:buClr>
              <a:buFont typeface="MS Gothic"/>
              <a:buChar char="➢"/>
              <a:tabLst>
                <a:tab pos="756920" algn="l"/>
              </a:tabLst>
            </a:pPr>
            <a:r>
              <a:rPr sz="1600" spc="-15" dirty="0">
                <a:solidFill>
                  <a:srgbClr val="584AFF"/>
                </a:solidFill>
                <a:latin typeface="Microsoft YaHei"/>
                <a:cs typeface="Microsoft YaHei"/>
              </a:rPr>
              <a:t>m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o</a:t>
            </a:r>
            <a:r>
              <a:rPr sz="1600" spc="-15" dirty="0">
                <a:solidFill>
                  <a:srgbClr val="584AFF"/>
                </a:solidFill>
                <a:latin typeface="Microsoft YaHei"/>
                <a:cs typeface="Microsoft YaHei"/>
              </a:rPr>
              <a:t>d</a:t>
            </a:r>
            <a:r>
              <a:rPr sz="1600" spc="-20" dirty="0">
                <a:solidFill>
                  <a:srgbClr val="584AFF"/>
                </a:solidFill>
                <a:latin typeface="Microsoft YaHei"/>
                <a:cs typeface="Microsoft YaHei"/>
              </a:rPr>
              <a:t>e</a:t>
            </a:r>
            <a:r>
              <a:rPr sz="1600" spc="-5" dirty="0">
                <a:solidFill>
                  <a:srgbClr val="584AFF"/>
                </a:solidFill>
                <a:latin typeface="Microsoft YaHei"/>
                <a:cs typeface="Microsoft YaHei"/>
              </a:rPr>
              <a:t>l</a:t>
            </a:r>
            <a:r>
              <a:rPr sz="1600" spc="10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is</a:t>
            </a:r>
            <a:r>
              <a:rPr sz="1600" spc="-5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1600" spc="-80" dirty="0">
                <a:solidFill>
                  <a:srgbClr val="584AFF"/>
                </a:solidFill>
                <a:latin typeface="Microsoft YaHei"/>
                <a:cs typeface="Microsoft YaHei"/>
              </a:rPr>
              <a:t>L</a:t>
            </a:r>
            <a:r>
              <a:rPr sz="1600" spc="-10" dirty="0">
                <a:solidFill>
                  <a:srgbClr val="584AFF"/>
                </a:solidFill>
                <a:latin typeface="Microsoft YaHei"/>
                <a:cs typeface="Microsoft YaHei"/>
              </a:rPr>
              <a:t>OSSLESS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44056" y="1287780"/>
            <a:ext cx="1196340" cy="734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761731" y="1979676"/>
            <a:ext cx="1179576" cy="1211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869935" y="1409700"/>
            <a:ext cx="1104900" cy="746760"/>
          </a:xfrm>
          <a:custGeom>
            <a:avLst/>
            <a:gdLst/>
            <a:ahLst/>
            <a:cxnLst/>
            <a:rect l="l" t="t" r="r" b="b"/>
            <a:pathLst>
              <a:path w="1104900" h="746760">
                <a:moveTo>
                  <a:pt x="739140" y="560070"/>
                </a:moveTo>
                <a:lnTo>
                  <a:pt x="365760" y="560070"/>
                </a:lnTo>
                <a:lnTo>
                  <a:pt x="552450" y="746760"/>
                </a:lnTo>
                <a:lnTo>
                  <a:pt x="739140" y="560070"/>
                </a:lnTo>
                <a:close/>
              </a:path>
              <a:path w="1104900" h="746760">
                <a:moveTo>
                  <a:pt x="645795" y="280035"/>
                </a:moveTo>
                <a:lnTo>
                  <a:pt x="459105" y="280035"/>
                </a:lnTo>
                <a:lnTo>
                  <a:pt x="459105" y="560070"/>
                </a:lnTo>
                <a:lnTo>
                  <a:pt x="645795" y="560070"/>
                </a:lnTo>
                <a:lnTo>
                  <a:pt x="645795" y="280035"/>
                </a:lnTo>
                <a:close/>
              </a:path>
              <a:path w="1104900" h="746760">
                <a:moveTo>
                  <a:pt x="186690" y="0"/>
                </a:moveTo>
                <a:lnTo>
                  <a:pt x="0" y="186689"/>
                </a:lnTo>
                <a:lnTo>
                  <a:pt x="186690" y="373379"/>
                </a:lnTo>
                <a:lnTo>
                  <a:pt x="186690" y="280035"/>
                </a:lnTo>
                <a:lnTo>
                  <a:pt x="1011554" y="280035"/>
                </a:lnTo>
                <a:lnTo>
                  <a:pt x="1104900" y="186689"/>
                </a:lnTo>
                <a:lnTo>
                  <a:pt x="1011555" y="93345"/>
                </a:lnTo>
                <a:lnTo>
                  <a:pt x="186690" y="93345"/>
                </a:lnTo>
                <a:lnTo>
                  <a:pt x="186690" y="0"/>
                </a:lnTo>
                <a:close/>
              </a:path>
              <a:path w="1104900" h="746760">
                <a:moveTo>
                  <a:pt x="1011554" y="280035"/>
                </a:moveTo>
                <a:lnTo>
                  <a:pt x="918210" y="280035"/>
                </a:lnTo>
                <a:lnTo>
                  <a:pt x="918210" y="373379"/>
                </a:lnTo>
                <a:lnTo>
                  <a:pt x="1011554" y="280035"/>
                </a:lnTo>
                <a:close/>
              </a:path>
              <a:path w="1104900" h="746760">
                <a:moveTo>
                  <a:pt x="918210" y="0"/>
                </a:moveTo>
                <a:lnTo>
                  <a:pt x="918210" y="93345"/>
                </a:lnTo>
                <a:lnTo>
                  <a:pt x="1011555" y="93345"/>
                </a:lnTo>
                <a:lnTo>
                  <a:pt x="918210" y="0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8046466" y="2896514"/>
            <a:ext cx="7874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29005F"/>
                </a:solidFill>
                <a:latin typeface="Calibri"/>
                <a:cs typeface="Calibri"/>
              </a:rPr>
              <a:t>(</a:t>
            </a:r>
            <a:r>
              <a:rPr sz="2800" b="1" spc="-235" dirty="0">
                <a:solidFill>
                  <a:srgbClr val="29005F"/>
                </a:solidFill>
                <a:latin typeface="Calibri"/>
                <a:cs typeface="Calibri"/>
              </a:rPr>
              <a:t>V</a:t>
            </a:r>
            <a:r>
              <a:rPr sz="2800" b="1" spc="-10" dirty="0">
                <a:solidFill>
                  <a:srgbClr val="29005F"/>
                </a:solidFill>
                <a:latin typeface="Calibri"/>
                <a:cs typeface="Calibri"/>
              </a:rPr>
              <a:t>,</a:t>
            </a:r>
            <a:r>
              <a:rPr sz="2800" b="1" dirty="0">
                <a:solidFill>
                  <a:srgbClr val="2900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29005F"/>
                </a:solidFill>
                <a:latin typeface="Calibri"/>
                <a:cs typeface="Calibri"/>
              </a:rPr>
              <a:t>Y)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20865" y="2142363"/>
            <a:ext cx="44323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5" dirty="0">
                <a:solidFill>
                  <a:srgbClr val="29005F"/>
                </a:solidFill>
                <a:latin typeface="Calibri"/>
                <a:cs typeface="Calibri"/>
              </a:rPr>
              <a:t>(X)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43441" y="2250185"/>
            <a:ext cx="8178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29005F"/>
                </a:solidFill>
                <a:latin typeface="Calibri"/>
                <a:cs typeface="Calibri"/>
              </a:rPr>
              <a:t>(</a:t>
            </a:r>
            <a:r>
              <a:rPr sz="2800" b="1" spc="-55" dirty="0">
                <a:solidFill>
                  <a:srgbClr val="29005F"/>
                </a:solidFill>
                <a:latin typeface="Calibri"/>
                <a:cs typeface="Calibri"/>
              </a:rPr>
              <a:t>U</a:t>
            </a:r>
            <a:r>
              <a:rPr sz="2800" b="1" spc="-10" dirty="0">
                <a:solidFill>
                  <a:srgbClr val="29005F"/>
                </a:solidFill>
                <a:latin typeface="Calibri"/>
                <a:cs typeface="Calibri"/>
              </a:rPr>
              <a:t>,</a:t>
            </a:r>
            <a:r>
              <a:rPr sz="2800" b="1" spc="10" dirty="0">
                <a:solidFill>
                  <a:srgbClr val="29005F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29005F"/>
                </a:solidFill>
                <a:latin typeface="Calibri"/>
                <a:cs typeface="Calibri"/>
              </a:rPr>
              <a:t>Z)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56192" y="1132332"/>
            <a:ext cx="990600" cy="1018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395976" y="3399421"/>
            <a:ext cx="714375" cy="418465"/>
          </a:xfrm>
          <a:custGeom>
            <a:avLst/>
            <a:gdLst/>
            <a:ahLst/>
            <a:cxnLst/>
            <a:rect l="l" t="t" r="r" b="b"/>
            <a:pathLst>
              <a:path w="714375" h="418464">
                <a:moveTo>
                  <a:pt x="0" y="418071"/>
                </a:moveTo>
                <a:lnTo>
                  <a:pt x="713892" y="418071"/>
                </a:lnTo>
                <a:lnTo>
                  <a:pt x="713892" y="0"/>
                </a:lnTo>
                <a:lnTo>
                  <a:pt x="0" y="0"/>
                </a:lnTo>
                <a:lnTo>
                  <a:pt x="0" y="418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109842" y="3399421"/>
            <a:ext cx="802640" cy="418465"/>
          </a:xfrm>
          <a:custGeom>
            <a:avLst/>
            <a:gdLst/>
            <a:ahLst/>
            <a:cxnLst/>
            <a:rect l="l" t="t" r="r" b="b"/>
            <a:pathLst>
              <a:path w="802640" h="418464">
                <a:moveTo>
                  <a:pt x="0" y="418071"/>
                </a:moveTo>
                <a:lnTo>
                  <a:pt x="802246" y="418071"/>
                </a:lnTo>
                <a:lnTo>
                  <a:pt x="802246" y="0"/>
                </a:lnTo>
                <a:lnTo>
                  <a:pt x="0" y="0"/>
                </a:lnTo>
                <a:lnTo>
                  <a:pt x="0" y="418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912102" y="3399421"/>
            <a:ext cx="802640" cy="418465"/>
          </a:xfrm>
          <a:custGeom>
            <a:avLst/>
            <a:gdLst/>
            <a:ahLst/>
            <a:cxnLst/>
            <a:rect l="l" t="t" r="r" b="b"/>
            <a:pathLst>
              <a:path w="802640" h="418464">
                <a:moveTo>
                  <a:pt x="0" y="418071"/>
                </a:moveTo>
                <a:lnTo>
                  <a:pt x="802246" y="418071"/>
                </a:lnTo>
                <a:lnTo>
                  <a:pt x="802246" y="0"/>
                </a:lnTo>
                <a:lnTo>
                  <a:pt x="0" y="0"/>
                </a:lnTo>
                <a:lnTo>
                  <a:pt x="0" y="418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714360" y="3399421"/>
            <a:ext cx="802640" cy="418465"/>
          </a:xfrm>
          <a:custGeom>
            <a:avLst/>
            <a:gdLst/>
            <a:ahLst/>
            <a:cxnLst/>
            <a:rect l="l" t="t" r="r" b="b"/>
            <a:pathLst>
              <a:path w="802640" h="418464">
                <a:moveTo>
                  <a:pt x="0" y="418071"/>
                </a:moveTo>
                <a:lnTo>
                  <a:pt x="802246" y="418071"/>
                </a:lnTo>
                <a:lnTo>
                  <a:pt x="802246" y="0"/>
                </a:lnTo>
                <a:lnTo>
                  <a:pt x="0" y="0"/>
                </a:lnTo>
                <a:lnTo>
                  <a:pt x="0" y="4180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395976" y="3817492"/>
            <a:ext cx="714375" cy="274320"/>
          </a:xfrm>
          <a:custGeom>
            <a:avLst/>
            <a:gdLst/>
            <a:ahLst/>
            <a:cxnLst/>
            <a:rect l="l" t="t" r="r" b="b"/>
            <a:pathLst>
              <a:path w="714375" h="274320">
                <a:moveTo>
                  <a:pt x="0" y="274319"/>
                </a:moveTo>
                <a:lnTo>
                  <a:pt x="713892" y="274319"/>
                </a:lnTo>
                <a:lnTo>
                  <a:pt x="713892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109842" y="3817492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912102" y="3817492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714360" y="3817492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395976" y="4091813"/>
            <a:ext cx="714375" cy="274320"/>
          </a:xfrm>
          <a:custGeom>
            <a:avLst/>
            <a:gdLst/>
            <a:ahLst/>
            <a:cxnLst/>
            <a:rect l="l" t="t" r="r" b="b"/>
            <a:pathLst>
              <a:path w="714375" h="274320">
                <a:moveTo>
                  <a:pt x="0" y="274319"/>
                </a:moveTo>
                <a:lnTo>
                  <a:pt x="713892" y="274319"/>
                </a:lnTo>
                <a:lnTo>
                  <a:pt x="713892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6109842" y="4091813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912102" y="4091813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714360" y="4091813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395976" y="4366158"/>
            <a:ext cx="714375" cy="307340"/>
          </a:xfrm>
          <a:custGeom>
            <a:avLst/>
            <a:gdLst/>
            <a:ahLst/>
            <a:cxnLst/>
            <a:rect l="l" t="t" r="r" b="b"/>
            <a:pathLst>
              <a:path w="714375" h="307339">
                <a:moveTo>
                  <a:pt x="0" y="306933"/>
                </a:moveTo>
                <a:lnTo>
                  <a:pt x="713892" y="306933"/>
                </a:lnTo>
                <a:lnTo>
                  <a:pt x="713892" y="0"/>
                </a:lnTo>
                <a:lnTo>
                  <a:pt x="0" y="0"/>
                </a:lnTo>
                <a:lnTo>
                  <a:pt x="0" y="30693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6109842" y="4366158"/>
            <a:ext cx="802640" cy="307340"/>
          </a:xfrm>
          <a:custGeom>
            <a:avLst/>
            <a:gdLst/>
            <a:ahLst/>
            <a:cxnLst/>
            <a:rect l="l" t="t" r="r" b="b"/>
            <a:pathLst>
              <a:path w="802640" h="307339">
                <a:moveTo>
                  <a:pt x="0" y="306933"/>
                </a:moveTo>
                <a:lnTo>
                  <a:pt x="802246" y="306933"/>
                </a:lnTo>
                <a:lnTo>
                  <a:pt x="802246" y="0"/>
                </a:lnTo>
                <a:lnTo>
                  <a:pt x="0" y="0"/>
                </a:lnTo>
                <a:lnTo>
                  <a:pt x="0" y="30693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6912102" y="4366158"/>
            <a:ext cx="802640" cy="307340"/>
          </a:xfrm>
          <a:custGeom>
            <a:avLst/>
            <a:gdLst/>
            <a:ahLst/>
            <a:cxnLst/>
            <a:rect l="l" t="t" r="r" b="b"/>
            <a:pathLst>
              <a:path w="802640" h="307339">
                <a:moveTo>
                  <a:pt x="0" y="306933"/>
                </a:moveTo>
                <a:lnTo>
                  <a:pt x="802246" y="306933"/>
                </a:lnTo>
                <a:lnTo>
                  <a:pt x="802246" y="0"/>
                </a:lnTo>
                <a:lnTo>
                  <a:pt x="0" y="0"/>
                </a:lnTo>
                <a:lnTo>
                  <a:pt x="0" y="30693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7714360" y="4366158"/>
            <a:ext cx="802640" cy="307340"/>
          </a:xfrm>
          <a:custGeom>
            <a:avLst/>
            <a:gdLst/>
            <a:ahLst/>
            <a:cxnLst/>
            <a:rect l="l" t="t" r="r" b="b"/>
            <a:pathLst>
              <a:path w="802640" h="307339">
                <a:moveTo>
                  <a:pt x="0" y="306933"/>
                </a:moveTo>
                <a:lnTo>
                  <a:pt x="802246" y="306933"/>
                </a:lnTo>
                <a:lnTo>
                  <a:pt x="802246" y="0"/>
                </a:lnTo>
                <a:lnTo>
                  <a:pt x="0" y="0"/>
                </a:lnTo>
                <a:lnTo>
                  <a:pt x="0" y="30693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5395976" y="4673091"/>
            <a:ext cx="714375" cy="274320"/>
          </a:xfrm>
          <a:custGeom>
            <a:avLst/>
            <a:gdLst/>
            <a:ahLst/>
            <a:cxnLst/>
            <a:rect l="l" t="t" r="r" b="b"/>
            <a:pathLst>
              <a:path w="714375" h="274320">
                <a:moveTo>
                  <a:pt x="0" y="274319"/>
                </a:moveTo>
                <a:lnTo>
                  <a:pt x="713892" y="274319"/>
                </a:lnTo>
                <a:lnTo>
                  <a:pt x="713892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6109842" y="4673091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6912102" y="4673091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714360" y="4673091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395976" y="4947411"/>
            <a:ext cx="714375" cy="274320"/>
          </a:xfrm>
          <a:custGeom>
            <a:avLst/>
            <a:gdLst/>
            <a:ahLst/>
            <a:cxnLst/>
            <a:rect l="l" t="t" r="r" b="b"/>
            <a:pathLst>
              <a:path w="714375" h="274320">
                <a:moveTo>
                  <a:pt x="0" y="274319"/>
                </a:moveTo>
                <a:lnTo>
                  <a:pt x="713892" y="274319"/>
                </a:lnTo>
                <a:lnTo>
                  <a:pt x="713892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6109842" y="4947411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6912102" y="4947411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7714360" y="4947411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5395976" y="5221732"/>
            <a:ext cx="714375" cy="274320"/>
          </a:xfrm>
          <a:custGeom>
            <a:avLst/>
            <a:gdLst/>
            <a:ahLst/>
            <a:cxnLst/>
            <a:rect l="l" t="t" r="r" b="b"/>
            <a:pathLst>
              <a:path w="714375" h="274320">
                <a:moveTo>
                  <a:pt x="0" y="274320"/>
                </a:moveTo>
                <a:lnTo>
                  <a:pt x="713892" y="274320"/>
                </a:lnTo>
                <a:lnTo>
                  <a:pt x="713892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109842" y="5221732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20"/>
                </a:moveTo>
                <a:lnTo>
                  <a:pt x="802246" y="274320"/>
                </a:lnTo>
                <a:lnTo>
                  <a:pt x="802246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6912102" y="5221732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20"/>
                </a:moveTo>
                <a:lnTo>
                  <a:pt x="802246" y="274320"/>
                </a:lnTo>
                <a:lnTo>
                  <a:pt x="802246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7714360" y="5221732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20"/>
                </a:moveTo>
                <a:lnTo>
                  <a:pt x="802246" y="274320"/>
                </a:lnTo>
                <a:lnTo>
                  <a:pt x="802246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395976" y="5496039"/>
            <a:ext cx="714375" cy="274320"/>
          </a:xfrm>
          <a:custGeom>
            <a:avLst/>
            <a:gdLst/>
            <a:ahLst/>
            <a:cxnLst/>
            <a:rect l="l" t="t" r="r" b="b"/>
            <a:pathLst>
              <a:path w="714375" h="274320">
                <a:moveTo>
                  <a:pt x="0" y="274319"/>
                </a:moveTo>
                <a:lnTo>
                  <a:pt x="713892" y="274319"/>
                </a:lnTo>
                <a:lnTo>
                  <a:pt x="713892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109842" y="5496039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912102" y="5496039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7714360" y="5496039"/>
            <a:ext cx="802640" cy="274320"/>
          </a:xfrm>
          <a:custGeom>
            <a:avLst/>
            <a:gdLst/>
            <a:ahLst/>
            <a:cxnLst/>
            <a:rect l="l" t="t" r="r" b="b"/>
            <a:pathLst>
              <a:path w="802640" h="274320">
                <a:moveTo>
                  <a:pt x="0" y="274319"/>
                </a:moveTo>
                <a:lnTo>
                  <a:pt x="802246" y="274319"/>
                </a:lnTo>
                <a:lnTo>
                  <a:pt x="802246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CACAC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109842" y="3393059"/>
            <a:ext cx="0" cy="2383790"/>
          </a:xfrm>
          <a:custGeom>
            <a:avLst/>
            <a:gdLst/>
            <a:ahLst/>
            <a:cxnLst/>
            <a:rect l="l" t="t" r="r" b="b"/>
            <a:pathLst>
              <a:path h="2383790">
                <a:moveTo>
                  <a:pt x="0" y="0"/>
                </a:moveTo>
                <a:lnTo>
                  <a:pt x="0" y="23836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6912102" y="3393059"/>
            <a:ext cx="0" cy="2383790"/>
          </a:xfrm>
          <a:custGeom>
            <a:avLst/>
            <a:gdLst/>
            <a:ahLst/>
            <a:cxnLst/>
            <a:rect l="l" t="t" r="r" b="b"/>
            <a:pathLst>
              <a:path h="2383790">
                <a:moveTo>
                  <a:pt x="0" y="0"/>
                </a:moveTo>
                <a:lnTo>
                  <a:pt x="0" y="23836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7714360" y="3393059"/>
            <a:ext cx="0" cy="2383790"/>
          </a:xfrm>
          <a:custGeom>
            <a:avLst/>
            <a:gdLst/>
            <a:ahLst/>
            <a:cxnLst/>
            <a:rect l="l" t="t" r="r" b="b"/>
            <a:pathLst>
              <a:path h="2383790">
                <a:moveTo>
                  <a:pt x="0" y="0"/>
                </a:moveTo>
                <a:lnTo>
                  <a:pt x="0" y="23836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5389626" y="3819271"/>
            <a:ext cx="5991860" cy="0"/>
          </a:xfrm>
          <a:custGeom>
            <a:avLst/>
            <a:gdLst/>
            <a:ahLst/>
            <a:cxnLst/>
            <a:rect l="l" t="t" r="r" b="b"/>
            <a:pathLst>
              <a:path w="5991859">
                <a:moveTo>
                  <a:pt x="0" y="0"/>
                </a:moveTo>
                <a:lnTo>
                  <a:pt x="5991733" y="0"/>
                </a:lnTo>
              </a:path>
            </a:pathLst>
          </a:custGeom>
          <a:ln w="416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5389626" y="4091813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34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5389626" y="4366133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34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5389626" y="4673091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34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5389626" y="4947411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34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5389626" y="522173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34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5389626" y="5496052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34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5395976" y="3393059"/>
            <a:ext cx="0" cy="2383790"/>
          </a:xfrm>
          <a:custGeom>
            <a:avLst/>
            <a:gdLst/>
            <a:ahLst/>
            <a:cxnLst/>
            <a:rect l="l" t="t" r="r" b="b"/>
            <a:pathLst>
              <a:path h="2383790">
                <a:moveTo>
                  <a:pt x="0" y="0"/>
                </a:moveTo>
                <a:lnTo>
                  <a:pt x="0" y="23836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8516619" y="3393059"/>
            <a:ext cx="0" cy="2383790"/>
          </a:xfrm>
          <a:custGeom>
            <a:avLst/>
            <a:gdLst/>
            <a:ahLst/>
            <a:cxnLst/>
            <a:rect l="l" t="t" r="r" b="b"/>
            <a:pathLst>
              <a:path h="2383790">
                <a:moveTo>
                  <a:pt x="0" y="0"/>
                </a:moveTo>
                <a:lnTo>
                  <a:pt x="0" y="238365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5389626" y="3399409"/>
            <a:ext cx="5991860" cy="0"/>
          </a:xfrm>
          <a:custGeom>
            <a:avLst/>
            <a:gdLst/>
            <a:ahLst/>
            <a:cxnLst/>
            <a:rect l="l" t="t" r="r" b="b"/>
            <a:pathLst>
              <a:path w="5991859">
                <a:moveTo>
                  <a:pt x="0" y="0"/>
                </a:moveTo>
                <a:lnTo>
                  <a:pt x="599173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5389626" y="5770359"/>
            <a:ext cx="3133725" cy="0"/>
          </a:xfrm>
          <a:custGeom>
            <a:avLst/>
            <a:gdLst/>
            <a:ahLst/>
            <a:cxnLst/>
            <a:rect l="l" t="t" r="r" b="b"/>
            <a:pathLst>
              <a:path w="3133725">
                <a:moveTo>
                  <a:pt x="0" y="0"/>
                </a:moveTo>
                <a:lnTo>
                  <a:pt x="3133344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 txBox="1"/>
          <p:nvPr/>
        </p:nvSpPr>
        <p:spPr>
          <a:xfrm>
            <a:off x="5626734" y="3507039"/>
            <a:ext cx="25527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ID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64985" y="3507039"/>
            <a:ext cx="2921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X1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38927" y="3875399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U1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453378" y="3875399"/>
            <a:ext cx="1149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9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638927" y="4149973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U2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53378" y="4149973"/>
            <a:ext cx="1149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4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638927" y="4424293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U3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453378" y="4424293"/>
            <a:ext cx="1149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2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638927" y="4731252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U4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409182" y="4731252"/>
            <a:ext cx="2057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10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638927" y="5005572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U5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453378" y="5005572"/>
            <a:ext cx="1149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5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638927" y="5279892"/>
            <a:ext cx="2298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U6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453378" y="5279892"/>
            <a:ext cx="1149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5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638927" y="5553968"/>
            <a:ext cx="2298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U7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453378" y="5553968"/>
            <a:ext cx="11557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9005F"/>
                </a:solidFill>
                <a:latin typeface="Microsoft YaHei"/>
                <a:cs typeface="Microsoft YaHei"/>
              </a:rPr>
              <a:t>8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240907" y="5818084"/>
            <a:ext cx="13550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6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tail</a:t>
            </a:r>
            <a:r>
              <a:rPr sz="1600" b="1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600" b="1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549640" y="3399447"/>
            <a:ext cx="706755" cy="421640"/>
          </a:xfrm>
          <a:custGeom>
            <a:avLst/>
            <a:gdLst/>
            <a:ahLst/>
            <a:cxnLst/>
            <a:rect l="l" t="t" r="r" b="b"/>
            <a:pathLst>
              <a:path w="706754" h="421639">
                <a:moveTo>
                  <a:pt x="0" y="421601"/>
                </a:moveTo>
                <a:lnTo>
                  <a:pt x="706335" y="421601"/>
                </a:lnTo>
                <a:lnTo>
                  <a:pt x="706335" y="0"/>
                </a:lnTo>
                <a:lnTo>
                  <a:pt x="0" y="0"/>
                </a:lnTo>
                <a:lnTo>
                  <a:pt x="0" y="42160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9256014" y="3399447"/>
            <a:ext cx="706755" cy="421640"/>
          </a:xfrm>
          <a:custGeom>
            <a:avLst/>
            <a:gdLst/>
            <a:ahLst/>
            <a:cxnLst/>
            <a:rect l="l" t="t" r="r" b="b"/>
            <a:pathLst>
              <a:path w="706754" h="421639">
                <a:moveTo>
                  <a:pt x="0" y="421601"/>
                </a:moveTo>
                <a:lnTo>
                  <a:pt x="706335" y="421601"/>
                </a:lnTo>
                <a:lnTo>
                  <a:pt x="706335" y="0"/>
                </a:lnTo>
                <a:lnTo>
                  <a:pt x="0" y="0"/>
                </a:lnTo>
                <a:lnTo>
                  <a:pt x="0" y="42160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9962260" y="3399447"/>
            <a:ext cx="706755" cy="421640"/>
          </a:xfrm>
          <a:custGeom>
            <a:avLst/>
            <a:gdLst/>
            <a:ahLst/>
            <a:cxnLst/>
            <a:rect l="l" t="t" r="r" b="b"/>
            <a:pathLst>
              <a:path w="706754" h="421639">
                <a:moveTo>
                  <a:pt x="0" y="421601"/>
                </a:moveTo>
                <a:lnTo>
                  <a:pt x="706335" y="421601"/>
                </a:lnTo>
                <a:lnTo>
                  <a:pt x="706335" y="0"/>
                </a:lnTo>
                <a:lnTo>
                  <a:pt x="0" y="0"/>
                </a:lnTo>
                <a:lnTo>
                  <a:pt x="0" y="42160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10668634" y="3399447"/>
            <a:ext cx="706755" cy="421640"/>
          </a:xfrm>
          <a:custGeom>
            <a:avLst/>
            <a:gdLst/>
            <a:ahLst/>
            <a:cxnLst/>
            <a:rect l="l" t="t" r="r" b="b"/>
            <a:pathLst>
              <a:path w="706754" h="421639">
                <a:moveTo>
                  <a:pt x="0" y="421601"/>
                </a:moveTo>
                <a:lnTo>
                  <a:pt x="706335" y="421601"/>
                </a:lnTo>
                <a:lnTo>
                  <a:pt x="706335" y="0"/>
                </a:lnTo>
                <a:lnTo>
                  <a:pt x="0" y="0"/>
                </a:lnTo>
                <a:lnTo>
                  <a:pt x="0" y="421601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8549640" y="382104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9256014" y="382104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9962260" y="382104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10668634" y="382104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8549640" y="409536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9256014" y="409536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9962260" y="409536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10668634" y="409536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8549640" y="436968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9256014" y="436968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9962260" y="436968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10668634" y="436968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8549640" y="464400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9256014" y="464400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9962260" y="464400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10668634" y="4644009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8549640" y="491832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20"/>
                </a:moveTo>
                <a:lnTo>
                  <a:pt x="706335" y="274320"/>
                </a:lnTo>
                <a:lnTo>
                  <a:pt x="706335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D4E2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8" name="object 98"/>
          <p:cNvSpPr/>
          <p:nvPr/>
        </p:nvSpPr>
        <p:spPr>
          <a:xfrm>
            <a:off x="9256014" y="491832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20"/>
                </a:moveTo>
                <a:lnTo>
                  <a:pt x="706335" y="274320"/>
                </a:lnTo>
                <a:lnTo>
                  <a:pt x="706335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D4E2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9" name="object 99"/>
          <p:cNvSpPr/>
          <p:nvPr/>
        </p:nvSpPr>
        <p:spPr>
          <a:xfrm>
            <a:off x="9962260" y="491832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20"/>
                </a:moveTo>
                <a:lnTo>
                  <a:pt x="706335" y="274320"/>
                </a:lnTo>
                <a:lnTo>
                  <a:pt x="706335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D4E2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10668634" y="491832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20"/>
                </a:moveTo>
                <a:lnTo>
                  <a:pt x="706335" y="274320"/>
                </a:lnTo>
                <a:lnTo>
                  <a:pt x="706335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D4E2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8549640" y="519264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EBF0E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9256014" y="519264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EBF0E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9962260" y="519264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EBF0E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10668634" y="5192648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19"/>
                </a:moveTo>
                <a:lnTo>
                  <a:pt x="706335" y="274319"/>
                </a:lnTo>
                <a:lnTo>
                  <a:pt x="706335" y="0"/>
                </a:lnTo>
                <a:lnTo>
                  <a:pt x="0" y="0"/>
                </a:lnTo>
                <a:lnTo>
                  <a:pt x="0" y="274319"/>
                </a:lnTo>
                <a:close/>
              </a:path>
            </a:pathLst>
          </a:custGeom>
          <a:solidFill>
            <a:srgbClr val="EBF0E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8549640" y="5466943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20"/>
                </a:moveTo>
                <a:lnTo>
                  <a:pt x="706335" y="274320"/>
                </a:lnTo>
                <a:lnTo>
                  <a:pt x="706335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D4E2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9256014" y="5466943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20"/>
                </a:moveTo>
                <a:lnTo>
                  <a:pt x="706335" y="274320"/>
                </a:lnTo>
                <a:lnTo>
                  <a:pt x="706335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D4E2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9962260" y="5466943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20"/>
                </a:moveTo>
                <a:lnTo>
                  <a:pt x="706335" y="274320"/>
                </a:lnTo>
                <a:lnTo>
                  <a:pt x="706335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D4E2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10668634" y="5466943"/>
            <a:ext cx="706755" cy="274320"/>
          </a:xfrm>
          <a:custGeom>
            <a:avLst/>
            <a:gdLst/>
            <a:ahLst/>
            <a:cxnLst/>
            <a:rect l="l" t="t" r="r" b="b"/>
            <a:pathLst>
              <a:path w="706754" h="274320">
                <a:moveTo>
                  <a:pt x="0" y="274320"/>
                </a:moveTo>
                <a:lnTo>
                  <a:pt x="706335" y="274320"/>
                </a:lnTo>
                <a:lnTo>
                  <a:pt x="706335" y="0"/>
                </a:lnTo>
                <a:lnTo>
                  <a:pt x="0" y="0"/>
                </a:lnTo>
                <a:lnTo>
                  <a:pt x="0" y="274320"/>
                </a:lnTo>
                <a:close/>
              </a:path>
            </a:pathLst>
          </a:custGeom>
          <a:solidFill>
            <a:srgbClr val="D4E2C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9256014" y="3393059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55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9962260" y="3393059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55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10668634" y="3393059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55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8543290" y="4095369"/>
            <a:ext cx="2838450" cy="0"/>
          </a:xfrm>
          <a:custGeom>
            <a:avLst/>
            <a:gdLst/>
            <a:ahLst/>
            <a:cxnLst/>
            <a:rect l="l" t="t" r="r" b="b"/>
            <a:pathLst>
              <a:path w="2838450">
                <a:moveTo>
                  <a:pt x="0" y="0"/>
                </a:moveTo>
                <a:lnTo>
                  <a:pt x="283806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8543290" y="4369689"/>
            <a:ext cx="2838450" cy="0"/>
          </a:xfrm>
          <a:custGeom>
            <a:avLst/>
            <a:gdLst/>
            <a:ahLst/>
            <a:cxnLst/>
            <a:rect l="l" t="t" r="r" b="b"/>
            <a:pathLst>
              <a:path w="2838450">
                <a:moveTo>
                  <a:pt x="0" y="0"/>
                </a:moveTo>
                <a:lnTo>
                  <a:pt x="283806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8543290" y="4644009"/>
            <a:ext cx="2838450" cy="0"/>
          </a:xfrm>
          <a:custGeom>
            <a:avLst/>
            <a:gdLst/>
            <a:ahLst/>
            <a:cxnLst/>
            <a:rect l="l" t="t" r="r" b="b"/>
            <a:pathLst>
              <a:path w="2838450">
                <a:moveTo>
                  <a:pt x="0" y="0"/>
                </a:moveTo>
                <a:lnTo>
                  <a:pt x="283806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8543290" y="4918328"/>
            <a:ext cx="2838450" cy="0"/>
          </a:xfrm>
          <a:custGeom>
            <a:avLst/>
            <a:gdLst/>
            <a:ahLst/>
            <a:cxnLst/>
            <a:rect l="l" t="t" r="r" b="b"/>
            <a:pathLst>
              <a:path w="2838450">
                <a:moveTo>
                  <a:pt x="0" y="0"/>
                </a:moveTo>
                <a:lnTo>
                  <a:pt x="283806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8543290" y="5192648"/>
            <a:ext cx="2838450" cy="0"/>
          </a:xfrm>
          <a:custGeom>
            <a:avLst/>
            <a:gdLst/>
            <a:ahLst/>
            <a:cxnLst/>
            <a:rect l="l" t="t" r="r" b="b"/>
            <a:pathLst>
              <a:path w="2838450">
                <a:moveTo>
                  <a:pt x="0" y="0"/>
                </a:moveTo>
                <a:lnTo>
                  <a:pt x="283806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8543290" y="5466969"/>
            <a:ext cx="2838450" cy="0"/>
          </a:xfrm>
          <a:custGeom>
            <a:avLst/>
            <a:gdLst/>
            <a:ahLst/>
            <a:cxnLst/>
            <a:rect l="l" t="t" r="r" b="b"/>
            <a:pathLst>
              <a:path w="2838450">
                <a:moveTo>
                  <a:pt x="0" y="0"/>
                </a:moveTo>
                <a:lnTo>
                  <a:pt x="283806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8549640" y="3393059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55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11375008" y="3393059"/>
            <a:ext cx="0" cy="2354580"/>
          </a:xfrm>
          <a:custGeom>
            <a:avLst/>
            <a:gdLst/>
            <a:ahLst/>
            <a:cxnLst/>
            <a:rect l="l" t="t" r="r" b="b"/>
            <a:pathLst>
              <a:path h="2354579">
                <a:moveTo>
                  <a:pt x="0" y="0"/>
                </a:moveTo>
                <a:lnTo>
                  <a:pt x="0" y="235455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8543290" y="5741263"/>
            <a:ext cx="2838450" cy="0"/>
          </a:xfrm>
          <a:custGeom>
            <a:avLst/>
            <a:gdLst/>
            <a:ahLst/>
            <a:cxnLst/>
            <a:rect l="l" t="t" r="r" b="b"/>
            <a:pathLst>
              <a:path w="2838450">
                <a:moveTo>
                  <a:pt x="0" y="0"/>
                </a:moveTo>
                <a:lnTo>
                  <a:pt x="2838068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3" name="object 123"/>
          <p:cNvSpPr txBox="1"/>
          <p:nvPr/>
        </p:nvSpPr>
        <p:spPr>
          <a:xfrm>
            <a:off x="11456416" y="6393980"/>
            <a:ext cx="2127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32</a:t>
            </a:fld>
            <a:endParaRPr sz="1200" dirty="0">
              <a:latin typeface="DengXian"/>
              <a:cs typeface="DengXian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326371" y="5825094"/>
            <a:ext cx="1273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Bank</a:t>
            </a:r>
            <a:r>
              <a:rPr sz="1600" b="1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29005F"/>
                </a:solidFill>
                <a:latin typeface="Microsoft YaHei"/>
                <a:cs typeface="Microsoft YaHei"/>
              </a:rPr>
              <a:t>B</a:t>
            </a:r>
            <a:r>
              <a:rPr sz="1600" b="1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endParaRPr sz="1600" dirty="0">
              <a:latin typeface="Microsoft YaHei"/>
              <a:cs typeface="Microsoft YaHei"/>
            </a:endParaRPr>
          </a:p>
        </p:txBody>
      </p: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6954011" y="3399409"/>
          <a:ext cx="4431110" cy="2356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8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1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9152">
                <a:tc>
                  <a:txBody>
                    <a:bodyPr/>
                    <a:lstStyle/>
                    <a:p>
                      <a:pPr marL="225425">
                        <a:lnSpc>
                          <a:spcPct val="100000"/>
                        </a:lnSpc>
                        <a:tabLst>
                          <a:tab pos="1028065" algn="l"/>
                          <a:tab pos="1847214" algn="l"/>
                        </a:tabLst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X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2	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X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3	</a:t>
                      </a:r>
                      <a:r>
                        <a:rPr sz="1600" b="1" dirty="0">
                          <a:solidFill>
                            <a:srgbClr val="44536A"/>
                          </a:solidFill>
                          <a:latin typeface="DengXian"/>
                          <a:cs typeface="DengXian"/>
                        </a:rPr>
                        <a:t>ID</a:t>
                      </a:r>
                      <a:endParaRPr sz="16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44536A"/>
                          </a:solidFill>
                          <a:latin typeface="DengXian"/>
                          <a:cs typeface="DengXian"/>
                        </a:rPr>
                        <a:t>X4</a:t>
                      </a:r>
                      <a:endParaRPr sz="16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44536A"/>
                          </a:solidFill>
                          <a:latin typeface="DengXian"/>
                          <a:cs typeface="DengXian"/>
                        </a:rPr>
                        <a:t>X5</a:t>
                      </a:r>
                      <a:endParaRPr sz="16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solidFill>
                            <a:srgbClr val="44536A"/>
                          </a:solidFill>
                          <a:latin typeface="DengXian"/>
                          <a:cs typeface="DengXian"/>
                        </a:rPr>
                        <a:t>Y</a:t>
                      </a:r>
                      <a:endParaRPr sz="16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234"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tabLst>
                          <a:tab pos="1026160" algn="l"/>
                          <a:tab pos="1857375" algn="l"/>
                        </a:tabLst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80	600	</a:t>
                      </a:r>
                      <a:r>
                        <a:rPr sz="1200" dirty="0">
                          <a:latin typeface="DengXian"/>
                          <a:cs typeface="DengXian"/>
                        </a:rPr>
                        <a:t>U1</a:t>
                      </a: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6000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600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No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tabLst>
                          <a:tab pos="1026160" algn="l"/>
                          <a:tab pos="1857375" algn="l"/>
                        </a:tabLst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50	550	</a:t>
                      </a:r>
                      <a:r>
                        <a:rPr sz="1200" dirty="0">
                          <a:latin typeface="DengXian"/>
                          <a:cs typeface="DengXian"/>
                        </a:rPr>
                        <a:t>U2</a:t>
                      </a: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5500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500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Y</a:t>
                      </a:r>
                      <a:r>
                        <a:rPr sz="1200" spc="-5" dirty="0">
                          <a:latin typeface="DengXian"/>
                          <a:cs typeface="DengXian"/>
                        </a:rPr>
                        <a:t>e</a:t>
                      </a:r>
                      <a:r>
                        <a:rPr sz="1200" dirty="0">
                          <a:latin typeface="DengXian"/>
                          <a:cs typeface="DengXian"/>
                        </a:rPr>
                        <a:t>s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01"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tabLst>
                          <a:tab pos="1026160" algn="l"/>
                          <a:tab pos="1857375" algn="l"/>
                        </a:tabLst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35	520	</a:t>
                      </a:r>
                      <a:r>
                        <a:rPr sz="1200" dirty="0">
                          <a:latin typeface="DengXian"/>
                          <a:cs typeface="DengXian"/>
                        </a:rPr>
                        <a:t>U3</a:t>
                      </a: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7200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500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Y</a:t>
                      </a:r>
                      <a:r>
                        <a:rPr sz="1200" spc="-5" dirty="0">
                          <a:latin typeface="DengXian"/>
                          <a:cs typeface="DengXian"/>
                        </a:rPr>
                        <a:t>e</a:t>
                      </a:r>
                      <a:r>
                        <a:rPr sz="1200" dirty="0">
                          <a:latin typeface="DengXian"/>
                          <a:cs typeface="DengXian"/>
                        </a:rPr>
                        <a:t>s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99"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tabLst>
                          <a:tab pos="1026160" algn="l"/>
                          <a:tab pos="1857375" algn="l"/>
                        </a:tabLst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100	600	</a:t>
                      </a:r>
                      <a:r>
                        <a:rPr sz="1800" baseline="11574" dirty="0">
                          <a:latin typeface="DengXian"/>
                          <a:cs typeface="DengXian"/>
                        </a:rPr>
                        <a:t>U4</a:t>
                      </a: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6000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600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No</a:t>
                      </a: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413"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tabLst>
                          <a:tab pos="1026160" algn="l"/>
                          <a:tab pos="1857375" algn="l"/>
                        </a:tabLst>
                      </a:pPr>
                      <a:r>
                        <a:rPr sz="1200" dirty="0">
                          <a:solidFill>
                            <a:srgbClr val="29005F"/>
                          </a:solidFill>
                          <a:latin typeface="Microsoft YaHei"/>
                          <a:cs typeface="Microsoft YaHei"/>
                        </a:rPr>
                        <a:t>75	600	</a:t>
                      </a:r>
                      <a:r>
                        <a:rPr sz="1800" baseline="11574" dirty="0">
                          <a:latin typeface="DengXian"/>
                          <a:cs typeface="DengXian"/>
                        </a:rPr>
                        <a:t>U8</a:t>
                      </a:r>
                    </a:p>
                  </a:txBody>
                  <a:tcPr marL="0" marR="0" marT="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6000</a:t>
                      </a:r>
                    </a:p>
                  </a:txBody>
                  <a:tcPr marL="0" marR="0" marT="0" marB="0"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600</a:t>
                      </a:r>
                    </a:p>
                  </a:txBody>
                  <a:tcPr marL="0" marR="0" marT="0" marB="0"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No</a:t>
                      </a:r>
                    </a:p>
                  </a:txBody>
                  <a:tcPr marL="0" marR="0" marT="0" marB="0"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19"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tabLst>
                          <a:tab pos="1026160" algn="l"/>
                          <a:tab pos="1857375" algn="l"/>
                        </a:tabLst>
                      </a:pPr>
                      <a:r>
                        <a:rPr sz="1200" dirty="0">
                          <a:solidFill>
                            <a:srgbClr val="29005F"/>
                          </a:solidFill>
                          <a:latin typeface="Microsoft YaHei"/>
                          <a:cs typeface="Microsoft YaHei"/>
                        </a:rPr>
                        <a:t>75	520	</a:t>
                      </a:r>
                      <a:r>
                        <a:rPr sz="1800" baseline="11574" dirty="0">
                          <a:latin typeface="DengXian"/>
                          <a:cs typeface="DengXian"/>
                        </a:rPr>
                        <a:t>U9</a:t>
                      </a:r>
                    </a:p>
                  </a:txBody>
                  <a:tcPr marL="0" marR="0" marT="0" marB="0"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4520</a:t>
                      </a:r>
                    </a:p>
                  </a:txBody>
                  <a:tcPr marL="0" marR="0" marT="0" marB="0"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500</a:t>
                      </a:r>
                    </a:p>
                  </a:txBody>
                  <a:tcPr marL="0" marR="0" marT="0" marB="0"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23622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Y</a:t>
                      </a:r>
                      <a:r>
                        <a:rPr sz="1200" spc="-5" dirty="0">
                          <a:latin typeface="DengXian"/>
                          <a:cs typeface="DengXian"/>
                        </a:rPr>
                        <a:t>e</a:t>
                      </a:r>
                      <a:r>
                        <a:rPr sz="1200" dirty="0">
                          <a:latin typeface="DengXian"/>
                          <a:cs typeface="DengXian"/>
                        </a:rPr>
                        <a:t>s</a:t>
                      </a:r>
                    </a:p>
                  </a:txBody>
                  <a:tcPr marL="0" marR="0" marT="0" marB="0"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61">
                <a:tc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tabLst>
                          <a:tab pos="1026160" algn="l"/>
                          <a:tab pos="1818005" algn="l"/>
                        </a:tabLst>
                      </a:pPr>
                      <a:r>
                        <a:rPr sz="1200" dirty="0">
                          <a:solidFill>
                            <a:srgbClr val="29005F"/>
                          </a:solidFill>
                          <a:latin typeface="Microsoft YaHei"/>
                          <a:cs typeface="Microsoft YaHei"/>
                        </a:rPr>
                        <a:t>80	600	</a:t>
                      </a:r>
                      <a:r>
                        <a:rPr sz="1800" baseline="11574" dirty="0">
                          <a:latin typeface="DengXian"/>
                          <a:cs typeface="DengXian"/>
                        </a:rPr>
                        <a:t>U10</a:t>
                      </a:r>
                    </a:p>
                  </a:txBody>
                  <a:tcPr marL="0" marR="0" marT="0" marB="0"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6000</a:t>
                      </a:r>
                    </a:p>
                  </a:txBody>
                  <a:tcPr marL="0" marR="0" marT="0" marB="0"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600</a:t>
                      </a:r>
                    </a:p>
                  </a:txBody>
                  <a:tcPr marL="0" marR="0" marT="0" marB="0"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No</a:t>
                      </a:r>
                    </a:p>
                  </a:txBody>
                  <a:tcPr marL="0" marR="0" marT="0" marB="0"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4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3968" y="1102376"/>
            <a:ext cx="750443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355600" algn="l"/>
              </a:tabLst>
            </a:pPr>
            <a:r>
              <a:rPr sz="2000" spc="-75" dirty="0">
                <a:solidFill>
                  <a:srgbClr val="44536A"/>
                </a:solidFill>
                <a:latin typeface="Microsoft YaHei"/>
                <a:cs typeface="Microsoft YaHei"/>
              </a:rPr>
              <a:t>P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spc="55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ty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and</a:t>
            </a:r>
            <a:r>
              <a:rPr sz="2000" spc="-2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B 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earn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2000" spc="-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their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overl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pp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in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g</a:t>
            </a:r>
            <a:r>
              <a:rPr sz="2000" spc="-3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IDs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but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nothin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g</a:t>
            </a:r>
            <a:r>
              <a:rPr sz="2000" spc="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else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6013" y="3425179"/>
            <a:ext cx="10515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5" dirty="0">
                <a:latin typeface="Microsoft YaHei"/>
                <a:cs typeface="Microsoft YaHei"/>
              </a:rPr>
              <a:t>P</a:t>
            </a:r>
            <a:r>
              <a:rPr sz="2400" spc="-15" dirty="0">
                <a:latin typeface="Microsoft YaHei"/>
                <a:cs typeface="Microsoft YaHei"/>
              </a:rPr>
              <a:t>a</a:t>
            </a:r>
            <a:r>
              <a:rPr sz="2400" spc="55" dirty="0">
                <a:latin typeface="Microsoft YaHei"/>
                <a:cs typeface="Microsoft YaHei"/>
              </a:rPr>
              <a:t>r</a:t>
            </a:r>
            <a:r>
              <a:rPr sz="2400" spc="-15" dirty="0">
                <a:latin typeface="Microsoft YaHei"/>
                <a:cs typeface="Microsoft YaHei"/>
              </a:rPr>
              <a:t>ty</a:t>
            </a:r>
            <a:r>
              <a:rPr sz="2400" dirty="0">
                <a:latin typeface="Microsoft YaHei"/>
                <a:cs typeface="Microsoft YaHei"/>
              </a:rPr>
              <a:t> 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7394" y="3425179"/>
            <a:ext cx="10750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5" dirty="0">
                <a:latin typeface="Microsoft YaHei"/>
                <a:cs typeface="Microsoft YaHei"/>
              </a:rPr>
              <a:t>P</a:t>
            </a:r>
            <a:r>
              <a:rPr sz="2400" spc="-15" dirty="0">
                <a:latin typeface="Microsoft YaHei"/>
                <a:cs typeface="Microsoft YaHei"/>
              </a:rPr>
              <a:t>a</a:t>
            </a:r>
            <a:r>
              <a:rPr sz="2400" spc="55" dirty="0">
                <a:latin typeface="Microsoft YaHei"/>
                <a:cs typeface="Microsoft YaHei"/>
              </a:rPr>
              <a:t>r</a:t>
            </a:r>
            <a:r>
              <a:rPr sz="2400" spc="-15" dirty="0">
                <a:latin typeface="Microsoft YaHei"/>
                <a:cs typeface="Microsoft YaHei"/>
              </a:rPr>
              <a:t>ty</a:t>
            </a:r>
            <a:r>
              <a:rPr sz="2400" dirty="0">
                <a:latin typeface="Microsoft YaHei"/>
                <a:cs typeface="Microsoft YaHei"/>
              </a:rPr>
              <a:t> </a:t>
            </a:r>
            <a:r>
              <a:rPr sz="2400" spc="-20" dirty="0">
                <a:latin typeface="Microsoft YaHei"/>
                <a:cs typeface="Microsoft YaHei"/>
              </a:rPr>
              <a:t>A</a:t>
            </a:r>
            <a:endParaRPr sz="24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34411" y="2369820"/>
            <a:ext cx="867156" cy="867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453628" y="2369820"/>
            <a:ext cx="867155" cy="867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65447" y="2810891"/>
            <a:ext cx="4073525" cy="114300"/>
          </a:xfrm>
          <a:custGeom>
            <a:avLst/>
            <a:gdLst/>
            <a:ahLst/>
            <a:cxnLst/>
            <a:rect l="l" t="t" r="r" b="b"/>
            <a:pathLst>
              <a:path w="407352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4073525" h="114300">
                <a:moveTo>
                  <a:pt x="3958717" y="0"/>
                </a:moveTo>
                <a:lnTo>
                  <a:pt x="3958717" y="114300"/>
                </a:lnTo>
                <a:lnTo>
                  <a:pt x="4034917" y="76200"/>
                </a:lnTo>
                <a:lnTo>
                  <a:pt x="3977767" y="76200"/>
                </a:lnTo>
                <a:lnTo>
                  <a:pt x="3977767" y="38100"/>
                </a:lnTo>
                <a:lnTo>
                  <a:pt x="4034917" y="38100"/>
                </a:lnTo>
                <a:lnTo>
                  <a:pt x="3958717" y="0"/>
                </a:lnTo>
                <a:close/>
              </a:path>
              <a:path w="407352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4073525" h="114300">
                <a:moveTo>
                  <a:pt x="395871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958717" y="76200"/>
                </a:lnTo>
                <a:lnTo>
                  <a:pt x="3958717" y="38100"/>
                </a:lnTo>
                <a:close/>
              </a:path>
              <a:path w="4073525" h="114300">
                <a:moveTo>
                  <a:pt x="4034917" y="38100"/>
                </a:moveTo>
                <a:lnTo>
                  <a:pt x="3977767" y="38100"/>
                </a:lnTo>
                <a:lnTo>
                  <a:pt x="3977767" y="76200"/>
                </a:lnTo>
                <a:lnTo>
                  <a:pt x="4034917" y="76200"/>
                </a:lnTo>
                <a:lnTo>
                  <a:pt x="4073017" y="57150"/>
                </a:lnTo>
                <a:lnTo>
                  <a:pt x="403491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033016" y="5355332"/>
            <a:ext cx="1736598" cy="1502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040635" y="3924287"/>
            <a:ext cx="1719072" cy="1717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182367" y="4066032"/>
            <a:ext cx="1440180" cy="1438910"/>
          </a:xfrm>
          <a:custGeom>
            <a:avLst/>
            <a:gdLst/>
            <a:ahLst/>
            <a:cxnLst/>
            <a:rect l="l" t="t" r="r" b="b"/>
            <a:pathLst>
              <a:path w="1440179" h="1438910">
                <a:moveTo>
                  <a:pt x="720089" y="0"/>
                </a:moveTo>
                <a:lnTo>
                  <a:pt x="661039" y="2384"/>
                </a:lnTo>
                <a:lnTo>
                  <a:pt x="603301" y="9415"/>
                </a:lnTo>
                <a:lnTo>
                  <a:pt x="547062" y="20906"/>
                </a:lnTo>
                <a:lnTo>
                  <a:pt x="492508" y="36673"/>
                </a:lnTo>
                <a:lnTo>
                  <a:pt x="439822" y="56530"/>
                </a:lnTo>
                <a:lnTo>
                  <a:pt x="389192" y="80293"/>
                </a:lnTo>
                <a:lnTo>
                  <a:pt x="340802" y="107776"/>
                </a:lnTo>
                <a:lnTo>
                  <a:pt x="294839" y="138793"/>
                </a:lnTo>
                <a:lnTo>
                  <a:pt x="251486" y="173161"/>
                </a:lnTo>
                <a:lnTo>
                  <a:pt x="210931" y="210693"/>
                </a:lnTo>
                <a:lnTo>
                  <a:pt x="173357" y="251204"/>
                </a:lnTo>
                <a:lnTo>
                  <a:pt x="138952" y="294509"/>
                </a:lnTo>
                <a:lnTo>
                  <a:pt x="107899" y="340424"/>
                </a:lnTo>
                <a:lnTo>
                  <a:pt x="80386" y="388763"/>
                </a:lnTo>
                <a:lnTo>
                  <a:pt x="56596" y="439340"/>
                </a:lnTo>
                <a:lnTo>
                  <a:pt x="36716" y="491971"/>
                </a:lnTo>
                <a:lnTo>
                  <a:pt x="20931" y="546470"/>
                </a:lnTo>
                <a:lnTo>
                  <a:pt x="9426" y="602653"/>
                </a:lnTo>
                <a:lnTo>
                  <a:pt x="2387" y="660334"/>
                </a:lnTo>
                <a:lnTo>
                  <a:pt x="0" y="719328"/>
                </a:lnTo>
                <a:lnTo>
                  <a:pt x="2387" y="778321"/>
                </a:lnTo>
                <a:lnTo>
                  <a:pt x="9426" y="836002"/>
                </a:lnTo>
                <a:lnTo>
                  <a:pt x="20931" y="892185"/>
                </a:lnTo>
                <a:lnTo>
                  <a:pt x="36716" y="946684"/>
                </a:lnTo>
                <a:lnTo>
                  <a:pt x="56596" y="999315"/>
                </a:lnTo>
                <a:lnTo>
                  <a:pt x="80386" y="1049892"/>
                </a:lnTo>
                <a:lnTo>
                  <a:pt x="107899" y="1098231"/>
                </a:lnTo>
                <a:lnTo>
                  <a:pt x="138952" y="1144146"/>
                </a:lnTo>
                <a:lnTo>
                  <a:pt x="173357" y="1187451"/>
                </a:lnTo>
                <a:lnTo>
                  <a:pt x="210931" y="1227963"/>
                </a:lnTo>
                <a:lnTo>
                  <a:pt x="251486" y="1265494"/>
                </a:lnTo>
                <a:lnTo>
                  <a:pt x="294839" y="1299862"/>
                </a:lnTo>
                <a:lnTo>
                  <a:pt x="340802" y="1330879"/>
                </a:lnTo>
                <a:lnTo>
                  <a:pt x="389192" y="1358362"/>
                </a:lnTo>
                <a:lnTo>
                  <a:pt x="439822" y="1382125"/>
                </a:lnTo>
                <a:lnTo>
                  <a:pt x="492508" y="1401982"/>
                </a:lnTo>
                <a:lnTo>
                  <a:pt x="547062" y="1417749"/>
                </a:lnTo>
                <a:lnTo>
                  <a:pt x="603301" y="1429240"/>
                </a:lnTo>
                <a:lnTo>
                  <a:pt x="661039" y="1436271"/>
                </a:lnTo>
                <a:lnTo>
                  <a:pt x="720089" y="1438656"/>
                </a:lnTo>
                <a:lnTo>
                  <a:pt x="779140" y="1436271"/>
                </a:lnTo>
                <a:lnTo>
                  <a:pt x="836878" y="1429240"/>
                </a:lnTo>
                <a:lnTo>
                  <a:pt x="893117" y="1417749"/>
                </a:lnTo>
                <a:lnTo>
                  <a:pt x="947671" y="1401982"/>
                </a:lnTo>
                <a:lnTo>
                  <a:pt x="1000357" y="1382125"/>
                </a:lnTo>
                <a:lnTo>
                  <a:pt x="1050987" y="1358362"/>
                </a:lnTo>
                <a:lnTo>
                  <a:pt x="1099377" y="1330879"/>
                </a:lnTo>
                <a:lnTo>
                  <a:pt x="1145340" y="1299862"/>
                </a:lnTo>
                <a:lnTo>
                  <a:pt x="1188693" y="1265494"/>
                </a:lnTo>
                <a:lnTo>
                  <a:pt x="1229248" y="1227963"/>
                </a:lnTo>
                <a:lnTo>
                  <a:pt x="1266822" y="1187451"/>
                </a:lnTo>
                <a:lnTo>
                  <a:pt x="1301227" y="1144146"/>
                </a:lnTo>
                <a:lnTo>
                  <a:pt x="1332280" y="1098231"/>
                </a:lnTo>
                <a:lnTo>
                  <a:pt x="1359793" y="1049892"/>
                </a:lnTo>
                <a:lnTo>
                  <a:pt x="1383583" y="999315"/>
                </a:lnTo>
                <a:lnTo>
                  <a:pt x="1403463" y="946684"/>
                </a:lnTo>
                <a:lnTo>
                  <a:pt x="1419248" y="892185"/>
                </a:lnTo>
                <a:lnTo>
                  <a:pt x="1430753" y="836002"/>
                </a:lnTo>
                <a:lnTo>
                  <a:pt x="1437792" y="778321"/>
                </a:lnTo>
                <a:lnTo>
                  <a:pt x="1440180" y="719328"/>
                </a:lnTo>
                <a:lnTo>
                  <a:pt x="1437792" y="660334"/>
                </a:lnTo>
                <a:lnTo>
                  <a:pt x="1430753" y="602653"/>
                </a:lnTo>
                <a:lnTo>
                  <a:pt x="1419248" y="546470"/>
                </a:lnTo>
                <a:lnTo>
                  <a:pt x="1403463" y="491971"/>
                </a:lnTo>
                <a:lnTo>
                  <a:pt x="1383583" y="439340"/>
                </a:lnTo>
                <a:lnTo>
                  <a:pt x="1359793" y="388763"/>
                </a:lnTo>
                <a:lnTo>
                  <a:pt x="1332280" y="340424"/>
                </a:lnTo>
                <a:lnTo>
                  <a:pt x="1301227" y="294509"/>
                </a:lnTo>
                <a:lnTo>
                  <a:pt x="1266822" y="251204"/>
                </a:lnTo>
                <a:lnTo>
                  <a:pt x="1229248" y="210693"/>
                </a:lnTo>
                <a:lnTo>
                  <a:pt x="1188693" y="173161"/>
                </a:lnTo>
                <a:lnTo>
                  <a:pt x="1145340" y="138793"/>
                </a:lnTo>
                <a:lnTo>
                  <a:pt x="1099377" y="107776"/>
                </a:lnTo>
                <a:lnTo>
                  <a:pt x="1050987" y="80293"/>
                </a:lnTo>
                <a:lnTo>
                  <a:pt x="1000357" y="56530"/>
                </a:lnTo>
                <a:lnTo>
                  <a:pt x="947671" y="36673"/>
                </a:lnTo>
                <a:lnTo>
                  <a:pt x="893117" y="20906"/>
                </a:lnTo>
                <a:lnTo>
                  <a:pt x="836878" y="9415"/>
                </a:lnTo>
                <a:lnTo>
                  <a:pt x="779140" y="2384"/>
                </a:lnTo>
                <a:lnTo>
                  <a:pt x="72008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2326385" y="4630663"/>
            <a:ext cx="11410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Microsoft YaHei"/>
                <a:cs typeface="Microsoft YaHei"/>
              </a:rPr>
              <a:t>ID </a:t>
            </a:r>
            <a:r>
              <a:rPr sz="2400" spc="-5" dirty="0">
                <a:latin typeface="Microsoft YaHei"/>
                <a:cs typeface="Microsoft YaHei"/>
              </a:rPr>
              <a:t>l</a:t>
            </a:r>
            <a:r>
              <a:rPr sz="2400" spc="-10" dirty="0">
                <a:latin typeface="Microsoft YaHei"/>
                <a:cs typeface="Microsoft YaHei"/>
              </a:rPr>
              <a:t>ist</a:t>
            </a:r>
            <a:r>
              <a:rPr sz="2400" spc="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X</a:t>
            </a:r>
          </a:p>
        </p:txBody>
      </p:sp>
      <p:sp>
        <p:nvSpPr>
          <p:cNvPr id="12" name="object 12"/>
          <p:cNvSpPr/>
          <p:nvPr/>
        </p:nvSpPr>
        <p:spPr>
          <a:xfrm>
            <a:off x="8001000" y="5349242"/>
            <a:ext cx="1736598" cy="1508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008619" y="3918191"/>
            <a:ext cx="1719072" cy="1717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150352" y="4059935"/>
            <a:ext cx="1440180" cy="1438910"/>
          </a:xfrm>
          <a:custGeom>
            <a:avLst/>
            <a:gdLst/>
            <a:ahLst/>
            <a:cxnLst/>
            <a:rect l="l" t="t" r="r" b="b"/>
            <a:pathLst>
              <a:path w="1440179" h="1438910">
                <a:moveTo>
                  <a:pt x="720090" y="0"/>
                </a:moveTo>
                <a:lnTo>
                  <a:pt x="661039" y="2384"/>
                </a:lnTo>
                <a:lnTo>
                  <a:pt x="603301" y="9415"/>
                </a:lnTo>
                <a:lnTo>
                  <a:pt x="547062" y="20906"/>
                </a:lnTo>
                <a:lnTo>
                  <a:pt x="492508" y="36673"/>
                </a:lnTo>
                <a:lnTo>
                  <a:pt x="439822" y="56530"/>
                </a:lnTo>
                <a:lnTo>
                  <a:pt x="389192" y="80293"/>
                </a:lnTo>
                <a:lnTo>
                  <a:pt x="340802" y="107776"/>
                </a:lnTo>
                <a:lnTo>
                  <a:pt x="294839" y="138793"/>
                </a:lnTo>
                <a:lnTo>
                  <a:pt x="251486" y="173161"/>
                </a:lnTo>
                <a:lnTo>
                  <a:pt x="210931" y="210693"/>
                </a:lnTo>
                <a:lnTo>
                  <a:pt x="173357" y="251204"/>
                </a:lnTo>
                <a:lnTo>
                  <a:pt x="138952" y="294509"/>
                </a:lnTo>
                <a:lnTo>
                  <a:pt x="107899" y="340424"/>
                </a:lnTo>
                <a:lnTo>
                  <a:pt x="80386" y="388763"/>
                </a:lnTo>
                <a:lnTo>
                  <a:pt x="56596" y="439340"/>
                </a:lnTo>
                <a:lnTo>
                  <a:pt x="36716" y="491971"/>
                </a:lnTo>
                <a:lnTo>
                  <a:pt x="20931" y="546470"/>
                </a:lnTo>
                <a:lnTo>
                  <a:pt x="9426" y="602653"/>
                </a:lnTo>
                <a:lnTo>
                  <a:pt x="2387" y="660334"/>
                </a:lnTo>
                <a:lnTo>
                  <a:pt x="0" y="719327"/>
                </a:lnTo>
                <a:lnTo>
                  <a:pt x="2387" y="778321"/>
                </a:lnTo>
                <a:lnTo>
                  <a:pt x="9426" y="836002"/>
                </a:lnTo>
                <a:lnTo>
                  <a:pt x="20931" y="892185"/>
                </a:lnTo>
                <a:lnTo>
                  <a:pt x="36716" y="946684"/>
                </a:lnTo>
                <a:lnTo>
                  <a:pt x="56596" y="999315"/>
                </a:lnTo>
                <a:lnTo>
                  <a:pt x="80386" y="1049892"/>
                </a:lnTo>
                <a:lnTo>
                  <a:pt x="107899" y="1098231"/>
                </a:lnTo>
                <a:lnTo>
                  <a:pt x="138952" y="1144146"/>
                </a:lnTo>
                <a:lnTo>
                  <a:pt x="173357" y="1187451"/>
                </a:lnTo>
                <a:lnTo>
                  <a:pt x="210931" y="1227962"/>
                </a:lnTo>
                <a:lnTo>
                  <a:pt x="251486" y="1265494"/>
                </a:lnTo>
                <a:lnTo>
                  <a:pt x="294839" y="1299862"/>
                </a:lnTo>
                <a:lnTo>
                  <a:pt x="340802" y="1330879"/>
                </a:lnTo>
                <a:lnTo>
                  <a:pt x="389192" y="1358362"/>
                </a:lnTo>
                <a:lnTo>
                  <a:pt x="439822" y="1382125"/>
                </a:lnTo>
                <a:lnTo>
                  <a:pt x="492508" y="1401982"/>
                </a:lnTo>
                <a:lnTo>
                  <a:pt x="547062" y="1417749"/>
                </a:lnTo>
                <a:lnTo>
                  <a:pt x="603301" y="1429240"/>
                </a:lnTo>
                <a:lnTo>
                  <a:pt x="661039" y="1436271"/>
                </a:lnTo>
                <a:lnTo>
                  <a:pt x="720090" y="1438655"/>
                </a:lnTo>
                <a:lnTo>
                  <a:pt x="779140" y="1436271"/>
                </a:lnTo>
                <a:lnTo>
                  <a:pt x="836878" y="1429240"/>
                </a:lnTo>
                <a:lnTo>
                  <a:pt x="893117" y="1417749"/>
                </a:lnTo>
                <a:lnTo>
                  <a:pt x="947671" y="1401982"/>
                </a:lnTo>
                <a:lnTo>
                  <a:pt x="1000357" y="1382125"/>
                </a:lnTo>
                <a:lnTo>
                  <a:pt x="1050987" y="1358362"/>
                </a:lnTo>
                <a:lnTo>
                  <a:pt x="1099377" y="1330879"/>
                </a:lnTo>
                <a:lnTo>
                  <a:pt x="1145340" y="1299862"/>
                </a:lnTo>
                <a:lnTo>
                  <a:pt x="1188693" y="1265494"/>
                </a:lnTo>
                <a:lnTo>
                  <a:pt x="1229248" y="1227962"/>
                </a:lnTo>
                <a:lnTo>
                  <a:pt x="1266822" y="1187451"/>
                </a:lnTo>
                <a:lnTo>
                  <a:pt x="1301227" y="1144146"/>
                </a:lnTo>
                <a:lnTo>
                  <a:pt x="1332280" y="1098231"/>
                </a:lnTo>
                <a:lnTo>
                  <a:pt x="1359793" y="1049892"/>
                </a:lnTo>
                <a:lnTo>
                  <a:pt x="1383583" y="999315"/>
                </a:lnTo>
                <a:lnTo>
                  <a:pt x="1403463" y="946684"/>
                </a:lnTo>
                <a:lnTo>
                  <a:pt x="1419248" y="892185"/>
                </a:lnTo>
                <a:lnTo>
                  <a:pt x="1430753" y="836002"/>
                </a:lnTo>
                <a:lnTo>
                  <a:pt x="1437792" y="778321"/>
                </a:lnTo>
                <a:lnTo>
                  <a:pt x="1440179" y="719327"/>
                </a:lnTo>
                <a:lnTo>
                  <a:pt x="1437792" y="660334"/>
                </a:lnTo>
                <a:lnTo>
                  <a:pt x="1430753" y="602653"/>
                </a:lnTo>
                <a:lnTo>
                  <a:pt x="1419248" y="546470"/>
                </a:lnTo>
                <a:lnTo>
                  <a:pt x="1403463" y="491971"/>
                </a:lnTo>
                <a:lnTo>
                  <a:pt x="1383583" y="439340"/>
                </a:lnTo>
                <a:lnTo>
                  <a:pt x="1359793" y="388763"/>
                </a:lnTo>
                <a:lnTo>
                  <a:pt x="1332280" y="340424"/>
                </a:lnTo>
                <a:lnTo>
                  <a:pt x="1301227" y="294509"/>
                </a:lnTo>
                <a:lnTo>
                  <a:pt x="1266822" y="251204"/>
                </a:lnTo>
                <a:lnTo>
                  <a:pt x="1229248" y="210693"/>
                </a:lnTo>
                <a:lnTo>
                  <a:pt x="1188693" y="173161"/>
                </a:lnTo>
                <a:lnTo>
                  <a:pt x="1145340" y="138793"/>
                </a:lnTo>
                <a:lnTo>
                  <a:pt x="1099377" y="107776"/>
                </a:lnTo>
                <a:lnTo>
                  <a:pt x="1050987" y="80293"/>
                </a:lnTo>
                <a:lnTo>
                  <a:pt x="1000357" y="56530"/>
                </a:lnTo>
                <a:lnTo>
                  <a:pt x="947671" y="36673"/>
                </a:lnTo>
                <a:lnTo>
                  <a:pt x="893117" y="20906"/>
                </a:lnTo>
                <a:lnTo>
                  <a:pt x="836878" y="9415"/>
                </a:lnTo>
                <a:lnTo>
                  <a:pt x="779140" y="2384"/>
                </a:lnTo>
                <a:lnTo>
                  <a:pt x="7200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8294623" y="4630663"/>
            <a:ext cx="11283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Microsoft YaHei"/>
                <a:cs typeface="Microsoft YaHei"/>
              </a:rPr>
              <a:t>ID </a:t>
            </a:r>
            <a:r>
              <a:rPr sz="2400" spc="-5" dirty="0">
                <a:latin typeface="Microsoft YaHei"/>
                <a:cs typeface="Microsoft YaHei"/>
              </a:rPr>
              <a:t>l</a:t>
            </a:r>
            <a:r>
              <a:rPr sz="2400" spc="-10" dirty="0">
                <a:latin typeface="Microsoft YaHei"/>
                <a:cs typeface="Microsoft YaHei"/>
              </a:rPr>
              <a:t>ist</a:t>
            </a:r>
            <a:r>
              <a:rPr sz="2400" spc="5" dirty="0">
                <a:latin typeface="Microsoft YaHei"/>
                <a:cs typeface="Microsoft YaHei"/>
              </a:rPr>
              <a:t> </a:t>
            </a:r>
            <a:r>
              <a:rPr sz="2400" spc="-15" dirty="0">
                <a:latin typeface="Microsoft YaHei"/>
                <a:cs typeface="Microsoft YaHei"/>
              </a:rPr>
              <a:t>Y</a:t>
            </a:r>
            <a:endParaRPr sz="2400" dirty="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91455" y="5349242"/>
            <a:ext cx="1736598" cy="15087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4799076" y="3918191"/>
            <a:ext cx="1719072" cy="1717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4940808" y="4059935"/>
            <a:ext cx="1440180" cy="1438910"/>
          </a:xfrm>
          <a:custGeom>
            <a:avLst/>
            <a:gdLst/>
            <a:ahLst/>
            <a:cxnLst/>
            <a:rect l="l" t="t" r="r" b="b"/>
            <a:pathLst>
              <a:path w="1440179" h="1438910">
                <a:moveTo>
                  <a:pt x="720089" y="0"/>
                </a:moveTo>
                <a:lnTo>
                  <a:pt x="661039" y="2384"/>
                </a:lnTo>
                <a:lnTo>
                  <a:pt x="603301" y="9415"/>
                </a:lnTo>
                <a:lnTo>
                  <a:pt x="547062" y="20906"/>
                </a:lnTo>
                <a:lnTo>
                  <a:pt x="492508" y="36673"/>
                </a:lnTo>
                <a:lnTo>
                  <a:pt x="439822" y="56530"/>
                </a:lnTo>
                <a:lnTo>
                  <a:pt x="389192" y="80293"/>
                </a:lnTo>
                <a:lnTo>
                  <a:pt x="340802" y="107776"/>
                </a:lnTo>
                <a:lnTo>
                  <a:pt x="294839" y="138793"/>
                </a:lnTo>
                <a:lnTo>
                  <a:pt x="251486" y="173161"/>
                </a:lnTo>
                <a:lnTo>
                  <a:pt x="210931" y="210693"/>
                </a:lnTo>
                <a:lnTo>
                  <a:pt x="173357" y="251204"/>
                </a:lnTo>
                <a:lnTo>
                  <a:pt x="138952" y="294509"/>
                </a:lnTo>
                <a:lnTo>
                  <a:pt x="107899" y="340424"/>
                </a:lnTo>
                <a:lnTo>
                  <a:pt x="80386" y="388763"/>
                </a:lnTo>
                <a:lnTo>
                  <a:pt x="56596" y="439340"/>
                </a:lnTo>
                <a:lnTo>
                  <a:pt x="36716" y="491971"/>
                </a:lnTo>
                <a:lnTo>
                  <a:pt x="20931" y="546470"/>
                </a:lnTo>
                <a:lnTo>
                  <a:pt x="9426" y="602653"/>
                </a:lnTo>
                <a:lnTo>
                  <a:pt x="2387" y="660334"/>
                </a:lnTo>
                <a:lnTo>
                  <a:pt x="0" y="719327"/>
                </a:lnTo>
                <a:lnTo>
                  <a:pt x="2387" y="778321"/>
                </a:lnTo>
                <a:lnTo>
                  <a:pt x="9426" y="836002"/>
                </a:lnTo>
                <a:lnTo>
                  <a:pt x="20931" y="892185"/>
                </a:lnTo>
                <a:lnTo>
                  <a:pt x="36716" y="946684"/>
                </a:lnTo>
                <a:lnTo>
                  <a:pt x="56596" y="999315"/>
                </a:lnTo>
                <a:lnTo>
                  <a:pt x="80386" y="1049892"/>
                </a:lnTo>
                <a:lnTo>
                  <a:pt x="107899" y="1098231"/>
                </a:lnTo>
                <a:lnTo>
                  <a:pt x="138952" y="1144146"/>
                </a:lnTo>
                <a:lnTo>
                  <a:pt x="173357" y="1187451"/>
                </a:lnTo>
                <a:lnTo>
                  <a:pt x="210931" y="1227962"/>
                </a:lnTo>
                <a:lnTo>
                  <a:pt x="251486" y="1265494"/>
                </a:lnTo>
                <a:lnTo>
                  <a:pt x="294839" y="1299862"/>
                </a:lnTo>
                <a:lnTo>
                  <a:pt x="340802" y="1330879"/>
                </a:lnTo>
                <a:lnTo>
                  <a:pt x="389192" y="1358362"/>
                </a:lnTo>
                <a:lnTo>
                  <a:pt x="439822" y="1382125"/>
                </a:lnTo>
                <a:lnTo>
                  <a:pt x="492508" y="1401982"/>
                </a:lnTo>
                <a:lnTo>
                  <a:pt x="547062" y="1417749"/>
                </a:lnTo>
                <a:lnTo>
                  <a:pt x="603301" y="1429240"/>
                </a:lnTo>
                <a:lnTo>
                  <a:pt x="661039" y="1436271"/>
                </a:lnTo>
                <a:lnTo>
                  <a:pt x="720089" y="1438655"/>
                </a:lnTo>
                <a:lnTo>
                  <a:pt x="779140" y="1436271"/>
                </a:lnTo>
                <a:lnTo>
                  <a:pt x="836878" y="1429240"/>
                </a:lnTo>
                <a:lnTo>
                  <a:pt x="893117" y="1417749"/>
                </a:lnTo>
                <a:lnTo>
                  <a:pt x="947671" y="1401982"/>
                </a:lnTo>
                <a:lnTo>
                  <a:pt x="1000357" y="1382125"/>
                </a:lnTo>
                <a:lnTo>
                  <a:pt x="1050987" y="1358362"/>
                </a:lnTo>
                <a:lnTo>
                  <a:pt x="1099377" y="1330879"/>
                </a:lnTo>
                <a:lnTo>
                  <a:pt x="1145340" y="1299862"/>
                </a:lnTo>
                <a:lnTo>
                  <a:pt x="1188693" y="1265494"/>
                </a:lnTo>
                <a:lnTo>
                  <a:pt x="1229248" y="1227962"/>
                </a:lnTo>
                <a:lnTo>
                  <a:pt x="1266822" y="1187451"/>
                </a:lnTo>
                <a:lnTo>
                  <a:pt x="1301227" y="1144146"/>
                </a:lnTo>
                <a:lnTo>
                  <a:pt x="1332280" y="1098231"/>
                </a:lnTo>
                <a:lnTo>
                  <a:pt x="1359793" y="1049892"/>
                </a:lnTo>
                <a:lnTo>
                  <a:pt x="1383583" y="999315"/>
                </a:lnTo>
                <a:lnTo>
                  <a:pt x="1403463" y="946684"/>
                </a:lnTo>
                <a:lnTo>
                  <a:pt x="1419248" y="892185"/>
                </a:lnTo>
                <a:lnTo>
                  <a:pt x="1430753" y="836002"/>
                </a:lnTo>
                <a:lnTo>
                  <a:pt x="1437792" y="778321"/>
                </a:lnTo>
                <a:lnTo>
                  <a:pt x="1440179" y="719327"/>
                </a:lnTo>
                <a:lnTo>
                  <a:pt x="1437792" y="660334"/>
                </a:lnTo>
                <a:lnTo>
                  <a:pt x="1430753" y="602653"/>
                </a:lnTo>
                <a:lnTo>
                  <a:pt x="1419248" y="546470"/>
                </a:lnTo>
                <a:lnTo>
                  <a:pt x="1403463" y="491971"/>
                </a:lnTo>
                <a:lnTo>
                  <a:pt x="1383583" y="439340"/>
                </a:lnTo>
                <a:lnTo>
                  <a:pt x="1359793" y="388763"/>
                </a:lnTo>
                <a:lnTo>
                  <a:pt x="1332280" y="340424"/>
                </a:lnTo>
                <a:lnTo>
                  <a:pt x="1301227" y="294509"/>
                </a:lnTo>
                <a:lnTo>
                  <a:pt x="1266822" y="251204"/>
                </a:lnTo>
                <a:lnTo>
                  <a:pt x="1229248" y="210693"/>
                </a:lnTo>
                <a:lnTo>
                  <a:pt x="1188693" y="173161"/>
                </a:lnTo>
                <a:lnTo>
                  <a:pt x="1145340" y="138793"/>
                </a:lnTo>
                <a:lnTo>
                  <a:pt x="1099377" y="107776"/>
                </a:lnTo>
                <a:lnTo>
                  <a:pt x="1050987" y="80293"/>
                </a:lnTo>
                <a:lnTo>
                  <a:pt x="1000357" y="56530"/>
                </a:lnTo>
                <a:lnTo>
                  <a:pt x="947671" y="36673"/>
                </a:lnTo>
                <a:lnTo>
                  <a:pt x="893117" y="20906"/>
                </a:lnTo>
                <a:lnTo>
                  <a:pt x="836878" y="9415"/>
                </a:lnTo>
                <a:lnTo>
                  <a:pt x="779140" y="2384"/>
                </a:lnTo>
                <a:lnTo>
                  <a:pt x="72008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489447" y="5349242"/>
            <a:ext cx="1735074" cy="1508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497067" y="3918191"/>
            <a:ext cx="1717547" cy="1717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638800" y="4059935"/>
            <a:ext cx="1438910" cy="1438910"/>
          </a:xfrm>
          <a:custGeom>
            <a:avLst/>
            <a:gdLst/>
            <a:ahLst/>
            <a:cxnLst/>
            <a:rect l="l" t="t" r="r" b="b"/>
            <a:pathLst>
              <a:path w="1438909" h="1438910">
                <a:moveTo>
                  <a:pt x="719327" y="0"/>
                </a:moveTo>
                <a:lnTo>
                  <a:pt x="660334" y="2384"/>
                </a:lnTo>
                <a:lnTo>
                  <a:pt x="602653" y="9415"/>
                </a:lnTo>
                <a:lnTo>
                  <a:pt x="546470" y="20906"/>
                </a:lnTo>
                <a:lnTo>
                  <a:pt x="491971" y="36673"/>
                </a:lnTo>
                <a:lnTo>
                  <a:pt x="439340" y="56530"/>
                </a:lnTo>
                <a:lnTo>
                  <a:pt x="388763" y="80293"/>
                </a:lnTo>
                <a:lnTo>
                  <a:pt x="340424" y="107776"/>
                </a:lnTo>
                <a:lnTo>
                  <a:pt x="294509" y="138793"/>
                </a:lnTo>
                <a:lnTo>
                  <a:pt x="251204" y="173161"/>
                </a:lnTo>
                <a:lnTo>
                  <a:pt x="210692" y="210693"/>
                </a:lnTo>
                <a:lnTo>
                  <a:pt x="173161" y="251204"/>
                </a:lnTo>
                <a:lnTo>
                  <a:pt x="138793" y="294509"/>
                </a:lnTo>
                <a:lnTo>
                  <a:pt x="107776" y="340424"/>
                </a:lnTo>
                <a:lnTo>
                  <a:pt x="80293" y="388763"/>
                </a:lnTo>
                <a:lnTo>
                  <a:pt x="56530" y="439340"/>
                </a:lnTo>
                <a:lnTo>
                  <a:pt x="36673" y="491971"/>
                </a:lnTo>
                <a:lnTo>
                  <a:pt x="20906" y="546470"/>
                </a:lnTo>
                <a:lnTo>
                  <a:pt x="9415" y="602653"/>
                </a:lnTo>
                <a:lnTo>
                  <a:pt x="2384" y="660334"/>
                </a:lnTo>
                <a:lnTo>
                  <a:pt x="0" y="719327"/>
                </a:lnTo>
                <a:lnTo>
                  <a:pt x="2384" y="778321"/>
                </a:lnTo>
                <a:lnTo>
                  <a:pt x="9415" y="836002"/>
                </a:lnTo>
                <a:lnTo>
                  <a:pt x="20906" y="892185"/>
                </a:lnTo>
                <a:lnTo>
                  <a:pt x="36673" y="946684"/>
                </a:lnTo>
                <a:lnTo>
                  <a:pt x="56530" y="999315"/>
                </a:lnTo>
                <a:lnTo>
                  <a:pt x="80293" y="1049892"/>
                </a:lnTo>
                <a:lnTo>
                  <a:pt x="107776" y="1098231"/>
                </a:lnTo>
                <a:lnTo>
                  <a:pt x="138793" y="1144146"/>
                </a:lnTo>
                <a:lnTo>
                  <a:pt x="173161" y="1187451"/>
                </a:lnTo>
                <a:lnTo>
                  <a:pt x="210692" y="1227962"/>
                </a:lnTo>
                <a:lnTo>
                  <a:pt x="251204" y="1265494"/>
                </a:lnTo>
                <a:lnTo>
                  <a:pt x="294509" y="1299862"/>
                </a:lnTo>
                <a:lnTo>
                  <a:pt x="340424" y="1330879"/>
                </a:lnTo>
                <a:lnTo>
                  <a:pt x="388763" y="1358362"/>
                </a:lnTo>
                <a:lnTo>
                  <a:pt x="439340" y="1382125"/>
                </a:lnTo>
                <a:lnTo>
                  <a:pt x="491971" y="1401982"/>
                </a:lnTo>
                <a:lnTo>
                  <a:pt x="546470" y="1417749"/>
                </a:lnTo>
                <a:lnTo>
                  <a:pt x="602653" y="1429240"/>
                </a:lnTo>
                <a:lnTo>
                  <a:pt x="660334" y="1436271"/>
                </a:lnTo>
                <a:lnTo>
                  <a:pt x="719327" y="1438655"/>
                </a:lnTo>
                <a:lnTo>
                  <a:pt x="778321" y="1436271"/>
                </a:lnTo>
                <a:lnTo>
                  <a:pt x="836002" y="1429240"/>
                </a:lnTo>
                <a:lnTo>
                  <a:pt x="892185" y="1417749"/>
                </a:lnTo>
                <a:lnTo>
                  <a:pt x="946684" y="1401982"/>
                </a:lnTo>
                <a:lnTo>
                  <a:pt x="999315" y="1382125"/>
                </a:lnTo>
                <a:lnTo>
                  <a:pt x="1049892" y="1358362"/>
                </a:lnTo>
                <a:lnTo>
                  <a:pt x="1098231" y="1330879"/>
                </a:lnTo>
                <a:lnTo>
                  <a:pt x="1144146" y="1299862"/>
                </a:lnTo>
                <a:lnTo>
                  <a:pt x="1187451" y="1265494"/>
                </a:lnTo>
                <a:lnTo>
                  <a:pt x="1227962" y="1227962"/>
                </a:lnTo>
                <a:lnTo>
                  <a:pt x="1265494" y="1187451"/>
                </a:lnTo>
                <a:lnTo>
                  <a:pt x="1299862" y="1144146"/>
                </a:lnTo>
                <a:lnTo>
                  <a:pt x="1330879" y="1098231"/>
                </a:lnTo>
                <a:lnTo>
                  <a:pt x="1358362" y="1049892"/>
                </a:lnTo>
                <a:lnTo>
                  <a:pt x="1382125" y="999315"/>
                </a:lnTo>
                <a:lnTo>
                  <a:pt x="1401982" y="946684"/>
                </a:lnTo>
                <a:lnTo>
                  <a:pt x="1417749" y="892185"/>
                </a:lnTo>
                <a:lnTo>
                  <a:pt x="1429240" y="836002"/>
                </a:lnTo>
                <a:lnTo>
                  <a:pt x="1436271" y="778321"/>
                </a:lnTo>
                <a:lnTo>
                  <a:pt x="1438655" y="719327"/>
                </a:lnTo>
                <a:lnTo>
                  <a:pt x="1436271" y="660334"/>
                </a:lnTo>
                <a:lnTo>
                  <a:pt x="1429240" y="602653"/>
                </a:lnTo>
                <a:lnTo>
                  <a:pt x="1417749" y="546470"/>
                </a:lnTo>
                <a:lnTo>
                  <a:pt x="1401982" y="491971"/>
                </a:lnTo>
                <a:lnTo>
                  <a:pt x="1382125" y="439340"/>
                </a:lnTo>
                <a:lnTo>
                  <a:pt x="1358362" y="388763"/>
                </a:lnTo>
                <a:lnTo>
                  <a:pt x="1330879" y="340424"/>
                </a:lnTo>
                <a:lnTo>
                  <a:pt x="1299862" y="294509"/>
                </a:lnTo>
                <a:lnTo>
                  <a:pt x="1265494" y="251204"/>
                </a:lnTo>
                <a:lnTo>
                  <a:pt x="1227962" y="210693"/>
                </a:lnTo>
                <a:lnTo>
                  <a:pt x="1187451" y="173161"/>
                </a:lnTo>
                <a:lnTo>
                  <a:pt x="1144146" y="138793"/>
                </a:lnTo>
                <a:lnTo>
                  <a:pt x="1098231" y="107776"/>
                </a:lnTo>
                <a:lnTo>
                  <a:pt x="1049892" y="80293"/>
                </a:lnTo>
                <a:lnTo>
                  <a:pt x="999315" y="56530"/>
                </a:lnTo>
                <a:lnTo>
                  <a:pt x="946684" y="36673"/>
                </a:lnTo>
                <a:lnTo>
                  <a:pt x="892185" y="20906"/>
                </a:lnTo>
                <a:lnTo>
                  <a:pt x="836002" y="9415"/>
                </a:lnTo>
                <a:lnTo>
                  <a:pt x="778321" y="2384"/>
                </a:lnTo>
                <a:lnTo>
                  <a:pt x="719327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5563615" y="4630252"/>
            <a:ext cx="8909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0520" algn="l"/>
                <a:tab pos="693420" algn="l"/>
              </a:tabLst>
            </a:pPr>
            <a:r>
              <a:rPr sz="2400" spc="-50" dirty="0">
                <a:latin typeface="Cambria Math"/>
                <a:cs typeface="Cambria Math"/>
              </a:rPr>
              <a:t>�	∩	</a:t>
            </a:r>
            <a:r>
              <a:rPr sz="2400" spc="-220" dirty="0">
                <a:latin typeface="Cambria Math"/>
                <a:cs typeface="Cambria Math"/>
              </a:rPr>
              <a:t>�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456416" y="6393980"/>
            <a:ext cx="2127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33</a:t>
            </a:fld>
            <a:endParaRPr sz="1200" dirty="0">
              <a:latin typeface="DengXian"/>
              <a:cs typeface="DengXian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678" rIns="0" bIns="0" rtlCol="0">
            <a:spAutoFit/>
          </a:bodyPr>
          <a:lstStyle/>
          <a:p>
            <a:pPr marL="305435">
              <a:lnSpc>
                <a:spcPct val="100000"/>
              </a:lnSpc>
            </a:pPr>
            <a:r>
              <a:rPr spc="-20" dirty="0"/>
              <a:t>Priva</a:t>
            </a:r>
            <a:r>
              <a:rPr spc="-25" dirty="0"/>
              <a:t>c</a:t>
            </a:r>
            <a:r>
              <a:rPr spc="-15" dirty="0"/>
              <a:t>y-</a:t>
            </a:r>
            <a:r>
              <a:rPr spc="-20" dirty="0"/>
              <a:t>Preserving</a:t>
            </a:r>
            <a:r>
              <a:rPr spc="20" dirty="0"/>
              <a:t> </a:t>
            </a:r>
            <a:r>
              <a:rPr spc="-20" dirty="0"/>
              <a:t>En</a:t>
            </a:r>
            <a:r>
              <a:rPr spc="-30" dirty="0"/>
              <a:t>t</a:t>
            </a:r>
            <a:r>
              <a:rPr spc="-15" dirty="0"/>
              <a:t>ity</a:t>
            </a:r>
            <a:r>
              <a:rPr spc="20" dirty="0"/>
              <a:t> </a:t>
            </a:r>
            <a:r>
              <a:rPr spc="-25" dirty="0"/>
              <a:t>Match</a:t>
            </a:r>
          </a:p>
        </p:txBody>
      </p:sp>
      <p:sp>
        <p:nvSpPr>
          <p:cNvPr id="25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678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pc="-210" dirty="0"/>
              <a:t>V</a:t>
            </a:r>
            <a:r>
              <a:rPr spc="-20" dirty="0"/>
              <a:t>e</a:t>
            </a:r>
            <a:r>
              <a:rPr spc="75" dirty="0"/>
              <a:t>r</a:t>
            </a:r>
            <a:r>
              <a:rPr spc="-15" dirty="0"/>
              <a:t>ti</a:t>
            </a:r>
            <a:r>
              <a:rPr spc="-25" dirty="0"/>
              <a:t>c</a:t>
            </a:r>
            <a:r>
              <a:rPr spc="-15" dirty="0"/>
              <a:t>al</a:t>
            </a:r>
            <a:r>
              <a:rPr spc="-5" dirty="0"/>
              <a:t> </a:t>
            </a:r>
            <a:r>
              <a:rPr spc="-25" dirty="0"/>
              <a:t>Fed</a:t>
            </a:r>
            <a:r>
              <a:rPr spc="-15" dirty="0"/>
              <a:t>era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</a:p>
        </p:txBody>
      </p:sp>
      <p:sp>
        <p:nvSpPr>
          <p:cNvPr id="3" name="object 3"/>
          <p:cNvSpPr/>
          <p:nvPr/>
        </p:nvSpPr>
        <p:spPr>
          <a:xfrm>
            <a:off x="1168908" y="926591"/>
            <a:ext cx="9864852" cy="4681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37031" y="5739384"/>
            <a:ext cx="10993120" cy="340360"/>
          </a:xfrm>
          <a:custGeom>
            <a:avLst/>
            <a:gdLst/>
            <a:ahLst/>
            <a:cxnLst/>
            <a:rect l="l" t="t" r="r" b="b"/>
            <a:pathLst>
              <a:path w="10993120" h="340360">
                <a:moveTo>
                  <a:pt x="10935970" y="0"/>
                </a:moveTo>
                <a:lnTo>
                  <a:pt x="52113" y="178"/>
                </a:lnTo>
                <a:lnTo>
                  <a:pt x="15120" y="18117"/>
                </a:lnTo>
                <a:lnTo>
                  <a:pt x="0" y="56641"/>
                </a:lnTo>
                <a:lnTo>
                  <a:pt x="178" y="287738"/>
                </a:lnTo>
                <a:lnTo>
                  <a:pt x="18117" y="324731"/>
                </a:lnTo>
                <a:lnTo>
                  <a:pt x="56642" y="339851"/>
                </a:lnTo>
                <a:lnTo>
                  <a:pt x="10940493" y="339673"/>
                </a:lnTo>
                <a:lnTo>
                  <a:pt x="10977478" y="321734"/>
                </a:lnTo>
                <a:lnTo>
                  <a:pt x="10992612" y="283209"/>
                </a:lnTo>
                <a:lnTo>
                  <a:pt x="10992433" y="52113"/>
                </a:lnTo>
                <a:lnTo>
                  <a:pt x="10974479" y="15120"/>
                </a:lnTo>
                <a:lnTo>
                  <a:pt x="10935970" y="0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94054" y="5817210"/>
            <a:ext cx="50723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Fe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dera</a:t>
            </a:r>
            <a:r>
              <a:rPr sz="14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ed</a:t>
            </a:r>
            <a:r>
              <a:rPr sz="1400" b="1" spc="-6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rans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f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er</a:t>
            </a:r>
            <a:r>
              <a:rPr sz="1400" b="1" spc="-3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Lea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4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g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:</a:t>
            </a:r>
            <a:r>
              <a:rPr sz="1400" b="1" spc="-4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onc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4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and</a:t>
            </a:r>
            <a:r>
              <a:rPr sz="14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App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on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.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42163" y="5817210"/>
            <a:ext cx="51327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Qiang</a:t>
            </a:r>
            <a:r>
              <a:rPr sz="1400" b="1" spc="-3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Microsoft YaHei"/>
                <a:cs typeface="Microsoft YaHei"/>
              </a:rPr>
              <a:t>Y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ang,</a:t>
            </a:r>
            <a:r>
              <a:rPr sz="1400" b="1" spc="-3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130" dirty="0">
                <a:solidFill>
                  <a:srgbClr val="FFFFFF"/>
                </a:solidFill>
                <a:latin typeface="Microsoft YaHei"/>
                <a:cs typeface="Microsoft YaHei"/>
              </a:rPr>
              <a:t>Y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ang</a:t>
            </a:r>
            <a:r>
              <a:rPr sz="14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Liu</a:t>
            </a:r>
            <a:r>
              <a:rPr sz="14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and</a:t>
            </a:r>
            <a:r>
              <a:rPr sz="1400" b="1" spc="4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Ti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nji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4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h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en. </a:t>
            </a:r>
            <a:r>
              <a:rPr sz="1400" b="1" spc="-3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M</a:t>
            </a:r>
            <a:r>
              <a:rPr sz="1400" b="1" spc="-3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TI</a:t>
            </a:r>
            <a:r>
              <a:rPr sz="14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T 2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0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1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9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.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88116" y="6459512"/>
            <a:ext cx="1873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34</a:t>
            </a:r>
            <a:endParaRPr sz="1200" dirty="0">
              <a:latin typeface="DengXian"/>
              <a:cs typeface="DengXian"/>
            </a:endParaRPr>
          </a:p>
        </p:txBody>
      </p:sp>
      <p:sp>
        <p:nvSpPr>
          <p:cNvPr id="8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1465" rIns="0" bIns="0" rtlCol="0">
            <a:spAutoFit/>
          </a:bodyPr>
          <a:lstStyle/>
          <a:p>
            <a:pPr marL="618490">
              <a:lnSpc>
                <a:spcPts val="3354"/>
              </a:lnSpc>
            </a:pPr>
            <a:r>
              <a:rPr spc="-20" dirty="0"/>
              <a:t>Privac</a:t>
            </a:r>
            <a:r>
              <a:rPr spc="-15" dirty="0"/>
              <a:t>y-</a:t>
            </a:r>
            <a:r>
              <a:rPr spc="-25" dirty="0"/>
              <a:t>Pr</a:t>
            </a:r>
            <a:r>
              <a:rPr spc="-10" dirty="0"/>
              <a:t>e</a:t>
            </a:r>
            <a:r>
              <a:rPr spc="-15" dirty="0"/>
              <a:t>se</a:t>
            </a:r>
            <a:r>
              <a:rPr spc="-5" dirty="0"/>
              <a:t>r</a:t>
            </a:r>
            <a:r>
              <a:rPr spc="-20" dirty="0"/>
              <a:t>ving</a:t>
            </a:r>
            <a:r>
              <a:rPr spc="10" dirty="0"/>
              <a:t> </a:t>
            </a:r>
            <a:r>
              <a:rPr spc="-15" dirty="0"/>
              <a:t>infe</a:t>
            </a:r>
            <a:r>
              <a:rPr spc="-5" dirty="0"/>
              <a:t>r</a:t>
            </a:r>
            <a:r>
              <a:rPr spc="-20" dirty="0"/>
              <a:t>e</a:t>
            </a:r>
            <a:r>
              <a:rPr spc="-15" dirty="0"/>
              <a:t>n</a:t>
            </a:r>
            <a:r>
              <a:rPr spc="-20" dirty="0"/>
              <a:t>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26865"/>
            <a:ext cx="687832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935" algn="l"/>
              </a:tabLst>
            </a:pPr>
            <a:r>
              <a:rPr sz="2800" spc="-20" dirty="0">
                <a:latin typeface="Arial"/>
                <a:cs typeface="Arial"/>
              </a:rPr>
              <a:t>Sup</a:t>
            </a:r>
            <a:r>
              <a:rPr sz="2800" spc="-15" dirty="0">
                <a:latin typeface="Arial"/>
                <a:cs typeface="Arial"/>
              </a:rPr>
              <a:t>p</a:t>
            </a:r>
            <a:r>
              <a:rPr sz="2800" spc="-20" dirty="0">
                <a:latin typeface="Arial"/>
                <a:cs typeface="Arial"/>
              </a:rPr>
              <a:t>o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2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a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n</a:t>
            </a:r>
            <a:r>
              <a:rPr sz="2800" spc="-10" dirty="0">
                <a:latin typeface="Arial"/>
                <a:cs typeface="Arial"/>
              </a:rPr>
              <a:t>e</a:t>
            </a:r>
            <a:r>
              <a:rPr sz="2800" spc="-25" dirty="0">
                <a:latin typeface="Arial"/>
                <a:cs typeface="Arial"/>
              </a:rPr>
              <a:t>w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u</a:t>
            </a:r>
            <a:r>
              <a:rPr sz="2800" spc="-10" dirty="0">
                <a:latin typeface="Arial"/>
                <a:cs typeface="Arial"/>
              </a:rPr>
              <a:t>s</a:t>
            </a:r>
            <a:r>
              <a:rPr sz="2800" spc="-15" dirty="0">
                <a:latin typeface="Arial"/>
                <a:cs typeface="Arial"/>
              </a:rPr>
              <a:t>er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ID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-10" dirty="0">
                <a:latin typeface="Arial"/>
                <a:cs typeface="Arial"/>
              </a:rPr>
              <a:t>iv</a:t>
            </a:r>
            <a:r>
              <a:rPr sz="2800" spc="-15" dirty="0">
                <a:latin typeface="Arial"/>
                <a:cs typeface="Arial"/>
              </a:rPr>
              <a:t>es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at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Party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B,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5333" y="2177033"/>
            <a:ext cx="3581400" cy="626745"/>
          </a:xfrm>
          <a:custGeom>
            <a:avLst/>
            <a:gdLst/>
            <a:ahLst/>
            <a:cxnLst/>
            <a:rect l="l" t="t" r="r" b="b"/>
            <a:pathLst>
              <a:path w="3581400" h="626744">
                <a:moveTo>
                  <a:pt x="0" y="104393"/>
                </a:moveTo>
                <a:lnTo>
                  <a:pt x="8722" y="62552"/>
                </a:lnTo>
                <a:lnTo>
                  <a:pt x="32426" y="28768"/>
                </a:lnTo>
                <a:lnTo>
                  <a:pt x="67420" y="6736"/>
                </a:lnTo>
                <a:lnTo>
                  <a:pt x="3477006" y="0"/>
                </a:lnTo>
                <a:lnTo>
                  <a:pt x="3491620" y="1014"/>
                </a:lnTo>
                <a:lnTo>
                  <a:pt x="3531186" y="15141"/>
                </a:lnTo>
                <a:lnTo>
                  <a:pt x="3561463" y="43019"/>
                </a:lnTo>
                <a:lnTo>
                  <a:pt x="3578758" y="80954"/>
                </a:lnTo>
                <a:lnTo>
                  <a:pt x="3581400" y="521969"/>
                </a:lnTo>
                <a:lnTo>
                  <a:pt x="3580385" y="536584"/>
                </a:lnTo>
                <a:lnTo>
                  <a:pt x="3566258" y="576150"/>
                </a:lnTo>
                <a:lnTo>
                  <a:pt x="3538380" y="606427"/>
                </a:lnTo>
                <a:lnTo>
                  <a:pt x="3500445" y="623722"/>
                </a:lnTo>
                <a:lnTo>
                  <a:pt x="104394" y="626363"/>
                </a:lnTo>
                <a:lnTo>
                  <a:pt x="89779" y="625349"/>
                </a:lnTo>
                <a:lnTo>
                  <a:pt x="50213" y="611222"/>
                </a:lnTo>
                <a:lnTo>
                  <a:pt x="19936" y="583344"/>
                </a:lnTo>
                <a:lnTo>
                  <a:pt x="2641" y="545409"/>
                </a:lnTo>
                <a:lnTo>
                  <a:pt x="0" y="10439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973059" y="2241321"/>
            <a:ext cx="2940685" cy="526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450" algn="ctr">
              <a:lnSpc>
                <a:spcPct val="100000"/>
              </a:lnSpc>
            </a:pPr>
            <a:r>
              <a:rPr sz="2000" b="1" spc="-5" dirty="0">
                <a:latin typeface="DengXian"/>
                <a:cs typeface="DengXian"/>
              </a:rPr>
              <a:t>Ste</a:t>
            </a:r>
            <a:r>
              <a:rPr sz="2000" b="1" dirty="0">
                <a:latin typeface="DengXian"/>
                <a:cs typeface="DengXian"/>
              </a:rPr>
              <a:t>p</a:t>
            </a:r>
            <a:r>
              <a:rPr sz="2000" b="1" spc="-20" dirty="0">
                <a:latin typeface="DengXian"/>
                <a:cs typeface="DengXian"/>
              </a:rPr>
              <a:t> </a:t>
            </a:r>
            <a:r>
              <a:rPr sz="2000" b="1" dirty="0">
                <a:latin typeface="DengXian"/>
                <a:cs typeface="DengXian"/>
              </a:rPr>
              <a:t>1</a:t>
            </a:r>
            <a:endParaRPr sz="2000" dirty="0">
              <a:latin typeface="DengXian"/>
              <a:cs typeface="DengXian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600" b="1" spc="-15" dirty="0">
                <a:latin typeface="DengXian"/>
                <a:cs typeface="DengXian"/>
              </a:rPr>
              <a:t>Part</a:t>
            </a:r>
            <a:r>
              <a:rPr sz="1600" b="1" spc="-10" dirty="0">
                <a:latin typeface="DengXian"/>
                <a:cs typeface="DengXian"/>
              </a:rPr>
              <a:t>y</a:t>
            </a:r>
            <a:r>
              <a:rPr sz="1600" b="1" spc="5" dirty="0">
                <a:latin typeface="DengXian"/>
                <a:cs typeface="DengXian"/>
              </a:rPr>
              <a:t> </a:t>
            </a:r>
            <a:r>
              <a:rPr sz="1600" b="1" spc="-10" dirty="0">
                <a:latin typeface="DengXian"/>
                <a:cs typeface="DengXian"/>
              </a:rPr>
              <a:t>B</a:t>
            </a:r>
            <a:r>
              <a:rPr sz="1600" b="1" spc="-5" dirty="0">
                <a:latin typeface="DengXian"/>
                <a:cs typeface="DengXian"/>
              </a:rPr>
              <a:t> </a:t>
            </a:r>
            <a:r>
              <a:rPr sz="1600" b="1" spc="-15" dirty="0">
                <a:latin typeface="DengXian"/>
                <a:cs typeface="DengXian"/>
              </a:rPr>
              <a:t>se</a:t>
            </a:r>
            <a:r>
              <a:rPr sz="1600" b="1" spc="-5" dirty="0">
                <a:latin typeface="DengXian"/>
                <a:cs typeface="DengXian"/>
              </a:rPr>
              <a:t>n</a:t>
            </a:r>
            <a:r>
              <a:rPr sz="1600" b="1" spc="-10" dirty="0">
                <a:latin typeface="DengXian"/>
                <a:cs typeface="DengXian"/>
              </a:rPr>
              <a:t>ds</a:t>
            </a:r>
            <a:r>
              <a:rPr sz="1600" b="1" spc="-5" dirty="0">
                <a:latin typeface="DengXian"/>
                <a:cs typeface="DengXian"/>
              </a:rPr>
              <a:t> </a:t>
            </a:r>
            <a:r>
              <a:rPr sz="1600" b="1" spc="-15" dirty="0">
                <a:latin typeface="DengXian"/>
                <a:cs typeface="DengXian"/>
              </a:rPr>
              <a:t>e</a:t>
            </a:r>
            <a:r>
              <a:rPr sz="1600" b="1" spc="-5" dirty="0">
                <a:latin typeface="DengXian"/>
                <a:cs typeface="DengXian"/>
              </a:rPr>
              <a:t>n</a:t>
            </a:r>
            <a:r>
              <a:rPr sz="1600" b="1" spc="-10" dirty="0">
                <a:latin typeface="DengXian"/>
                <a:cs typeface="DengXian"/>
              </a:rPr>
              <a:t>c</a:t>
            </a:r>
            <a:r>
              <a:rPr sz="1600" b="1" spc="-15" dirty="0">
                <a:latin typeface="DengXian"/>
                <a:cs typeface="DengXian"/>
              </a:rPr>
              <a:t>rypte</a:t>
            </a:r>
            <a:r>
              <a:rPr sz="1600" b="1" spc="-10" dirty="0">
                <a:latin typeface="DengXian"/>
                <a:cs typeface="DengXian"/>
              </a:rPr>
              <a:t>d</a:t>
            </a:r>
            <a:r>
              <a:rPr sz="1600" b="1" dirty="0">
                <a:latin typeface="DengXian"/>
                <a:cs typeface="DengXian"/>
              </a:rPr>
              <a:t> </a:t>
            </a:r>
            <a:r>
              <a:rPr sz="1600" b="1" spc="-10" dirty="0">
                <a:latin typeface="DengXian"/>
                <a:cs typeface="DengXian"/>
              </a:rPr>
              <a:t>ID</a:t>
            </a:r>
            <a:r>
              <a:rPr sz="1600" b="1" spc="-5" dirty="0">
                <a:latin typeface="DengXian"/>
                <a:cs typeface="DengXian"/>
              </a:rPr>
              <a:t> </a:t>
            </a:r>
            <a:r>
              <a:rPr sz="1600" b="1" spc="-15" dirty="0">
                <a:latin typeface="DengXian"/>
                <a:cs typeface="DengXian"/>
              </a:rPr>
              <a:t>t</a:t>
            </a:r>
            <a:r>
              <a:rPr sz="1600" b="1" spc="-10" dirty="0">
                <a:latin typeface="DengXian"/>
                <a:cs typeface="DengXian"/>
              </a:rPr>
              <a:t>o</a:t>
            </a:r>
            <a:r>
              <a:rPr sz="1600" b="1" spc="-15" dirty="0">
                <a:latin typeface="DengXian"/>
                <a:cs typeface="DengXian"/>
              </a:rPr>
              <a:t> A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5333" y="2983229"/>
            <a:ext cx="3581400" cy="626745"/>
          </a:xfrm>
          <a:custGeom>
            <a:avLst/>
            <a:gdLst/>
            <a:ahLst/>
            <a:cxnLst/>
            <a:rect l="l" t="t" r="r" b="b"/>
            <a:pathLst>
              <a:path w="3581400" h="626745">
                <a:moveTo>
                  <a:pt x="0" y="104394"/>
                </a:moveTo>
                <a:lnTo>
                  <a:pt x="8722" y="62552"/>
                </a:lnTo>
                <a:lnTo>
                  <a:pt x="32426" y="28768"/>
                </a:lnTo>
                <a:lnTo>
                  <a:pt x="67420" y="6736"/>
                </a:lnTo>
                <a:lnTo>
                  <a:pt x="3477006" y="0"/>
                </a:lnTo>
                <a:lnTo>
                  <a:pt x="3491620" y="1014"/>
                </a:lnTo>
                <a:lnTo>
                  <a:pt x="3531186" y="15141"/>
                </a:lnTo>
                <a:lnTo>
                  <a:pt x="3561463" y="43019"/>
                </a:lnTo>
                <a:lnTo>
                  <a:pt x="3578758" y="80954"/>
                </a:lnTo>
                <a:lnTo>
                  <a:pt x="3581400" y="521970"/>
                </a:lnTo>
                <a:lnTo>
                  <a:pt x="3580385" y="536584"/>
                </a:lnTo>
                <a:lnTo>
                  <a:pt x="3566258" y="576150"/>
                </a:lnTo>
                <a:lnTo>
                  <a:pt x="3538380" y="606427"/>
                </a:lnTo>
                <a:lnTo>
                  <a:pt x="3500445" y="623722"/>
                </a:lnTo>
                <a:lnTo>
                  <a:pt x="104394" y="626364"/>
                </a:lnTo>
                <a:lnTo>
                  <a:pt x="89779" y="625349"/>
                </a:lnTo>
                <a:lnTo>
                  <a:pt x="50213" y="611222"/>
                </a:lnTo>
                <a:lnTo>
                  <a:pt x="19936" y="583344"/>
                </a:lnTo>
                <a:lnTo>
                  <a:pt x="2641" y="545409"/>
                </a:lnTo>
                <a:lnTo>
                  <a:pt x="0" y="104394"/>
                </a:lnTo>
                <a:close/>
              </a:path>
            </a:pathLst>
          </a:custGeom>
          <a:ln w="28956">
            <a:solidFill>
              <a:srgbClr val="4867A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771892" y="3047754"/>
            <a:ext cx="3288665" cy="526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2000" b="1" spc="-5" dirty="0">
                <a:latin typeface="DengXian"/>
                <a:cs typeface="DengXian"/>
              </a:rPr>
              <a:t>Ste</a:t>
            </a:r>
            <a:r>
              <a:rPr sz="2000" b="1" dirty="0">
                <a:latin typeface="DengXian"/>
                <a:cs typeface="DengXian"/>
              </a:rPr>
              <a:t>p</a:t>
            </a:r>
            <a:r>
              <a:rPr sz="2000" b="1" spc="-15" dirty="0">
                <a:latin typeface="DengXian"/>
                <a:cs typeface="DengXian"/>
              </a:rPr>
              <a:t> </a:t>
            </a:r>
            <a:r>
              <a:rPr sz="2000" b="1" dirty="0">
                <a:latin typeface="DengXian"/>
                <a:cs typeface="DengXian"/>
              </a:rPr>
              <a:t>2</a:t>
            </a:r>
            <a:endParaRPr sz="2000" dirty="0">
              <a:latin typeface="DengXian"/>
              <a:cs typeface="DengXi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600" b="1" spc="-15" dirty="0">
                <a:latin typeface="DengXian"/>
                <a:cs typeface="DengXian"/>
              </a:rPr>
              <a:t>Pa</a:t>
            </a:r>
            <a:r>
              <a:rPr sz="1600" b="1" spc="-20" dirty="0">
                <a:latin typeface="DengXian"/>
                <a:cs typeface="DengXian"/>
              </a:rPr>
              <a:t>r</a:t>
            </a:r>
            <a:r>
              <a:rPr sz="1600" b="1" spc="-15" dirty="0">
                <a:latin typeface="DengXian"/>
                <a:cs typeface="DengXian"/>
              </a:rPr>
              <a:t>t</a:t>
            </a:r>
            <a:r>
              <a:rPr sz="1600" b="1" spc="-10" dirty="0">
                <a:latin typeface="DengXian"/>
                <a:cs typeface="DengXian"/>
              </a:rPr>
              <a:t>y</a:t>
            </a:r>
            <a:r>
              <a:rPr sz="1600" b="1" spc="5" dirty="0">
                <a:latin typeface="DengXian"/>
                <a:cs typeface="DengXian"/>
              </a:rPr>
              <a:t> </a:t>
            </a:r>
            <a:r>
              <a:rPr sz="1600" b="1" spc="-15" dirty="0">
                <a:latin typeface="DengXian"/>
                <a:cs typeface="DengXian"/>
              </a:rPr>
              <a:t>A</a:t>
            </a:r>
            <a:r>
              <a:rPr sz="1600" b="1" spc="-5" dirty="0">
                <a:latin typeface="DengXian"/>
                <a:cs typeface="DengXian"/>
              </a:rPr>
              <a:t> </a:t>
            </a:r>
            <a:r>
              <a:rPr sz="1600" b="1" spc="-20" dirty="0">
                <a:latin typeface="DengXian"/>
                <a:cs typeface="DengXian"/>
              </a:rPr>
              <a:t>a</a:t>
            </a:r>
            <a:r>
              <a:rPr sz="1600" b="1" spc="-15" dirty="0">
                <a:latin typeface="DengXian"/>
                <a:cs typeface="DengXian"/>
              </a:rPr>
              <a:t>n</a:t>
            </a:r>
            <a:r>
              <a:rPr sz="1600" b="1" spc="-10" dirty="0">
                <a:latin typeface="DengXian"/>
                <a:cs typeface="DengXian"/>
              </a:rPr>
              <a:t>d</a:t>
            </a:r>
            <a:r>
              <a:rPr sz="1600" b="1" spc="15" dirty="0">
                <a:latin typeface="DengXian"/>
                <a:cs typeface="DengXian"/>
              </a:rPr>
              <a:t> </a:t>
            </a:r>
            <a:r>
              <a:rPr sz="1600" b="1" spc="-10" dirty="0">
                <a:latin typeface="DengXian"/>
                <a:cs typeface="DengXian"/>
              </a:rPr>
              <a:t>B</a:t>
            </a:r>
            <a:r>
              <a:rPr sz="1600" b="1" spc="-15" dirty="0">
                <a:latin typeface="DengXian"/>
                <a:cs typeface="DengXian"/>
              </a:rPr>
              <a:t> comput</a:t>
            </a:r>
            <a:r>
              <a:rPr sz="1600" b="1" spc="-10" dirty="0">
                <a:latin typeface="DengXian"/>
                <a:cs typeface="DengXian"/>
              </a:rPr>
              <a:t>e</a:t>
            </a:r>
            <a:r>
              <a:rPr sz="1600" b="1" spc="-5" dirty="0">
                <a:latin typeface="DengXian"/>
                <a:cs typeface="DengXian"/>
              </a:rPr>
              <a:t> </a:t>
            </a:r>
            <a:r>
              <a:rPr sz="1600" b="1" spc="-15" dirty="0">
                <a:latin typeface="DengXian"/>
                <a:cs typeface="DengXian"/>
              </a:rPr>
              <a:t>loca</a:t>
            </a:r>
            <a:r>
              <a:rPr sz="1600" b="1" spc="-5" dirty="0">
                <a:latin typeface="DengXian"/>
                <a:cs typeface="DengXian"/>
              </a:rPr>
              <a:t>l </a:t>
            </a:r>
            <a:r>
              <a:rPr sz="1600" b="1" spc="-20" dirty="0">
                <a:latin typeface="DengXian"/>
                <a:cs typeface="DengXian"/>
              </a:rPr>
              <a:t>r</a:t>
            </a:r>
            <a:r>
              <a:rPr sz="1600" b="1" spc="-15" dirty="0">
                <a:latin typeface="DengXian"/>
                <a:cs typeface="DengXian"/>
              </a:rPr>
              <a:t>esu</a:t>
            </a:r>
            <a:r>
              <a:rPr sz="1600" b="1" spc="-5" dirty="0">
                <a:latin typeface="DengXian"/>
                <a:cs typeface="DengXian"/>
              </a:rPr>
              <a:t>l</a:t>
            </a:r>
            <a:r>
              <a:rPr sz="1600" b="1" spc="-15" dirty="0">
                <a:latin typeface="DengXian"/>
                <a:cs typeface="DengXian"/>
              </a:rPr>
              <a:t>ts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25333" y="3862578"/>
            <a:ext cx="3581400" cy="701040"/>
          </a:xfrm>
          <a:custGeom>
            <a:avLst/>
            <a:gdLst/>
            <a:ahLst/>
            <a:cxnLst/>
            <a:rect l="l" t="t" r="r" b="b"/>
            <a:pathLst>
              <a:path w="3581400" h="701039">
                <a:moveTo>
                  <a:pt x="0" y="116840"/>
                </a:moveTo>
                <a:lnTo>
                  <a:pt x="7853" y="74648"/>
                </a:lnTo>
                <a:lnTo>
                  <a:pt x="29446" y="39298"/>
                </a:lnTo>
                <a:lnTo>
                  <a:pt x="61827" y="13741"/>
                </a:lnTo>
                <a:lnTo>
                  <a:pt x="102043" y="928"/>
                </a:lnTo>
                <a:lnTo>
                  <a:pt x="3464560" y="0"/>
                </a:lnTo>
                <a:lnTo>
                  <a:pt x="3479201" y="909"/>
                </a:lnTo>
                <a:lnTo>
                  <a:pt x="3519440" y="13670"/>
                </a:lnTo>
                <a:lnTo>
                  <a:pt x="3551854" y="39187"/>
                </a:lnTo>
                <a:lnTo>
                  <a:pt x="3573491" y="74507"/>
                </a:lnTo>
                <a:lnTo>
                  <a:pt x="3581399" y="116679"/>
                </a:lnTo>
                <a:lnTo>
                  <a:pt x="3581400" y="584200"/>
                </a:lnTo>
                <a:lnTo>
                  <a:pt x="3580490" y="598841"/>
                </a:lnTo>
                <a:lnTo>
                  <a:pt x="3567729" y="639080"/>
                </a:lnTo>
                <a:lnTo>
                  <a:pt x="3542212" y="671494"/>
                </a:lnTo>
                <a:lnTo>
                  <a:pt x="3506892" y="693131"/>
                </a:lnTo>
                <a:lnTo>
                  <a:pt x="3464720" y="701039"/>
                </a:lnTo>
                <a:lnTo>
                  <a:pt x="116840" y="701040"/>
                </a:lnTo>
                <a:lnTo>
                  <a:pt x="102198" y="700130"/>
                </a:lnTo>
                <a:lnTo>
                  <a:pt x="61959" y="687369"/>
                </a:lnTo>
                <a:lnTo>
                  <a:pt x="29545" y="661852"/>
                </a:lnTo>
                <a:lnTo>
                  <a:pt x="7908" y="626532"/>
                </a:lnTo>
                <a:lnTo>
                  <a:pt x="0" y="584360"/>
                </a:lnTo>
                <a:lnTo>
                  <a:pt x="0" y="116840"/>
                </a:lnTo>
                <a:close/>
              </a:path>
            </a:pathLst>
          </a:custGeom>
          <a:ln w="38099">
            <a:solidFill>
              <a:srgbClr val="584A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8103489" y="3960376"/>
            <a:ext cx="2625090" cy="526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000" b="1" spc="-5" dirty="0">
                <a:latin typeface="DengXian"/>
                <a:cs typeface="DengXian"/>
              </a:rPr>
              <a:t>Ste</a:t>
            </a:r>
            <a:r>
              <a:rPr sz="2000" b="1" dirty="0">
                <a:latin typeface="DengXian"/>
                <a:cs typeface="DengXian"/>
              </a:rPr>
              <a:t>p</a:t>
            </a:r>
            <a:r>
              <a:rPr sz="2000" b="1" spc="-15" dirty="0">
                <a:latin typeface="DengXian"/>
                <a:cs typeface="DengXian"/>
              </a:rPr>
              <a:t> </a:t>
            </a:r>
            <a:r>
              <a:rPr sz="2000" b="1" dirty="0">
                <a:latin typeface="DengXian"/>
                <a:cs typeface="DengXian"/>
              </a:rPr>
              <a:t>3</a:t>
            </a:r>
            <a:endParaRPr sz="2000" dirty="0">
              <a:latin typeface="DengXian"/>
              <a:cs typeface="DengXi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600" b="1" spc="-15" dirty="0">
                <a:latin typeface="DengXian"/>
                <a:cs typeface="DengXian"/>
              </a:rPr>
              <a:t>Part</a:t>
            </a:r>
            <a:r>
              <a:rPr sz="1600" b="1" spc="-10" dirty="0">
                <a:latin typeface="DengXian"/>
                <a:cs typeface="DengXian"/>
              </a:rPr>
              <a:t>y</a:t>
            </a:r>
            <a:r>
              <a:rPr sz="1600" b="1" spc="5" dirty="0">
                <a:latin typeface="DengXian"/>
                <a:cs typeface="DengXian"/>
              </a:rPr>
              <a:t> </a:t>
            </a:r>
            <a:r>
              <a:rPr sz="1600" b="1" spc="-15" dirty="0">
                <a:latin typeface="DengXian"/>
                <a:cs typeface="DengXian"/>
              </a:rPr>
              <a:t>A</a:t>
            </a:r>
            <a:r>
              <a:rPr sz="1600" b="1" spc="-5" dirty="0">
                <a:latin typeface="DengXian"/>
                <a:cs typeface="DengXian"/>
              </a:rPr>
              <a:t> </a:t>
            </a:r>
            <a:r>
              <a:rPr sz="1600" b="1" spc="-15" dirty="0">
                <a:latin typeface="DengXian"/>
                <a:cs typeface="DengXian"/>
              </a:rPr>
              <a:t>se</a:t>
            </a:r>
            <a:r>
              <a:rPr sz="1600" b="1" spc="-5" dirty="0">
                <a:latin typeface="DengXian"/>
                <a:cs typeface="DengXian"/>
              </a:rPr>
              <a:t>n</a:t>
            </a:r>
            <a:r>
              <a:rPr sz="1600" b="1" spc="-10" dirty="0">
                <a:latin typeface="DengXian"/>
                <a:cs typeface="DengXian"/>
              </a:rPr>
              <a:t>ds</a:t>
            </a:r>
            <a:r>
              <a:rPr sz="1600" b="1" spc="-5" dirty="0">
                <a:latin typeface="DengXian"/>
                <a:cs typeface="DengXian"/>
              </a:rPr>
              <a:t> </a:t>
            </a:r>
            <a:r>
              <a:rPr sz="1600" b="1" spc="-10" dirty="0">
                <a:latin typeface="DengXian"/>
                <a:cs typeface="DengXian"/>
              </a:rPr>
              <a:t>its </a:t>
            </a:r>
            <a:r>
              <a:rPr sz="1600" b="1" spc="-15" dirty="0">
                <a:latin typeface="DengXian"/>
                <a:cs typeface="DengXian"/>
              </a:rPr>
              <a:t>resu</a:t>
            </a:r>
            <a:r>
              <a:rPr sz="1600" b="1" spc="-5" dirty="0">
                <a:latin typeface="DengXian"/>
                <a:cs typeface="DengXian"/>
              </a:rPr>
              <a:t>l</a:t>
            </a:r>
            <a:r>
              <a:rPr sz="1600" b="1" spc="-15" dirty="0">
                <a:latin typeface="DengXian"/>
                <a:cs typeface="DengXian"/>
              </a:rPr>
              <a:t>t</a:t>
            </a:r>
            <a:r>
              <a:rPr sz="1600" b="1" spc="-10" dirty="0">
                <a:latin typeface="DengXian"/>
                <a:cs typeface="DengXian"/>
              </a:rPr>
              <a:t>s</a:t>
            </a:r>
            <a:r>
              <a:rPr sz="1600" b="1" spc="-5" dirty="0">
                <a:latin typeface="DengXian"/>
                <a:cs typeface="DengXian"/>
              </a:rPr>
              <a:t> </a:t>
            </a:r>
            <a:r>
              <a:rPr sz="1600" b="1" spc="-15" dirty="0">
                <a:latin typeface="DengXian"/>
                <a:cs typeface="DengXian"/>
              </a:rPr>
              <a:t>t</a:t>
            </a:r>
            <a:r>
              <a:rPr sz="1600" b="1" spc="-10" dirty="0">
                <a:latin typeface="DengXian"/>
                <a:cs typeface="DengXian"/>
              </a:rPr>
              <a:t>o</a:t>
            </a:r>
            <a:r>
              <a:rPr sz="1600" b="1" spc="-15" dirty="0">
                <a:latin typeface="DengXian"/>
                <a:cs typeface="DengXian"/>
              </a:rPr>
              <a:t> </a:t>
            </a:r>
            <a:r>
              <a:rPr sz="1600" b="1" spc="-10" dirty="0">
                <a:latin typeface="DengXian"/>
                <a:cs typeface="DengXian"/>
              </a:rPr>
              <a:t>B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5333" y="4741926"/>
            <a:ext cx="3581400" cy="701040"/>
          </a:xfrm>
          <a:custGeom>
            <a:avLst/>
            <a:gdLst/>
            <a:ahLst/>
            <a:cxnLst/>
            <a:rect l="l" t="t" r="r" b="b"/>
            <a:pathLst>
              <a:path w="3581400" h="701039">
                <a:moveTo>
                  <a:pt x="0" y="116840"/>
                </a:moveTo>
                <a:lnTo>
                  <a:pt x="7853" y="74648"/>
                </a:lnTo>
                <a:lnTo>
                  <a:pt x="29446" y="39298"/>
                </a:lnTo>
                <a:lnTo>
                  <a:pt x="61827" y="13741"/>
                </a:lnTo>
                <a:lnTo>
                  <a:pt x="102043" y="928"/>
                </a:lnTo>
                <a:lnTo>
                  <a:pt x="3464560" y="0"/>
                </a:lnTo>
                <a:lnTo>
                  <a:pt x="3479201" y="909"/>
                </a:lnTo>
                <a:lnTo>
                  <a:pt x="3519440" y="13670"/>
                </a:lnTo>
                <a:lnTo>
                  <a:pt x="3551854" y="39187"/>
                </a:lnTo>
                <a:lnTo>
                  <a:pt x="3573491" y="74507"/>
                </a:lnTo>
                <a:lnTo>
                  <a:pt x="3581399" y="116679"/>
                </a:lnTo>
                <a:lnTo>
                  <a:pt x="3581400" y="584200"/>
                </a:lnTo>
                <a:lnTo>
                  <a:pt x="3580490" y="598841"/>
                </a:lnTo>
                <a:lnTo>
                  <a:pt x="3567729" y="639080"/>
                </a:lnTo>
                <a:lnTo>
                  <a:pt x="3542212" y="671494"/>
                </a:lnTo>
                <a:lnTo>
                  <a:pt x="3506892" y="693131"/>
                </a:lnTo>
                <a:lnTo>
                  <a:pt x="3464720" y="701039"/>
                </a:lnTo>
                <a:lnTo>
                  <a:pt x="116840" y="701040"/>
                </a:lnTo>
                <a:lnTo>
                  <a:pt x="102198" y="700130"/>
                </a:lnTo>
                <a:lnTo>
                  <a:pt x="61959" y="687369"/>
                </a:lnTo>
                <a:lnTo>
                  <a:pt x="29545" y="661852"/>
                </a:lnTo>
                <a:lnTo>
                  <a:pt x="7908" y="626532"/>
                </a:lnTo>
                <a:lnTo>
                  <a:pt x="0" y="584360"/>
                </a:lnTo>
                <a:lnTo>
                  <a:pt x="0" y="116840"/>
                </a:lnTo>
                <a:close/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8277225" y="4839978"/>
            <a:ext cx="2275840" cy="526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2000" b="1" spc="-5" dirty="0">
                <a:latin typeface="DengXian"/>
                <a:cs typeface="DengXian"/>
              </a:rPr>
              <a:t>Ste</a:t>
            </a:r>
            <a:r>
              <a:rPr sz="2000" b="1" dirty="0">
                <a:latin typeface="DengXian"/>
                <a:cs typeface="DengXian"/>
              </a:rPr>
              <a:t>p</a:t>
            </a:r>
            <a:r>
              <a:rPr sz="2000" b="1" spc="-15" dirty="0">
                <a:latin typeface="DengXian"/>
                <a:cs typeface="DengXian"/>
              </a:rPr>
              <a:t> </a:t>
            </a:r>
            <a:r>
              <a:rPr sz="2000" b="1" dirty="0">
                <a:latin typeface="DengXian"/>
                <a:cs typeface="DengXian"/>
              </a:rPr>
              <a:t>4</a:t>
            </a:r>
            <a:endParaRPr sz="2000" dirty="0">
              <a:latin typeface="DengXian"/>
              <a:cs typeface="DengXi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600" b="1" spc="-15" dirty="0">
                <a:latin typeface="DengXian"/>
                <a:cs typeface="DengXian"/>
              </a:rPr>
              <a:t>Part</a:t>
            </a:r>
            <a:r>
              <a:rPr sz="1600" b="1" spc="-10" dirty="0">
                <a:latin typeface="DengXian"/>
                <a:cs typeface="DengXian"/>
              </a:rPr>
              <a:t>y</a:t>
            </a:r>
            <a:r>
              <a:rPr sz="1600" b="1" spc="5" dirty="0">
                <a:latin typeface="DengXian"/>
                <a:cs typeface="DengXian"/>
              </a:rPr>
              <a:t> </a:t>
            </a:r>
            <a:r>
              <a:rPr sz="1600" b="1" spc="-10" dirty="0">
                <a:latin typeface="DengXian"/>
                <a:cs typeface="DengXian"/>
              </a:rPr>
              <a:t>B</a:t>
            </a:r>
            <a:r>
              <a:rPr sz="1600" b="1" spc="-5" dirty="0">
                <a:latin typeface="DengXian"/>
                <a:cs typeface="DengXian"/>
              </a:rPr>
              <a:t> </a:t>
            </a:r>
            <a:r>
              <a:rPr sz="1600" b="1" spc="-10" dirty="0">
                <a:latin typeface="DengXian"/>
                <a:cs typeface="DengXian"/>
              </a:rPr>
              <a:t>c</a:t>
            </a:r>
            <a:r>
              <a:rPr sz="1600" b="1" spc="-15" dirty="0">
                <a:latin typeface="DengXian"/>
                <a:cs typeface="DengXian"/>
              </a:rPr>
              <a:t>o</a:t>
            </a:r>
            <a:r>
              <a:rPr sz="1600" b="1" spc="-10" dirty="0">
                <a:latin typeface="DengXian"/>
                <a:cs typeface="DengXian"/>
              </a:rPr>
              <a:t>mbin</a:t>
            </a:r>
            <a:r>
              <a:rPr sz="1600" b="1" spc="-15" dirty="0">
                <a:latin typeface="DengXian"/>
                <a:cs typeface="DengXian"/>
              </a:rPr>
              <a:t>e</a:t>
            </a:r>
            <a:r>
              <a:rPr sz="1600" b="1" spc="-10" dirty="0">
                <a:latin typeface="DengXian"/>
                <a:cs typeface="DengXian"/>
              </a:rPr>
              <a:t>s</a:t>
            </a:r>
            <a:r>
              <a:rPr sz="1600" b="1" spc="-20" dirty="0">
                <a:latin typeface="DengXian"/>
                <a:cs typeface="DengXian"/>
              </a:rPr>
              <a:t> </a:t>
            </a:r>
            <a:r>
              <a:rPr sz="1600" b="1" spc="-15" dirty="0">
                <a:latin typeface="DengXian"/>
                <a:cs typeface="DengXian"/>
              </a:rPr>
              <a:t>resu</a:t>
            </a:r>
            <a:r>
              <a:rPr sz="1600" b="1" spc="-5" dirty="0">
                <a:latin typeface="DengXian"/>
                <a:cs typeface="DengXian"/>
              </a:rPr>
              <a:t>l</a:t>
            </a:r>
            <a:r>
              <a:rPr sz="1600" b="1" spc="-15" dirty="0">
                <a:latin typeface="DengXian"/>
                <a:cs typeface="DengXian"/>
              </a:rPr>
              <a:t>ts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8680" y="2651760"/>
            <a:ext cx="1371600" cy="1734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905500" y="2650235"/>
            <a:ext cx="1321307" cy="1735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568701" y="3252215"/>
            <a:ext cx="3032125" cy="86995"/>
          </a:xfrm>
          <a:custGeom>
            <a:avLst/>
            <a:gdLst/>
            <a:ahLst/>
            <a:cxnLst/>
            <a:rect l="l" t="t" r="r" b="b"/>
            <a:pathLst>
              <a:path w="3032125" h="86995">
                <a:moveTo>
                  <a:pt x="86868" y="0"/>
                </a:moveTo>
                <a:lnTo>
                  <a:pt x="0" y="43434"/>
                </a:lnTo>
                <a:lnTo>
                  <a:pt x="86868" y="86868"/>
                </a:lnTo>
                <a:lnTo>
                  <a:pt x="86868" y="57915"/>
                </a:lnTo>
                <a:lnTo>
                  <a:pt x="72390" y="57912"/>
                </a:lnTo>
                <a:lnTo>
                  <a:pt x="72390" y="28956"/>
                </a:lnTo>
                <a:lnTo>
                  <a:pt x="86868" y="28956"/>
                </a:lnTo>
                <a:lnTo>
                  <a:pt x="86868" y="0"/>
                </a:lnTo>
                <a:close/>
              </a:path>
              <a:path w="3032125" h="86995">
                <a:moveTo>
                  <a:pt x="86868" y="28959"/>
                </a:moveTo>
                <a:lnTo>
                  <a:pt x="86867" y="57915"/>
                </a:lnTo>
                <a:lnTo>
                  <a:pt x="3031871" y="58547"/>
                </a:lnTo>
                <a:lnTo>
                  <a:pt x="3031871" y="29591"/>
                </a:lnTo>
                <a:lnTo>
                  <a:pt x="86868" y="28959"/>
                </a:lnTo>
                <a:close/>
              </a:path>
              <a:path w="3032125" h="86995">
                <a:moveTo>
                  <a:pt x="72390" y="28956"/>
                </a:moveTo>
                <a:lnTo>
                  <a:pt x="72390" y="57912"/>
                </a:lnTo>
                <a:lnTo>
                  <a:pt x="86867" y="57915"/>
                </a:lnTo>
                <a:lnTo>
                  <a:pt x="86868" y="28959"/>
                </a:lnTo>
                <a:lnTo>
                  <a:pt x="72390" y="28956"/>
                </a:lnTo>
                <a:close/>
              </a:path>
              <a:path w="3032125" h="86995">
                <a:moveTo>
                  <a:pt x="86868" y="28956"/>
                </a:moveTo>
                <a:lnTo>
                  <a:pt x="72390" y="28956"/>
                </a:lnTo>
                <a:lnTo>
                  <a:pt x="86868" y="28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2942082" y="2895048"/>
            <a:ext cx="226441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latin typeface="DengXian"/>
                <a:cs typeface="DengXian"/>
              </a:rPr>
              <a:t>E</a:t>
            </a:r>
            <a:r>
              <a:rPr sz="1800" dirty="0">
                <a:latin typeface="DengXian"/>
                <a:cs typeface="DengXian"/>
              </a:rPr>
              <a:t>n</a:t>
            </a:r>
            <a:r>
              <a:rPr sz="1800" spc="-10" dirty="0">
                <a:latin typeface="DengXian"/>
                <a:cs typeface="DengXian"/>
              </a:rPr>
              <a:t>crypted</a:t>
            </a:r>
            <a:r>
              <a:rPr sz="1800" spc="-20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I</a:t>
            </a:r>
            <a:r>
              <a:rPr sz="1800" spc="-15" dirty="0">
                <a:latin typeface="DengXian"/>
                <a:cs typeface="DengXian"/>
              </a:rPr>
              <a:t>D</a:t>
            </a:r>
            <a:r>
              <a:rPr sz="1800" spc="10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matc</a:t>
            </a:r>
            <a:r>
              <a:rPr sz="1800" spc="5" dirty="0">
                <a:latin typeface="DengXian"/>
                <a:cs typeface="DengXian"/>
              </a:rPr>
              <a:t>h</a:t>
            </a:r>
            <a:r>
              <a:rPr sz="1800" spc="-5" dirty="0">
                <a:latin typeface="DengXian"/>
                <a:cs typeface="DengXian"/>
              </a:rPr>
              <a:t>in</a:t>
            </a:r>
            <a:r>
              <a:rPr sz="1800" dirty="0">
                <a:latin typeface="DengXian"/>
                <a:cs typeface="DengXian"/>
              </a:rPr>
              <a:t>g</a:t>
            </a:r>
          </a:p>
        </p:txBody>
      </p:sp>
      <p:sp>
        <p:nvSpPr>
          <p:cNvPr id="16" name="object 16"/>
          <p:cNvSpPr/>
          <p:nvPr/>
        </p:nvSpPr>
        <p:spPr>
          <a:xfrm>
            <a:off x="3149345" y="4166615"/>
            <a:ext cx="2452370" cy="86995"/>
          </a:xfrm>
          <a:custGeom>
            <a:avLst/>
            <a:gdLst/>
            <a:ahLst/>
            <a:cxnLst/>
            <a:rect l="l" t="t" r="r" b="b"/>
            <a:pathLst>
              <a:path w="2452370" h="86995">
                <a:moveTo>
                  <a:pt x="2365121" y="0"/>
                </a:moveTo>
                <a:lnTo>
                  <a:pt x="2365121" y="86867"/>
                </a:lnTo>
                <a:lnTo>
                  <a:pt x="2423033" y="57911"/>
                </a:lnTo>
                <a:lnTo>
                  <a:pt x="2379599" y="57911"/>
                </a:lnTo>
                <a:lnTo>
                  <a:pt x="2379599" y="28955"/>
                </a:lnTo>
                <a:lnTo>
                  <a:pt x="2423033" y="28955"/>
                </a:lnTo>
                <a:lnTo>
                  <a:pt x="2365121" y="0"/>
                </a:lnTo>
                <a:close/>
              </a:path>
              <a:path w="2452370" h="86995">
                <a:moveTo>
                  <a:pt x="2365121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65121" y="57911"/>
                </a:lnTo>
                <a:lnTo>
                  <a:pt x="2365121" y="28955"/>
                </a:lnTo>
                <a:close/>
              </a:path>
              <a:path w="2452370" h="86995">
                <a:moveTo>
                  <a:pt x="2423033" y="28955"/>
                </a:moveTo>
                <a:lnTo>
                  <a:pt x="2379599" y="28955"/>
                </a:lnTo>
                <a:lnTo>
                  <a:pt x="2379599" y="57911"/>
                </a:lnTo>
                <a:lnTo>
                  <a:pt x="2423033" y="57911"/>
                </a:lnTo>
                <a:lnTo>
                  <a:pt x="2451989" y="43433"/>
                </a:lnTo>
                <a:lnTo>
                  <a:pt x="2423033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376929" y="3947497"/>
            <a:ext cx="1736089" cy="568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5" dirty="0">
                <a:latin typeface="DengXian"/>
                <a:cs typeface="DengXian"/>
              </a:rPr>
              <a:t>se</a:t>
            </a:r>
            <a:r>
              <a:rPr sz="1800" dirty="0">
                <a:latin typeface="DengXian"/>
                <a:cs typeface="DengXian"/>
              </a:rPr>
              <a:t>n</a:t>
            </a:r>
            <a:r>
              <a:rPr sz="1800" spc="-5" dirty="0">
                <a:latin typeface="DengXian"/>
                <a:cs typeface="DengXian"/>
              </a:rPr>
              <a:t>d</a:t>
            </a:r>
            <a:r>
              <a:rPr sz="1800" dirty="0">
                <a:latin typeface="DengXian"/>
                <a:cs typeface="DengXian"/>
              </a:rPr>
              <a:t>s </a:t>
            </a:r>
            <a:r>
              <a:rPr sz="1800" spc="-15" dirty="0">
                <a:latin typeface="DengXian"/>
                <a:cs typeface="DengXian"/>
              </a:rPr>
              <a:t>su</a:t>
            </a:r>
            <a:r>
              <a:rPr sz="1800" spc="-10" dirty="0">
                <a:latin typeface="DengXian"/>
                <a:cs typeface="DengXian"/>
              </a:rPr>
              <a:t>b</a:t>
            </a:r>
            <a:r>
              <a:rPr sz="1800" dirty="0">
                <a:latin typeface="DengXian"/>
                <a:cs typeface="DengXian"/>
              </a:rPr>
              <a:t>-</a:t>
            </a:r>
            <a:r>
              <a:rPr sz="1800" spc="-5" dirty="0">
                <a:latin typeface="DengXian"/>
                <a:cs typeface="DengXian"/>
              </a:rPr>
              <a:t>model </a:t>
            </a:r>
            <a:r>
              <a:rPr sz="1800" spc="-15" dirty="0">
                <a:latin typeface="DengXian"/>
                <a:cs typeface="DengXian"/>
              </a:rPr>
              <a:t>scor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dirty="0">
                <a:latin typeface="DengXian"/>
                <a:cs typeface="DengXian"/>
              </a:rPr>
              <a:t> U</a:t>
            </a:r>
            <a:r>
              <a:rPr sz="1800" baseline="-20833" dirty="0">
                <a:latin typeface="DengXian"/>
                <a:cs typeface="DengXian"/>
              </a:rPr>
              <a:t>A</a:t>
            </a:r>
          </a:p>
        </p:txBody>
      </p:sp>
      <p:sp>
        <p:nvSpPr>
          <p:cNvPr id="18" name="object 18"/>
          <p:cNvSpPr/>
          <p:nvPr/>
        </p:nvSpPr>
        <p:spPr>
          <a:xfrm>
            <a:off x="1018032" y="4520184"/>
            <a:ext cx="1092835" cy="431800"/>
          </a:xfrm>
          <a:custGeom>
            <a:avLst/>
            <a:gdLst/>
            <a:ahLst/>
            <a:cxnLst/>
            <a:rect l="l" t="t" r="r" b="b"/>
            <a:pathLst>
              <a:path w="1092835" h="431800">
                <a:moveTo>
                  <a:pt x="1020825" y="0"/>
                </a:moveTo>
                <a:lnTo>
                  <a:pt x="71815" y="0"/>
                </a:lnTo>
                <a:lnTo>
                  <a:pt x="31659" y="12284"/>
                </a:lnTo>
                <a:lnTo>
                  <a:pt x="5642" y="43894"/>
                </a:lnTo>
                <a:lnTo>
                  <a:pt x="0" y="359476"/>
                </a:lnTo>
                <a:lnTo>
                  <a:pt x="1471" y="373966"/>
                </a:lnTo>
                <a:lnTo>
                  <a:pt x="21075" y="410279"/>
                </a:lnTo>
                <a:lnTo>
                  <a:pt x="57402" y="429835"/>
                </a:lnTo>
                <a:lnTo>
                  <a:pt x="71881" y="431292"/>
                </a:lnTo>
                <a:lnTo>
                  <a:pt x="1020892" y="431291"/>
                </a:lnTo>
                <a:lnTo>
                  <a:pt x="1061070" y="419007"/>
                </a:lnTo>
                <a:lnTo>
                  <a:pt x="1087072" y="387397"/>
                </a:lnTo>
                <a:lnTo>
                  <a:pt x="1092707" y="71815"/>
                </a:lnTo>
                <a:lnTo>
                  <a:pt x="1091238" y="57325"/>
                </a:lnTo>
                <a:lnTo>
                  <a:pt x="1071651" y="21012"/>
                </a:lnTo>
                <a:lnTo>
                  <a:pt x="1035319" y="1456"/>
                </a:lnTo>
                <a:lnTo>
                  <a:pt x="102082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018032" y="4520184"/>
            <a:ext cx="1092835" cy="431800"/>
          </a:xfrm>
          <a:custGeom>
            <a:avLst/>
            <a:gdLst/>
            <a:ahLst/>
            <a:cxnLst/>
            <a:rect l="l" t="t" r="r" b="b"/>
            <a:pathLst>
              <a:path w="1092835" h="431800">
                <a:moveTo>
                  <a:pt x="0" y="71882"/>
                </a:moveTo>
                <a:lnTo>
                  <a:pt x="12263" y="31688"/>
                </a:lnTo>
                <a:lnTo>
                  <a:pt x="43858" y="5659"/>
                </a:lnTo>
                <a:lnTo>
                  <a:pt x="1020826" y="0"/>
                </a:lnTo>
                <a:lnTo>
                  <a:pt x="1035319" y="1456"/>
                </a:lnTo>
                <a:lnTo>
                  <a:pt x="1071651" y="21012"/>
                </a:lnTo>
                <a:lnTo>
                  <a:pt x="1091238" y="57325"/>
                </a:lnTo>
                <a:lnTo>
                  <a:pt x="1092708" y="359410"/>
                </a:lnTo>
                <a:lnTo>
                  <a:pt x="1091251" y="373903"/>
                </a:lnTo>
                <a:lnTo>
                  <a:pt x="1071695" y="410235"/>
                </a:lnTo>
                <a:lnTo>
                  <a:pt x="1035382" y="429822"/>
                </a:lnTo>
                <a:lnTo>
                  <a:pt x="71881" y="431292"/>
                </a:lnTo>
                <a:lnTo>
                  <a:pt x="57402" y="429835"/>
                </a:lnTo>
                <a:lnTo>
                  <a:pt x="21075" y="410279"/>
                </a:lnTo>
                <a:lnTo>
                  <a:pt x="1471" y="373966"/>
                </a:lnTo>
                <a:lnTo>
                  <a:pt x="0" y="7188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122984" y="4622629"/>
            <a:ext cx="8820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44536A"/>
                </a:solidFill>
                <a:latin typeface="DengXian"/>
                <a:cs typeface="DengXian"/>
              </a:rPr>
              <a:t>F</a:t>
            </a:r>
            <a:r>
              <a:rPr sz="1800" spc="-5" dirty="0">
                <a:solidFill>
                  <a:srgbClr val="44536A"/>
                </a:solidFill>
                <a:latin typeface="DengXian"/>
                <a:cs typeface="DengXian"/>
              </a:rPr>
              <a:t>in</a:t>
            </a:r>
            <a:r>
              <a:rPr sz="1800" dirty="0">
                <a:solidFill>
                  <a:srgbClr val="44536A"/>
                </a:solidFill>
                <a:latin typeface="DengXian"/>
                <a:cs typeface="DengXian"/>
              </a:rPr>
              <a:t>d</a:t>
            </a:r>
            <a:r>
              <a:rPr sz="18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800" spc="-15" dirty="0">
                <a:solidFill>
                  <a:srgbClr val="44536A"/>
                </a:solidFill>
                <a:latin typeface="DengXian"/>
                <a:cs typeface="DengXian"/>
              </a:rPr>
              <a:t>D</a:t>
            </a:r>
            <a:r>
              <a:rPr sz="18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DengXian"/>
                <a:cs typeface="DengXian"/>
              </a:rPr>
              <a:t>?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21635" y="3870959"/>
            <a:ext cx="967740" cy="675640"/>
          </a:xfrm>
          <a:custGeom>
            <a:avLst/>
            <a:gdLst/>
            <a:ahLst/>
            <a:cxnLst/>
            <a:rect l="l" t="t" r="r" b="b"/>
            <a:pathLst>
              <a:path w="967739" h="675639">
                <a:moveTo>
                  <a:pt x="483869" y="0"/>
                </a:moveTo>
                <a:lnTo>
                  <a:pt x="0" y="675132"/>
                </a:lnTo>
                <a:lnTo>
                  <a:pt x="967739" y="675132"/>
                </a:lnTo>
                <a:lnTo>
                  <a:pt x="48386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421635" y="3870959"/>
            <a:ext cx="967740" cy="675640"/>
          </a:xfrm>
          <a:custGeom>
            <a:avLst/>
            <a:gdLst/>
            <a:ahLst/>
            <a:cxnLst/>
            <a:rect l="l" t="t" r="r" b="b"/>
            <a:pathLst>
              <a:path w="967739" h="675639">
                <a:moveTo>
                  <a:pt x="0" y="675132"/>
                </a:moveTo>
                <a:lnTo>
                  <a:pt x="483869" y="0"/>
                </a:lnTo>
                <a:lnTo>
                  <a:pt x="967739" y="675132"/>
                </a:lnTo>
                <a:lnTo>
                  <a:pt x="0" y="67513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2744851" y="4275486"/>
            <a:ext cx="3225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44536A"/>
                </a:solidFill>
                <a:latin typeface="DengXian"/>
                <a:cs typeface="DengXian"/>
              </a:rPr>
              <a:t>Yes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21635" y="4881371"/>
            <a:ext cx="988060" cy="628015"/>
          </a:xfrm>
          <a:custGeom>
            <a:avLst/>
            <a:gdLst/>
            <a:ahLst/>
            <a:cxnLst/>
            <a:rect l="l" t="t" r="r" b="b"/>
            <a:pathLst>
              <a:path w="988060" h="628014">
                <a:moveTo>
                  <a:pt x="987551" y="0"/>
                </a:moveTo>
                <a:lnTo>
                  <a:pt x="0" y="0"/>
                </a:lnTo>
                <a:lnTo>
                  <a:pt x="493775" y="627887"/>
                </a:lnTo>
                <a:lnTo>
                  <a:pt x="9875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2421635" y="4881371"/>
            <a:ext cx="988060" cy="628015"/>
          </a:xfrm>
          <a:custGeom>
            <a:avLst/>
            <a:gdLst/>
            <a:ahLst/>
            <a:cxnLst/>
            <a:rect l="l" t="t" r="r" b="b"/>
            <a:pathLst>
              <a:path w="988060" h="628014">
                <a:moveTo>
                  <a:pt x="0" y="0"/>
                </a:moveTo>
                <a:lnTo>
                  <a:pt x="987551" y="0"/>
                </a:lnTo>
                <a:lnTo>
                  <a:pt x="493775" y="627887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2771901" y="4936648"/>
            <a:ext cx="2901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44536A"/>
                </a:solidFill>
                <a:latin typeface="DengXian"/>
                <a:cs typeface="DengXian"/>
              </a:rPr>
              <a:t>No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106295" y="4209288"/>
            <a:ext cx="557530" cy="532130"/>
          </a:xfrm>
          <a:custGeom>
            <a:avLst/>
            <a:gdLst/>
            <a:ahLst/>
            <a:cxnLst/>
            <a:rect l="l" t="t" r="r" b="b"/>
            <a:pathLst>
              <a:path w="557530" h="532129">
                <a:moveTo>
                  <a:pt x="497483" y="47944"/>
                </a:moveTo>
                <a:lnTo>
                  <a:pt x="0" y="522605"/>
                </a:lnTo>
                <a:lnTo>
                  <a:pt x="8890" y="531749"/>
                </a:lnTo>
                <a:lnTo>
                  <a:pt x="506285" y="57171"/>
                </a:lnTo>
                <a:lnTo>
                  <a:pt x="497483" y="47944"/>
                </a:lnTo>
                <a:close/>
              </a:path>
              <a:path w="557530" h="532129">
                <a:moveTo>
                  <a:pt x="542904" y="39243"/>
                </a:moveTo>
                <a:lnTo>
                  <a:pt x="506603" y="39243"/>
                </a:lnTo>
                <a:lnTo>
                  <a:pt x="515493" y="48387"/>
                </a:lnTo>
                <a:lnTo>
                  <a:pt x="506285" y="57171"/>
                </a:lnTo>
                <a:lnTo>
                  <a:pt x="528193" y="80137"/>
                </a:lnTo>
                <a:lnTo>
                  <a:pt x="542904" y="39243"/>
                </a:lnTo>
                <a:close/>
              </a:path>
              <a:path w="557530" h="532129">
                <a:moveTo>
                  <a:pt x="506603" y="39243"/>
                </a:moveTo>
                <a:lnTo>
                  <a:pt x="497483" y="47944"/>
                </a:lnTo>
                <a:lnTo>
                  <a:pt x="506285" y="57171"/>
                </a:lnTo>
                <a:lnTo>
                  <a:pt x="515493" y="48387"/>
                </a:lnTo>
                <a:lnTo>
                  <a:pt x="506603" y="39243"/>
                </a:lnTo>
                <a:close/>
              </a:path>
              <a:path w="557530" h="532129">
                <a:moveTo>
                  <a:pt x="557022" y="0"/>
                </a:moveTo>
                <a:lnTo>
                  <a:pt x="475615" y="25018"/>
                </a:lnTo>
                <a:lnTo>
                  <a:pt x="497483" y="47944"/>
                </a:lnTo>
                <a:lnTo>
                  <a:pt x="506603" y="39243"/>
                </a:lnTo>
                <a:lnTo>
                  <a:pt x="542904" y="39243"/>
                </a:lnTo>
                <a:lnTo>
                  <a:pt x="5570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2106676" y="4731639"/>
            <a:ext cx="562610" cy="464820"/>
          </a:xfrm>
          <a:custGeom>
            <a:avLst/>
            <a:gdLst/>
            <a:ahLst/>
            <a:cxnLst/>
            <a:rect l="l" t="t" r="r" b="b"/>
            <a:pathLst>
              <a:path w="562610" h="464820">
                <a:moveTo>
                  <a:pt x="499600" y="420945"/>
                </a:moveTo>
                <a:lnTo>
                  <a:pt x="479425" y="445516"/>
                </a:lnTo>
                <a:lnTo>
                  <a:pt x="562482" y="464438"/>
                </a:lnTo>
                <a:lnTo>
                  <a:pt x="546702" y="429006"/>
                </a:lnTo>
                <a:lnTo>
                  <a:pt x="509397" y="429006"/>
                </a:lnTo>
                <a:lnTo>
                  <a:pt x="499600" y="420945"/>
                </a:lnTo>
                <a:close/>
              </a:path>
              <a:path w="562610" h="464820">
                <a:moveTo>
                  <a:pt x="507670" y="411117"/>
                </a:moveTo>
                <a:lnTo>
                  <a:pt x="499600" y="420945"/>
                </a:lnTo>
                <a:lnTo>
                  <a:pt x="509397" y="429006"/>
                </a:lnTo>
                <a:lnTo>
                  <a:pt x="517525" y="419227"/>
                </a:lnTo>
                <a:lnTo>
                  <a:pt x="507670" y="411117"/>
                </a:lnTo>
                <a:close/>
              </a:path>
              <a:path w="562610" h="464820">
                <a:moveTo>
                  <a:pt x="527812" y="386588"/>
                </a:moveTo>
                <a:lnTo>
                  <a:pt x="507670" y="411117"/>
                </a:lnTo>
                <a:lnTo>
                  <a:pt x="517525" y="419227"/>
                </a:lnTo>
                <a:lnTo>
                  <a:pt x="509397" y="429006"/>
                </a:lnTo>
                <a:lnTo>
                  <a:pt x="546702" y="429006"/>
                </a:lnTo>
                <a:lnTo>
                  <a:pt x="527812" y="386588"/>
                </a:lnTo>
                <a:close/>
              </a:path>
              <a:path w="562610" h="464820">
                <a:moveTo>
                  <a:pt x="8128" y="0"/>
                </a:moveTo>
                <a:lnTo>
                  <a:pt x="0" y="9906"/>
                </a:lnTo>
                <a:lnTo>
                  <a:pt x="499600" y="420945"/>
                </a:lnTo>
                <a:lnTo>
                  <a:pt x="507670" y="411117"/>
                </a:lnTo>
                <a:lnTo>
                  <a:pt x="81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5560567" y="4388949"/>
            <a:ext cx="1646555" cy="568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DengXian"/>
                <a:cs typeface="DengXian"/>
              </a:rPr>
              <a:t>A</a:t>
            </a:r>
            <a:r>
              <a:rPr sz="1800" spc="-10" dirty="0">
                <a:latin typeface="DengXian"/>
                <a:cs typeface="DengXian"/>
              </a:rPr>
              <a:t>d</a:t>
            </a:r>
            <a:r>
              <a:rPr sz="1800" dirty="0">
                <a:latin typeface="DengXian"/>
                <a:cs typeface="DengXian"/>
              </a:rPr>
              <a:t>d </a:t>
            </a:r>
            <a:r>
              <a:rPr sz="1800" spc="5" dirty="0">
                <a:latin typeface="DengXian"/>
                <a:cs typeface="DengXian"/>
              </a:rPr>
              <a:t> </a:t>
            </a:r>
            <a:r>
              <a:rPr sz="1800" spc="-15" dirty="0">
                <a:latin typeface="DengXian"/>
                <a:cs typeface="DengXian"/>
              </a:rPr>
              <a:t>su</a:t>
            </a:r>
            <a:r>
              <a:rPr sz="1800" spc="-10" dirty="0">
                <a:latin typeface="DengXian"/>
                <a:cs typeface="DengXian"/>
              </a:rPr>
              <a:t>b</a:t>
            </a:r>
            <a:r>
              <a:rPr sz="1800" dirty="0">
                <a:latin typeface="DengXian"/>
                <a:cs typeface="DengXian"/>
              </a:rPr>
              <a:t>-</a:t>
            </a:r>
            <a:r>
              <a:rPr sz="1800" spc="-5" dirty="0">
                <a:latin typeface="DengXian"/>
                <a:cs typeface="DengXian"/>
              </a:rPr>
              <a:t>model</a:t>
            </a:r>
            <a:endParaRPr sz="1800" dirty="0">
              <a:latin typeface="DengXian"/>
              <a:cs typeface="DengXi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DengXian"/>
                <a:cs typeface="DengXian"/>
              </a:rPr>
              <a:t>score</a:t>
            </a:r>
            <a:r>
              <a:rPr sz="1800" dirty="0">
                <a:latin typeface="DengXian"/>
                <a:cs typeface="DengXian"/>
              </a:rPr>
              <a:t>s</a:t>
            </a:r>
            <a:r>
              <a:rPr sz="1800" spc="1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U</a:t>
            </a:r>
            <a:r>
              <a:rPr sz="1800" baseline="-20833" dirty="0">
                <a:latin typeface="DengXian"/>
                <a:cs typeface="DengXian"/>
              </a:rPr>
              <a:t>A</a:t>
            </a:r>
            <a:r>
              <a:rPr sz="1800" spc="-5" dirty="0">
                <a:latin typeface="DengXian"/>
                <a:cs typeface="DengXian"/>
              </a:rPr>
              <a:t>+U</a:t>
            </a:r>
            <a:r>
              <a:rPr sz="1800" baseline="-20833" dirty="0">
                <a:latin typeface="DengXian"/>
                <a:cs typeface="DengXian"/>
              </a:rPr>
              <a:t>B</a:t>
            </a:r>
          </a:p>
        </p:txBody>
      </p:sp>
      <p:sp>
        <p:nvSpPr>
          <p:cNvPr id="30" name="object 30"/>
          <p:cNvSpPr/>
          <p:nvPr/>
        </p:nvSpPr>
        <p:spPr>
          <a:xfrm>
            <a:off x="3070098" y="5323332"/>
            <a:ext cx="2559685" cy="86995"/>
          </a:xfrm>
          <a:custGeom>
            <a:avLst/>
            <a:gdLst/>
            <a:ahLst/>
            <a:cxnLst/>
            <a:rect l="l" t="t" r="r" b="b"/>
            <a:pathLst>
              <a:path w="2559685" h="86995">
                <a:moveTo>
                  <a:pt x="2472690" y="0"/>
                </a:moveTo>
                <a:lnTo>
                  <a:pt x="2472690" y="86868"/>
                </a:lnTo>
                <a:lnTo>
                  <a:pt x="2530602" y="57912"/>
                </a:lnTo>
                <a:lnTo>
                  <a:pt x="2487167" y="57912"/>
                </a:lnTo>
                <a:lnTo>
                  <a:pt x="2487167" y="28956"/>
                </a:lnTo>
                <a:lnTo>
                  <a:pt x="2530602" y="28956"/>
                </a:lnTo>
                <a:lnTo>
                  <a:pt x="2472690" y="0"/>
                </a:lnTo>
                <a:close/>
              </a:path>
              <a:path w="2559685" h="86995">
                <a:moveTo>
                  <a:pt x="2472690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472690" y="57912"/>
                </a:lnTo>
                <a:lnTo>
                  <a:pt x="2472690" y="28956"/>
                </a:lnTo>
                <a:close/>
              </a:path>
              <a:path w="2559685" h="86995">
                <a:moveTo>
                  <a:pt x="2530602" y="28956"/>
                </a:moveTo>
                <a:lnTo>
                  <a:pt x="2487167" y="28956"/>
                </a:lnTo>
                <a:lnTo>
                  <a:pt x="2487167" y="57912"/>
                </a:lnTo>
                <a:lnTo>
                  <a:pt x="2530602" y="57912"/>
                </a:lnTo>
                <a:lnTo>
                  <a:pt x="2559557" y="43434"/>
                </a:lnTo>
                <a:lnTo>
                  <a:pt x="253060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3376929" y="5012773"/>
            <a:ext cx="167576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DengXian"/>
                <a:cs typeface="DengXian"/>
              </a:rPr>
              <a:t>Send</a:t>
            </a:r>
            <a:r>
              <a:rPr sz="1800" dirty="0">
                <a:latin typeface="DengXian"/>
                <a:cs typeface="DengXian"/>
              </a:rPr>
              <a:t>s </a:t>
            </a:r>
            <a:r>
              <a:rPr sz="1800" spc="-10" dirty="0">
                <a:latin typeface="DengXian"/>
                <a:cs typeface="DengXian"/>
              </a:rPr>
              <a:t>en</a:t>
            </a:r>
            <a:r>
              <a:rPr sz="1800" dirty="0">
                <a:latin typeface="DengXian"/>
                <a:cs typeface="DengXian"/>
              </a:rPr>
              <a:t>d</a:t>
            </a:r>
            <a:r>
              <a:rPr sz="1800" spc="-15" dirty="0">
                <a:latin typeface="DengXian"/>
                <a:cs typeface="DengXian"/>
              </a:rPr>
              <a:t> s</a:t>
            </a:r>
            <a:r>
              <a:rPr sz="1800" spc="-5" dirty="0">
                <a:latin typeface="DengXian"/>
                <a:cs typeface="DengXian"/>
              </a:rPr>
              <a:t>ignal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93635" y="4654296"/>
            <a:ext cx="585216" cy="489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5736335" y="5087111"/>
            <a:ext cx="419100" cy="429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11469116" y="6400076"/>
            <a:ext cx="1873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35</a:t>
            </a:r>
            <a:endParaRPr sz="1200" dirty="0">
              <a:latin typeface="DengXian"/>
              <a:cs typeface="DengXian"/>
            </a:endParaRPr>
          </a:p>
        </p:txBody>
      </p:sp>
      <p:sp>
        <p:nvSpPr>
          <p:cNvPr id="35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287" rIns="0" bIns="0" rtlCol="0">
            <a:spAutoFit/>
          </a:bodyPr>
          <a:lstStyle/>
          <a:p>
            <a:pPr marL="390525">
              <a:lnSpc>
                <a:spcPct val="100000"/>
              </a:lnSpc>
            </a:pPr>
            <a:r>
              <a:rPr spc="-20" dirty="0"/>
              <a:t>Secu</a:t>
            </a:r>
            <a:r>
              <a:rPr spc="-10" dirty="0"/>
              <a:t>r</a:t>
            </a:r>
            <a:r>
              <a:rPr spc="-15" dirty="0"/>
              <a:t>ity</a:t>
            </a:r>
            <a:r>
              <a:rPr spc="10" dirty="0"/>
              <a:t> </a:t>
            </a:r>
            <a:r>
              <a:rPr spc="-15" dirty="0"/>
              <a:t>Analysis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36</a:t>
            </a:fld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97814" y="1278434"/>
            <a:ext cx="10243820" cy="4478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299720" algn="l"/>
              </a:tabLst>
            </a:pP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Sec</a:t>
            </a:r>
            <a:r>
              <a:rPr sz="2800" spc="-30" dirty="0">
                <a:solidFill>
                  <a:srgbClr val="44536A"/>
                </a:solidFill>
                <a:latin typeface="DengXian"/>
                <a:cs typeface="DengXian"/>
              </a:rPr>
              <a:t>u</a:t>
            </a:r>
            <a:r>
              <a:rPr sz="2800" spc="-10" dirty="0">
                <a:solidFill>
                  <a:srgbClr val="44536A"/>
                </a:solidFill>
                <a:latin typeface="DengXian"/>
                <a:cs typeface="DengXian"/>
              </a:rPr>
              <a:t>rity</a:t>
            </a:r>
            <a:r>
              <a:rPr sz="28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against</a:t>
            </a: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thi</a:t>
            </a: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rd</a:t>
            </a:r>
            <a:r>
              <a:rPr sz="2800" spc="-10" dirty="0">
                <a:solidFill>
                  <a:srgbClr val="44536A"/>
                </a:solidFill>
                <a:latin typeface="DengXian"/>
                <a:cs typeface="DengXian"/>
              </a:rPr>
              <a:t>-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party</a:t>
            </a:r>
            <a:r>
              <a:rPr sz="2800" spc="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C</a:t>
            </a:r>
            <a:endParaRPr sz="2800" dirty="0">
              <a:latin typeface="DengXian"/>
              <a:cs typeface="DengXian"/>
            </a:endParaRPr>
          </a:p>
          <a:p>
            <a:pPr marL="12700" marR="5080" lvl="1" indent="420370">
              <a:lnSpc>
                <a:spcPct val="100000"/>
              </a:lnSpc>
              <a:spcBef>
                <a:spcPts val="2430"/>
              </a:spcBef>
              <a:buClr>
                <a:srgbClr val="44536A"/>
              </a:buClr>
              <a:buFont typeface="DengXian"/>
              <a:buChar char="-"/>
              <a:tabLst>
                <a:tab pos="669925" algn="l"/>
              </a:tabLst>
            </a:pP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all C 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learns</a:t>
            </a:r>
            <a:r>
              <a:rPr sz="2400" spc="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are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t</a:t>
            </a:r>
            <a:r>
              <a:rPr sz="2400" spc="-20" dirty="0">
                <a:solidFill>
                  <a:srgbClr val="44536A"/>
                </a:solidFill>
                <a:latin typeface="DengXian"/>
                <a:cs typeface="DengXian"/>
              </a:rPr>
              <a:t>h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e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maske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d</a:t>
            </a:r>
            <a:r>
              <a:rPr sz="2400" spc="2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20" dirty="0">
                <a:solidFill>
                  <a:srgbClr val="44536A"/>
                </a:solidFill>
                <a:latin typeface="DengXian"/>
                <a:cs typeface="DengXian"/>
              </a:rPr>
              <a:t>gradi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ent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s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and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t</a:t>
            </a:r>
            <a:r>
              <a:rPr sz="2400" spc="-20" dirty="0">
                <a:solidFill>
                  <a:srgbClr val="44536A"/>
                </a:solidFill>
                <a:latin typeface="DengXian"/>
                <a:cs typeface="DengXian"/>
              </a:rPr>
              <a:t>h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e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r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andomness</a:t>
            </a:r>
            <a:r>
              <a:rPr sz="2400" spc="1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and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20" dirty="0">
                <a:solidFill>
                  <a:srgbClr val="44536A"/>
                </a:solidFill>
                <a:latin typeface="DengXian"/>
                <a:cs typeface="DengXian"/>
              </a:rPr>
              <a:t>se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c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re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c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y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of 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the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maske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d</a:t>
            </a:r>
            <a:r>
              <a:rPr sz="2400" spc="1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matri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x</a:t>
            </a:r>
            <a:r>
              <a:rPr sz="2400" spc="2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are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20" dirty="0">
                <a:solidFill>
                  <a:srgbClr val="44536A"/>
                </a:solidFill>
                <a:latin typeface="DengXian"/>
                <a:cs typeface="DengXian"/>
              </a:rPr>
              <a:t>guarant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e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ed</a:t>
            </a:r>
            <a:endParaRPr sz="2400" dirty="0">
              <a:latin typeface="DengXian"/>
              <a:cs typeface="DengXian"/>
            </a:endParaRPr>
          </a:p>
          <a:p>
            <a:pPr lvl="1">
              <a:lnSpc>
                <a:spcPct val="100000"/>
              </a:lnSpc>
              <a:spcBef>
                <a:spcPts val="36"/>
              </a:spcBef>
              <a:buClr>
                <a:srgbClr val="44536A"/>
              </a:buClr>
              <a:buFont typeface="DengXian"/>
              <a:buChar char="-"/>
            </a:pPr>
            <a:endParaRPr sz="24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Securit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y</a:t>
            </a:r>
            <a:r>
              <a:rPr sz="28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ag</a:t>
            </a:r>
            <a:r>
              <a:rPr sz="2800" spc="-10" dirty="0">
                <a:solidFill>
                  <a:srgbClr val="44536A"/>
                </a:solidFill>
                <a:latin typeface="DengXian"/>
                <a:cs typeface="DengXian"/>
              </a:rPr>
              <a:t>a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inst</a:t>
            </a: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each</a:t>
            </a:r>
            <a:r>
              <a:rPr sz="2800" spc="-1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other</a:t>
            </a:r>
            <a:endParaRPr sz="28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  <a:spcBef>
                <a:spcPts val="33"/>
              </a:spcBef>
              <a:buClr>
                <a:srgbClr val="44536A"/>
              </a:buClr>
              <a:buFont typeface="Arial"/>
              <a:buChar char="•"/>
            </a:pPr>
            <a:endParaRPr sz="2500" dirty="0">
              <a:latin typeface="Times New Roman"/>
              <a:cs typeface="Times New Roman"/>
            </a:endParaRPr>
          </a:p>
          <a:p>
            <a:pPr marL="753110" lvl="1" indent="-320040">
              <a:lnSpc>
                <a:spcPct val="100000"/>
              </a:lnSpc>
              <a:buClr>
                <a:srgbClr val="44536A"/>
              </a:buClr>
              <a:buFont typeface="DengXian"/>
              <a:buChar char="-"/>
              <a:tabLst>
                <a:tab pos="753745" algn="l"/>
              </a:tabLst>
            </a:pP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P</a:t>
            </a:r>
            <a:r>
              <a:rPr sz="2400" spc="-25" dirty="0">
                <a:solidFill>
                  <a:srgbClr val="44536A"/>
                </a:solidFill>
                <a:latin typeface="DengXian"/>
                <a:cs typeface="DengXian"/>
              </a:rPr>
              <a:t>a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r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t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y A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learns</a:t>
            </a:r>
            <a:r>
              <a:rPr sz="2400" spc="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t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s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20" dirty="0">
                <a:solidFill>
                  <a:srgbClr val="44536A"/>
                </a:solidFill>
                <a:latin typeface="DengXian"/>
                <a:cs typeface="DengXian"/>
              </a:rPr>
              <a:t>grad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ent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 at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each</a:t>
            </a:r>
            <a:r>
              <a:rPr sz="2400" spc="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ste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p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,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but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thi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s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is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n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o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t</a:t>
            </a:r>
            <a:r>
              <a:rPr sz="2400" spc="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enough</a:t>
            </a:r>
            <a:r>
              <a:rPr sz="2400" spc="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f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o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r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 A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t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o</a:t>
            </a:r>
            <a:endParaRPr sz="2400" dirty="0">
              <a:latin typeface="DengXian"/>
              <a:cs typeface="DengXi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learn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any</a:t>
            </a:r>
            <a:r>
              <a:rPr sz="2400" spc="1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infor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m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a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ti</a:t>
            </a:r>
            <a:r>
              <a:rPr sz="2400" spc="5" dirty="0">
                <a:solidFill>
                  <a:srgbClr val="44536A"/>
                </a:solidFill>
                <a:latin typeface="DengXian"/>
                <a:cs typeface="DengXian"/>
              </a:rPr>
              <a:t>o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n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fro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m B</a:t>
            </a:r>
            <a:endParaRPr sz="2400" dirty="0">
              <a:latin typeface="DengXian"/>
              <a:cs typeface="DengXian"/>
            </a:endParaRPr>
          </a:p>
          <a:p>
            <a:pPr marL="753110" lvl="1" indent="-320040">
              <a:lnSpc>
                <a:spcPct val="100000"/>
              </a:lnSpc>
              <a:buClr>
                <a:srgbClr val="44536A"/>
              </a:buClr>
              <a:buFont typeface="DengXian"/>
              <a:buChar char="-"/>
              <a:tabLst>
                <a:tab pos="753745" algn="l"/>
              </a:tabLst>
            </a:pP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inabil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ty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o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f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so</a:t>
            </a:r>
            <a:r>
              <a:rPr sz="2400" spc="5" dirty="0">
                <a:solidFill>
                  <a:srgbClr val="44536A"/>
                </a:solidFill>
                <a:latin typeface="DengXian"/>
                <a:cs typeface="DengXian"/>
              </a:rPr>
              <a:t>l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ving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n </a:t>
            </a:r>
            <a:r>
              <a:rPr sz="2400" spc="-15" dirty="0">
                <a:solidFill>
                  <a:srgbClr val="44536A"/>
                </a:solidFill>
                <a:latin typeface="DengXian"/>
                <a:cs typeface="DengXian"/>
              </a:rPr>
              <a:t>equati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o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n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s </a:t>
            </a:r>
            <a:r>
              <a:rPr sz="2400" spc="-10" dirty="0">
                <a:solidFill>
                  <a:srgbClr val="44536A"/>
                </a:solidFill>
                <a:latin typeface="DengXian"/>
                <a:cs typeface="DengXian"/>
              </a:rPr>
              <a:t>in</a:t>
            </a:r>
            <a:r>
              <a:rPr sz="2400" spc="1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mor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e</a:t>
            </a:r>
            <a:r>
              <a:rPr sz="2400" spc="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tha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n</a:t>
            </a:r>
            <a:r>
              <a:rPr sz="2400" spc="1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n</a:t>
            </a:r>
            <a:r>
              <a:rPr sz="24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400" dirty="0">
                <a:solidFill>
                  <a:srgbClr val="44536A"/>
                </a:solidFill>
                <a:latin typeface="DengXian"/>
                <a:cs typeface="DengXian"/>
              </a:rPr>
              <a:t>unknowns</a:t>
            </a:r>
            <a:endParaRPr sz="2400" dirty="0">
              <a:latin typeface="DengXian"/>
              <a:cs typeface="DengXian"/>
            </a:endParaRPr>
          </a:p>
          <a:p>
            <a:pPr lvl="1">
              <a:lnSpc>
                <a:spcPct val="100000"/>
              </a:lnSpc>
              <a:spcBef>
                <a:spcPts val="34"/>
              </a:spcBef>
              <a:buClr>
                <a:srgbClr val="44536A"/>
              </a:buClr>
              <a:buFont typeface="DengXian"/>
              <a:buChar char="-"/>
            </a:pPr>
            <a:endParaRPr sz="24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355600" algn="l"/>
              </a:tabLst>
            </a:pP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Securit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y</a:t>
            </a:r>
            <a:r>
              <a:rPr sz="28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in</a:t>
            </a:r>
            <a:r>
              <a:rPr sz="280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the </a:t>
            </a:r>
            <a:r>
              <a:rPr sz="2800" spc="-25" dirty="0">
                <a:solidFill>
                  <a:srgbClr val="44536A"/>
                </a:solidFill>
                <a:latin typeface="DengXian"/>
                <a:cs typeface="DengXian"/>
              </a:rPr>
              <a:t>sem</a:t>
            </a:r>
            <a:r>
              <a:rPr sz="2800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2800" spc="-10" dirty="0">
                <a:solidFill>
                  <a:srgbClr val="44536A"/>
                </a:solidFill>
                <a:latin typeface="DengXian"/>
                <a:cs typeface="DengXian"/>
              </a:rPr>
              <a:t>-</a:t>
            </a:r>
            <a:r>
              <a:rPr sz="2800" spc="-25" dirty="0">
                <a:solidFill>
                  <a:srgbClr val="44536A"/>
                </a:solidFill>
                <a:latin typeface="DengXian"/>
                <a:cs typeface="DengXian"/>
              </a:rPr>
              <a:t>h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o</a:t>
            </a: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ne</a:t>
            </a:r>
            <a:r>
              <a:rPr sz="2800" spc="-5" dirty="0">
                <a:solidFill>
                  <a:srgbClr val="44536A"/>
                </a:solidFill>
                <a:latin typeface="DengXian"/>
                <a:cs typeface="DengXian"/>
              </a:rPr>
              <a:t>s</a:t>
            </a:r>
            <a:r>
              <a:rPr sz="2800" spc="-10" dirty="0">
                <a:solidFill>
                  <a:srgbClr val="44536A"/>
                </a:solidFill>
                <a:latin typeface="DengXian"/>
                <a:cs typeface="DengXian"/>
              </a:rPr>
              <a:t>t</a:t>
            </a:r>
            <a:r>
              <a:rPr sz="2800" spc="-2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2800" spc="-20" dirty="0">
                <a:solidFill>
                  <a:srgbClr val="44536A"/>
                </a:solidFill>
                <a:latin typeface="DengXian"/>
                <a:cs typeface="DengXian"/>
              </a:rPr>
              <a:t>s</a:t>
            </a:r>
            <a:r>
              <a:rPr sz="2800" spc="-10" dirty="0">
                <a:solidFill>
                  <a:srgbClr val="44536A"/>
                </a:solidFill>
                <a:latin typeface="DengXian"/>
                <a:cs typeface="DengXian"/>
              </a:rPr>
              <a:t>e</a:t>
            </a:r>
            <a:r>
              <a:rPr sz="2800" spc="-15" dirty="0">
                <a:solidFill>
                  <a:srgbClr val="44536A"/>
                </a:solidFill>
                <a:latin typeface="DengXian"/>
                <a:cs typeface="DengXian"/>
              </a:rPr>
              <a:t>tting</a:t>
            </a:r>
            <a:endParaRPr sz="2800" dirty="0">
              <a:latin typeface="DengXian"/>
              <a:cs typeface="DengXian"/>
            </a:endParaRPr>
          </a:p>
        </p:txBody>
      </p:sp>
      <p:sp>
        <p:nvSpPr>
          <p:cNvPr id="5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26935" y="1054607"/>
            <a:ext cx="5283708" cy="4634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926" rIns="0" bIns="0" rtlCol="0">
            <a:spAutoFit/>
          </a:bodyPr>
          <a:lstStyle/>
          <a:p>
            <a:pPr marL="251460">
              <a:lnSpc>
                <a:spcPct val="100000"/>
              </a:lnSpc>
            </a:pPr>
            <a:r>
              <a:rPr spc="-75" dirty="0"/>
              <a:t>X</a:t>
            </a:r>
            <a:r>
              <a:rPr spc="-25" dirty="0"/>
              <a:t>GBo</a:t>
            </a:r>
            <a:r>
              <a:rPr spc="-30" dirty="0"/>
              <a:t>o</a:t>
            </a:r>
            <a:r>
              <a:rPr spc="-15" dirty="0"/>
              <a:t>st</a:t>
            </a:r>
            <a:r>
              <a:rPr spc="35" dirty="0"/>
              <a:t> </a:t>
            </a:r>
            <a:r>
              <a:rPr spc="-15" dirty="0"/>
              <a:t>in</a:t>
            </a:r>
            <a:r>
              <a:rPr spc="-5" dirty="0"/>
              <a:t> </a:t>
            </a:r>
            <a:r>
              <a:rPr spc="-25" dirty="0"/>
              <a:t>F</a:t>
            </a:r>
            <a:r>
              <a:rPr spc="-15" dirty="0"/>
              <a:t>e</a:t>
            </a:r>
            <a:r>
              <a:rPr spc="-20" dirty="0"/>
              <a:t>der</a:t>
            </a:r>
            <a:r>
              <a:rPr spc="-15" dirty="0"/>
              <a:t>a</a:t>
            </a:r>
            <a:r>
              <a:rPr spc="-35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spc="-15"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40318" y="702867"/>
            <a:ext cx="162496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latin typeface="Microsoft YaHei"/>
                <a:cs typeface="Microsoft YaHei"/>
              </a:rPr>
              <a:t>GB</a:t>
            </a:r>
            <a:r>
              <a:rPr sz="2000" b="1" spc="-75" dirty="0">
                <a:latin typeface="Microsoft YaHei"/>
                <a:cs typeface="Microsoft YaHei"/>
              </a:rPr>
              <a:t>D</a:t>
            </a:r>
            <a:r>
              <a:rPr sz="2000" b="1" dirty="0">
                <a:latin typeface="Microsoft YaHei"/>
                <a:cs typeface="Microsoft YaHei"/>
              </a:rPr>
              <a:t>T</a:t>
            </a:r>
            <a:r>
              <a:rPr sz="2000" b="1" spc="-15" dirty="0">
                <a:latin typeface="Microsoft YaHei"/>
                <a:cs typeface="Microsoft YaHei"/>
              </a:rPr>
              <a:t> </a:t>
            </a:r>
            <a:r>
              <a:rPr sz="2000" b="1" dirty="0">
                <a:latin typeface="Microsoft YaHei"/>
                <a:cs typeface="Microsoft YaHei"/>
              </a:rPr>
              <a:t>in</a:t>
            </a:r>
            <a:r>
              <a:rPr sz="2000" b="1" spc="-10" dirty="0">
                <a:latin typeface="Microsoft YaHei"/>
                <a:cs typeface="Microsoft YaHei"/>
              </a:rPr>
              <a:t> </a:t>
            </a:r>
            <a:r>
              <a:rPr sz="2000" b="1" spc="-5" dirty="0">
                <a:latin typeface="Microsoft YaHei"/>
                <a:cs typeface="Microsoft YaHei"/>
              </a:rPr>
              <a:t>HFL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51747" y="972058"/>
            <a:ext cx="1598930" cy="0"/>
          </a:xfrm>
          <a:custGeom>
            <a:avLst/>
            <a:gdLst/>
            <a:ahLst/>
            <a:cxnLst/>
            <a:rect l="l" t="t" r="r" b="b"/>
            <a:pathLst>
              <a:path w="1598929">
                <a:moveTo>
                  <a:pt x="0" y="0"/>
                </a:moveTo>
                <a:lnTo>
                  <a:pt x="1598676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44779" y="1054608"/>
            <a:ext cx="6531864" cy="2552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915416" y="4285327"/>
            <a:ext cx="5008245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Ke</a:t>
            </a:r>
            <a:r>
              <a:rPr sz="1600" u="sng" spc="-2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w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ei</a:t>
            </a:r>
            <a:r>
              <a:rPr sz="1600" u="sng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 </a:t>
            </a:r>
            <a:r>
              <a:rPr sz="1600" u="sng" spc="-15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Chen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5"/>
              </a:rPr>
              <a:t>g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u="sng" spc="-195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T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ao</a:t>
            </a:r>
            <a:r>
              <a:rPr sz="1600" u="sng" spc="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 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6"/>
              </a:rPr>
              <a:t>Fan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u="sng" spc="-95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Y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ilun </a:t>
            </a:r>
            <a:r>
              <a:rPr sz="1600" u="sng" spc="-5" dirty="0">
                <a:solidFill>
                  <a:srgbClr val="0462C1"/>
                </a:solidFill>
                <a:latin typeface="Arial"/>
                <a:cs typeface="Arial"/>
                <a:hlinkClick r:id="rId7"/>
              </a:rPr>
              <a:t>Jin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u="sng" spc="-16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Y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ang</a:t>
            </a:r>
            <a:r>
              <a:rPr sz="1600" u="sng" spc="1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 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8"/>
              </a:rPr>
              <a:t>Liu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u="sng" spc="-7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T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ianjian</a:t>
            </a:r>
            <a:r>
              <a:rPr sz="1600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600" u="sng" spc="-15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Che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9"/>
              </a:rPr>
              <a:t>n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u="sng" spc="-25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Q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iang</a:t>
            </a:r>
            <a:r>
              <a:rPr sz="1600" u="sng" spc="-3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 </a:t>
            </a:r>
            <a:r>
              <a:rPr sz="1600" u="sng" spc="-16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Y</a:t>
            </a:r>
            <a:r>
              <a:rPr sz="1600" u="sng" spc="-10" dirty="0">
                <a:solidFill>
                  <a:srgbClr val="0462C1"/>
                </a:solidFill>
                <a:latin typeface="Arial"/>
                <a:cs typeface="Arial"/>
                <a:hlinkClick r:id="rId10"/>
              </a:rPr>
              <a:t>ang</a:t>
            </a:r>
            <a:r>
              <a:rPr sz="1600" spc="-5" dirty="0">
                <a:latin typeface="Arial"/>
                <a:cs typeface="Arial"/>
              </a:rPr>
              <a:t>,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Se</a:t>
            </a:r>
            <a:r>
              <a:rPr sz="1600" spc="-5" dirty="0">
                <a:latin typeface="Arial"/>
                <a:cs typeface="Arial"/>
              </a:rPr>
              <a:t>c</a:t>
            </a:r>
            <a:r>
              <a:rPr sz="1600" spc="-10" dirty="0">
                <a:latin typeface="Arial"/>
                <a:cs typeface="Arial"/>
              </a:rPr>
              <a:t>ureBoo</a:t>
            </a:r>
            <a:r>
              <a:rPr sz="1600" spc="-5" dirty="0">
                <a:latin typeface="Arial"/>
                <a:cs typeface="Arial"/>
              </a:rPr>
              <a:t>st: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Lo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sless Federated Lea</a:t>
            </a:r>
            <a:r>
              <a:rPr sz="1600" spc="-20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ning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</a:t>
            </a:r>
            <a:r>
              <a:rPr sz="1600" spc="-20" dirty="0">
                <a:latin typeface="Arial"/>
                <a:cs typeface="Arial"/>
              </a:rPr>
              <a:t>r</a:t>
            </a:r>
            <a:r>
              <a:rPr sz="1600" spc="-15" dirty="0">
                <a:latin typeface="Arial"/>
                <a:cs typeface="Arial"/>
              </a:rPr>
              <a:t>ame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r</a:t>
            </a:r>
            <a:r>
              <a:rPr sz="1600" spc="-10" dirty="0">
                <a:latin typeface="Arial"/>
                <a:cs typeface="Arial"/>
              </a:rPr>
              <a:t>k,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IEEE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Intel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igent</a:t>
            </a:r>
            <a:r>
              <a:rPr sz="1600" spc="-15" dirty="0">
                <a:latin typeface="Arial"/>
                <a:cs typeface="Arial"/>
              </a:rPr>
              <a:t> S</a:t>
            </a:r>
            <a:r>
              <a:rPr sz="1600" spc="-30" dirty="0">
                <a:latin typeface="Arial"/>
                <a:cs typeface="Arial"/>
              </a:rPr>
              <a:t>y</a:t>
            </a:r>
            <a:r>
              <a:rPr sz="1600" spc="-10" dirty="0">
                <a:latin typeface="Arial"/>
                <a:cs typeface="Arial"/>
              </a:rPr>
              <a:t>stems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2020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37</a:t>
            </a:fld>
            <a:endParaRPr spc="-10" dirty="0"/>
          </a:p>
        </p:txBody>
      </p:sp>
      <p:sp>
        <p:nvSpPr>
          <p:cNvPr id="8" name="object 8"/>
          <p:cNvSpPr txBox="1"/>
          <p:nvPr/>
        </p:nvSpPr>
        <p:spPr>
          <a:xfrm>
            <a:off x="6806945" y="5895239"/>
            <a:ext cx="4683760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u="sng" spc="-5" dirty="0">
                <a:solidFill>
                  <a:srgbClr val="0462C1"/>
                </a:solidFill>
                <a:latin typeface="Microsoft YaHei"/>
                <a:cs typeface="Microsoft YaHei"/>
                <a:hlinkClick r:id="rId11"/>
              </a:rPr>
              <a:t>Qinbin</a:t>
            </a:r>
            <a:r>
              <a:rPr sz="1400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11"/>
              </a:rPr>
              <a:t> </a:t>
            </a:r>
            <a:r>
              <a:rPr sz="1400" u="sng" spc="-5" dirty="0">
                <a:solidFill>
                  <a:srgbClr val="0462C1"/>
                </a:solidFill>
                <a:latin typeface="Microsoft YaHei"/>
                <a:cs typeface="Microsoft YaHei"/>
                <a:hlinkClick r:id="rId11"/>
              </a:rPr>
              <a:t>Li</a:t>
            </a:r>
            <a:r>
              <a:rPr sz="1400" dirty="0">
                <a:latin typeface="Microsoft YaHei"/>
                <a:cs typeface="Microsoft YaHei"/>
              </a:rPr>
              <a:t>, </a:t>
            </a:r>
            <a:r>
              <a:rPr sz="1400" u="sng" dirty="0">
                <a:solidFill>
                  <a:srgbClr val="0462C1"/>
                </a:solidFill>
                <a:latin typeface="Microsoft YaHei"/>
                <a:cs typeface="Microsoft YaHei"/>
                <a:hlinkClick r:id="rId12"/>
              </a:rPr>
              <a:t>Z</a:t>
            </a:r>
            <a:r>
              <a:rPr sz="1400" u="sng" spc="-5" dirty="0">
                <a:solidFill>
                  <a:srgbClr val="0462C1"/>
                </a:solidFill>
                <a:latin typeface="Microsoft YaHei"/>
                <a:cs typeface="Microsoft YaHei"/>
                <a:hlinkClick r:id="rId12"/>
              </a:rPr>
              <a:t>eyi</a:t>
            </a:r>
            <a:r>
              <a:rPr sz="1400" u="sng" spc="-25" dirty="0">
                <a:solidFill>
                  <a:srgbClr val="0462C1"/>
                </a:solidFill>
                <a:latin typeface="Microsoft YaHei"/>
                <a:cs typeface="Microsoft YaHei"/>
                <a:hlinkClick r:id="rId12"/>
              </a:rPr>
              <a:t> </a:t>
            </a:r>
            <a:r>
              <a:rPr sz="1400" u="sng" spc="-40" dirty="0">
                <a:solidFill>
                  <a:srgbClr val="0462C1"/>
                </a:solidFill>
                <a:latin typeface="Microsoft YaHei"/>
                <a:cs typeface="Microsoft YaHei"/>
                <a:hlinkClick r:id="rId12"/>
              </a:rPr>
              <a:t>W</a:t>
            </a:r>
            <a:r>
              <a:rPr sz="1400" u="sng" spc="-5" dirty="0">
                <a:solidFill>
                  <a:srgbClr val="0462C1"/>
                </a:solidFill>
                <a:latin typeface="Microsoft YaHei"/>
                <a:cs typeface="Microsoft YaHei"/>
                <a:hlinkClick r:id="rId12"/>
              </a:rPr>
              <a:t>en</a:t>
            </a:r>
            <a:r>
              <a:rPr sz="1400" dirty="0">
                <a:latin typeface="Microsoft YaHei"/>
                <a:cs typeface="Microsoft YaHei"/>
              </a:rPr>
              <a:t>, </a:t>
            </a:r>
            <a:r>
              <a:rPr sz="1400" u="sng" spc="-5" dirty="0">
                <a:solidFill>
                  <a:srgbClr val="0462C1"/>
                </a:solidFill>
                <a:latin typeface="Microsoft YaHei"/>
                <a:cs typeface="Microsoft YaHei"/>
                <a:hlinkClick r:id="rId13"/>
              </a:rPr>
              <a:t>Bingsh</a:t>
            </a:r>
            <a:r>
              <a:rPr sz="1400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13"/>
              </a:rPr>
              <a:t>e</a:t>
            </a:r>
            <a:r>
              <a:rPr sz="1400" u="sng" spc="-5" dirty="0">
                <a:solidFill>
                  <a:srgbClr val="0462C1"/>
                </a:solidFill>
                <a:latin typeface="Microsoft YaHei"/>
                <a:cs typeface="Microsoft YaHei"/>
                <a:hlinkClick r:id="rId13"/>
              </a:rPr>
              <a:t>ng</a:t>
            </a:r>
            <a:r>
              <a:rPr sz="1400" u="sng" spc="5" dirty="0">
                <a:solidFill>
                  <a:srgbClr val="0462C1"/>
                </a:solidFill>
                <a:latin typeface="Microsoft YaHei"/>
                <a:cs typeface="Microsoft YaHei"/>
                <a:hlinkClick r:id="rId13"/>
              </a:rPr>
              <a:t> </a:t>
            </a:r>
            <a:r>
              <a:rPr sz="1400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13"/>
              </a:rPr>
              <a:t>H</a:t>
            </a:r>
            <a:r>
              <a:rPr sz="1400" u="sng" spc="-5" dirty="0">
                <a:solidFill>
                  <a:srgbClr val="0462C1"/>
                </a:solidFill>
                <a:latin typeface="Microsoft YaHei"/>
                <a:cs typeface="Microsoft YaHei"/>
                <a:hlinkClick r:id="rId13"/>
              </a:rPr>
              <a:t>e</a:t>
            </a:r>
            <a:r>
              <a:rPr sz="1400" dirty="0">
                <a:latin typeface="Microsoft YaHei"/>
                <a:cs typeface="Microsoft YaHei"/>
              </a:rPr>
              <a:t>,</a:t>
            </a:r>
            <a:r>
              <a:rPr sz="1400" spc="15" dirty="0">
                <a:latin typeface="Microsoft YaHei"/>
                <a:cs typeface="Microsoft YaHei"/>
              </a:rPr>
              <a:t> </a:t>
            </a:r>
            <a:r>
              <a:rPr sz="1400" dirty="0">
                <a:latin typeface="Microsoft YaHei"/>
                <a:cs typeface="Microsoft YaHei"/>
              </a:rPr>
              <a:t>Pr</a:t>
            </a:r>
            <a:r>
              <a:rPr sz="1400" spc="5" dirty="0">
                <a:latin typeface="Microsoft YaHei"/>
                <a:cs typeface="Microsoft YaHei"/>
              </a:rPr>
              <a:t>a</a:t>
            </a:r>
            <a:r>
              <a:rPr sz="1400" dirty="0">
                <a:latin typeface="Microsoft YaHei"/>
                <a:cs typeface="Microsoft YaHei"/>
              </a:rPr>
              <a:t>ct</a:t>
            </a:r>
            <a:r>
              <a:rPr sz="1400" spc="-5" dirty="0">
                <a:latin typeface="Microsoft YaHei"/>
                <a:cs typeface="Microsoft YaHei"/>
              </a:rPr>
              <a:t>ic</a:t>
            </a:r>
            <a:r>
              <a:rPr sz="1400" spc="5" dirty="0">
                <a:latin typeface="Microsoft YaHei"/>
                <a:cs typeface="Microsoft YaHei"/>
              </a:rPr>
              <a:t>a</a:t>
            </a:r>
            <a:r>
              <a:rPr sz="1400" dirty="0">
                <a:latin typeface="Microsoft YaHei"/>
                <a:cs typeface="Microsoft YaHei"/>
              </a:rPr>
              <a:t>l</a:t>
            </a:r>
            <a:r>
              <a:rPr sz="1400" spc="-35" dirty="0">
                <a:latin typeface="Microsoft YaHei"/>
                <a:cs typeface="Microsoft YaHei"/>
              </a:rPr>
              <a:t> </a:t>
            </a:r>
            <a:r>
              <a:rPr sz="1400" spc="-5" dirty="0">
                <a:latin typeface="Microsoft YaHei"/>
                <a:cs typeface="Microsoft YaHei"/>
              </a:rPr>
              <a:t>F</a:t>
            </a:r>
            <a:r>
              <a:rPr sz="1400" spc="-10" dirty="0">
                <a:latin typeface="Microsoft YaHei"/>
                <a:cs typeface="Microsoft YaHei"/>
              </a:rPr>
              <a:t>e</a:t>
            </a:r>
            <a:r>
              <a:rPr sz="1400" dirty="0">
                <a:latin typeface="Microsoft YaHei"/>
                <a:cs typeface="Microsoft YaHei"/>
              </a:rPr>
              <a:t>dera</a:t>
            </a:r>
            <a:r>
              <a:rPr sz="1400" spc="-10" dirty="0">
                <a:latin typeface="Microsoft YaHei"/>
                <a:cs typeface="Microsoft YaHei"/>
              </a:rPr>
              <a:t>t</a:t>
            </a:r>
            <a:r>
              <a:rPr sz="1400" spc="-5" dirty="0">
                <a:latin typeface="Microsoft YaHei"/>
                <a:cs typeface="Microsoft YaHei"/>
              </a:rPr>
              <a:t>ed </a:t>
            </a:r>
            <a:r>
              <a:rPr sz="1400" dirty="0">
                <a:latin typeface="Microsoft YaHei"/>
                <a:cs typeface="Microsoft YaHei"/>
              </a:rPr>
              <a:t>Gr</a:t>
            </a:r>
            <a:r>
              <a:rPr sz="1400" spc="5" dirty="0">
                <a:latin typeface="Microsoft YaHei"/>
                <a:cs typeface="Microsoft YaHei"/>
              </a:rPr>
              <a:t>a</a:t>
            </a:r>
            <a:r>
              <a:rPr sz="1400" dirty="0">
                <a:latin typeface="Microsoft YaHei"/>
                <a:cs typeface="Microsoft YaHei"/>
              </a:rPr>
              <a:t>die</a:t>
            </a:r>
            <a:r>
              <a:rPr sz="1400" spc="-10" dirty="0">
                <a:latin typeface="Microsoft YaHei"/>
                <a:cs typeface="Microsoft YaHei"/>
              </a:rPr>
              <a:t>n</a:t>
            </a:r>
            <a:r>
              <a:rPr sz="1400" dirty="0">
                <a:latin typeface="Microsoft YaHei"/>
                <a:cs typeface="Microsoft YaHei"/>
              </a:rPr>
              <a:t>t</a:t>
            </a:r>
            <a:r>
              <a:rPr sz="1400" spc="-5" dirty="0">
                <a:latin typeface="Microsoft YaHei"/>
                <a:cs typeface="Microsoft YaHei"/>
              </a:rPr>
              <a:t> B</a:t>
            </a:r>
            <a:r>
              <a:rPr sz="1400" spc="-10" dirty="0">
                <a:latin typeface="Microsoft YaHei"/>
                <a:cs typeface="Microsoft YaHei"/>
              </a:rPr>
              <a:t>oo</a:t>
            </a:r>
            <a:r>
              <a:rPr sz="1400" dirty="0">
                <a:latin typeface="Microsoft YaHei"/>
                <a:cs typeface="Microsoft YaHei"/>
              </a:rPr>
              <a:t>sting</a:t>
            </a:r>
            <a:r>
              <a:rPr sz="1400" spc="-5" dirty="0">
                <a:latin typeface="Microsoft YaHei"/>
                <a:cs typeface="Microsoft YaHei"/>
              </a:rPr>
              <a:t> </a:t>
            </a:r>
            <a:r>
              <a:rPr sz="1400" dirty="0">
                <a:latin typeface="Microsoft YaHei"/>
                <a:cs typeface="Microsoft YaHei"/>
              </a:rPr>
              <a:t>D</a:t>
            </a:r>
            <a:r>
              <a:rPr sz="1400" spc="-10" dirty="0">
                <a:latin typeface="Microsoft YaHei"/>
                <a:cs typeface="Microsoft YaHei"/>
              </a:rPr>
              <a:t>e</a:t>
            </a:r>
            <a:r>
              <a:rPr sz="1400" dirty="0">
                <a:latin typeface="Microsoft YaHei"/>
                <a:cs typeface="Microsoft YaHei"/>
              </a:rPr>
              <a:t>c</a:t>
            </a:r>
            <a:r>
              <a:rPr sz="1400" spc="-5" dirty="0">
                <a:latin typeface="Microsoft YaHei"/>
                <a:cs typeface="Microsoft YaHei"/>
              </a:rPr>
              <a:t>is</a:t>
            </a:r>
            <a:r>
              <a:rPr sz="1400" spc="-10" dirty="0">
                <a:latin typeface="Microsoft YaHei"/>
                <a:cs typeface="Microsoft YaHei"/>
              </a:rPr>
              <a:t>io</a:t>
            </a:r>
            <a:r>
              <a:rPr sz="1400" dirty="0">
                <a:latin typeface="Microsoft YaHei"/>
                <a:cs typeface="Microsoft YaHei"/>
              </a:rPr>
              <a:t>n</a:t>
            </a:r>
            <a:r>
              <a:rPr sz="1400" spc="-10" dirty="0">
                <a:latin typeface="Microsoft YaHei"/>
                <a:cs typeface="Microsoft YaHei"/>
              </a:rPr>
              <a:t> </a:t>
            </a:r>
            <a:r>
              <a:rPr sz="1400" spc="-135" dirty="0">
                <a:latin typeface="Microsoft YaHei"/>
                <a:cs typeface="Microsoft YaHei"/>
              </a:rPr>
              <a:t>T</a:t>
            </a:r>
            <a:r>
              <a:rPr sz="1400" spc="-20" dirty="0">
                <a:latin typeface="Microsoft YaHei"/>
                <a:cs typeface="Microsoft YaHei"/>
              </a:rPr>
              <a:t>r</a:t>
            </a:r>
            <a:r>
              <a:rPr sz="1400" spc="-5" dirty="0">
                <a:latin typeface="Microsoft YaHei"/>
                <a:cs typeface="Microsoft YaHei"/>
              </a:rPr>
              <a:t>e</a:t>
            </a:r>
            <a:r>
              <a:rPr sz="1400" spc="-10" dirty="0">
                <a:latin typeface="Microsoft YaHei"/>
                <a:cs typeface="Microsoft YaHei"/>
              </a:rPr>
              <a:t>e</a:t>
            </a:r>
            <a:r>
              <a:rPr sz="1400" dirty="0">
                <a:latin typeface="Microsoft YaHei"/>
                <a:cs typeface="Microsoft YaHei"/>
              </a:rPr>
              <a:t>s,</a:t>
            </a:r>
            <a:r>
              <a:rPr sz="1400" spc="20" dirty="0">
                <a:latin typeface="Microsoft YaHei"/>
                <a:cs typeface="Microsoft YaHei"/>
              </a:rPr>
              <a:t> </a:t>
            </a:r>
            <a:r>
              <a:rPr sz="1400" spc="-5" dirty="0">
                <a:latin typeface="Microsoft YaHei"/>
                <a:cs typeface="Microsoft YaHei"/>
              </a:rPr>
              <a:t>AAAI</a:t>
            </a:r>
            <a:r>
              <a:rPr sz="1400" dirty="0">
                <a:latin typeface="Microsoft YaHei"/>
                <a:cs typeface="Microsoft YaHei"/>
              </a:rPr>
              <a:t>,</a:t>
            </a:r>
            <a:r>
              <a:rPr sz="1400" spc="10" dirty="0">
                <a:latin typeface="Microsoft YaHei"/>
                <a:cs typeface="Microsoft YaHei"/>
              </a:rPr>
              <a:t> </a:t>
            </a:r>
            <a:r>
              <a:rPr sz="1400" dirty="0">
                <a:latin typeface="Microsoft YaHei"/>
                <a:cs typeface="Microsoft YaHei"/>
              </a:rPr>
              <a:t>2019</a:t>
            </a:r>
          </a:p>
        </p:txBody>
      </p:sp>
      <p:sp>
        <p:nvSpPr>
          <p:cNvPr id="10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399276"/>
            <a:ext cx="771144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460872" y="6664782"/>
            <a:ext cx="226631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spc="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 re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rved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8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 d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ribu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io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800" spc="3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t 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8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800" spc="5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800" spc="-5" dirty="0">
                <a:solidFill>
                  <a:srgbClr val="44536A"/>
                </a:solidFill>
                <a:latin typeface="Calibri"/>
                <a:cs typeface="Calibri"/>
              </a:rPr>
              <a:t>sio</a:t>
            </a:r>
            <a:r>
              <a:rPr sz="80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3911" rIns="0" bIns="0" rtlCol="0">
            <a:spAutoFit/>
          </a:bodyPr>
          <a:lstStyle/>
          <a:p>
            <a:pPr marL="279400">
              <a:lnSpc>
                <a:spcPts val="3354"/>
              </a:lnSpc>
            </a:pP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45" dirty="0"/>
              <a:t>T</a:t>
            </a:r>
            <a:r>
              <a:rPr spc="-15" dirty="0"/>
              <a:t>ransfer</a:t>
            </a:r>
            <a:r>
              <a:rPr spc="-5" dirty="0"/>
              <a:t> </a:t>
            </a:r>
            <a:r>
              <a:rPr spc="-20" dirty="0"/>
              <a:t>Lea</a:t>
            </a:r>
            <a:r>
              <a:rPr dirty="0"/>
              <a:t>r</a:t>
            </a:r>
            <a:r>
              <a:rPr spc="-15" dirty="0"/>
              <a:t>ning,</a:t>
            </a:r>
            <a:r>
              <a:rPr dirty="0"/>
              <a:t> </a:t>
            </a:r>
            <a:r>
              <a:rPr spc="10" dirty="0"/>
              <a:t>F</a:t>
            </a:r>
            <a:r>
              <a:rPr spc="-25" dirty="0"/>
              <a:t>TL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940" y="1234533"/>
            <a:ext cx="8730615" cy="1238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600" spc="-10" dirty="0">
                <a:latin typeface="Arial"/>
                <a:cs typeface="Arial"/>
              </a:rPr>
              <a:t>Parties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ho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w</a:t>
            </a:r>
            <a:r>
              <a:rPr sz="1600" spc="-10" dirty="0">
                <a:latin typeface="Arial"/>
                <a:cs typeface="Arial"/>
              </a:rPr>
              <a:t>ith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3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ferent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ID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and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i</a:t>
            </a:r>
            <a:r>
              <a:rPr sz="1600" spc="-30" dirty="0">
                <a:latin typeface="Arial"/>
                <a:cs typeface="Arial"/>
              </a:rPr>
              <a:t>f</a:t>
            </a:r>
            <a:r>
              <a:rPr sz="1600" spc="-10" dirty="0">
                <a:latin typeface="Arial"/>
                <a:cs typeface="Arial"/>
              </a:rPr>
              <a:t>ferent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features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(some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parties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may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not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ha</a:t>
            </a:r>
            <a:r>
              <a:rPr sz="1600" spc="-5" dirty="0">
                <a:latin typeface="Arial"/>
                <a:cs typeface="Arial"/>
              </a:rPr>
              <a:t>v</a:t>
            </a:r>
            <a:r>
              <a:rPr sz="1600" spc="-10" dirty="0">
                <a:latin typeface="Arial"/>
                <a:cs typeface="Arial"/>
              </a:rPr>
              <a:t>e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labe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10" dirty="0">
                <a:latin typeface="Arial"/>
                <a:cs typeface="Arial"/>
              </a:rPr>
              <a:t>s).</a:t>
            </a:r>
            <a:endParaRPr sz="1600" dirty="0">
              <a:latin typeface="Arial"/>
              <a:cs typeface="Arial"/>
            </a:endParaRPr>
          </a:p>
          <a:p>
            <a:pPr marL="554990" lvl="1" indent="-275590">
              <a:lnSpc>
                <a:spcPct val="100000"/>
              </a:lnSpc>
              <a:spcBef>
                <a:spcPts val="330"/>
              </a:spcBef>
              <a:buClr>
                <a:srgbClr val="FFC000"/>
              </a:buClr>
              <a:buFont typeface="MS Gothic"/>
              <a:buChar char="•"/>
              <a:tabLst>
                <a:tab pos="555625" algn="l"/>
              </a:tabLst>
            </a:pPr>
            <a:r>
              <a:rPr sz="1400" dirty="0">
                <a:latin typeface="Arial"/>
                <a:cs typeface="Arial"/>
              </a:rPr>
              <a:t>Su</a:t>
            </a:r>
            <a:r>
              <a:rPr sz="1400" spc="-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table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fed</a:t>
            </a:r>
            <a:r>
              <a:rPr sz="1400" spc="-1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</a:t>
            </a:r>
            <a:r>
              <a:rPr sz="1400" spc="-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ning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across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</a:t>
            </a:r>
            <a:r>
              <a:rPr sz="1400" spc="-10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stri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s.</a:t>
            </a:r>
          </a:p>
          <a:p>
            <a:pPr marL="554990" lvl="1" indent="-275590">
              <a:lnSpc>
                <a:spcPct val="100000"/>
              </a:lnSpc>
              <a:spcBef>
                <a:spcPts val="335"/>
              </a:spcBef>
              <a:buClr>
                <a:srgbClr val="FFC000"/>
              </a:buClr>
              <a:buFont typeface="MS Gothic"/>
              <a:buChar char="•"/>
              <a:tabLst>
                <a:tab pos="555625" algn="l"/>
              </a:tabLst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0" dirty="0">
                <a:latin typeface="Arial"/>
                <a:cs typeface="Arial"/>
              </a:rPr>
              <a:t>mm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ethods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odel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transfe</a:t>
            </a:r>
            <a:r>
              <a:rPr sz="1400" spc="-8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instance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</a:t>
            </a: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8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</a:t>
            </a: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adapta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n,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etc.</a:t>
            </a:r>
          </a:p>
          <a:p>
            <a:pPr marL="554990" lvl="1" indent="-275590">
              <a:lnSpc>
                <a:spcPct val="100000"/>
              </a:lnSpc>
              <a:spcBef>
                <a:spcPts val="325"/>
              </a:spcBef>
              <a:buClr>
                <a:srgbClr val="FFC000"/>
              </a:buClr>
              <a:buFont typeface="MS Gothic"/>
              <a:buChar char="•"/>
              <a:tabLst>
                <a:tab pos="555625" algn="l"/>
              </a:tabLst>
            </a:pPr>
            <a:r>
              <a:rPr sz="1400" spc="-5" dirty="0">
                <a:latin typeface="Arial"/>
                <a:cs typeface="Arial"/>
              </a:rPr>
              <a:t>Peer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5" dirty="0">
                <a:latin typeface="Arial"/>
                <a:cs typeface="Arial"/>
              </a:rPr>
              <a:t>p</a:t>
            </a:r>
            <a:r>
              <a:rPr sz="1400" dirty="0">
                <a:latin typeface="Arial"/>
                <a:cs typeface="Arial"/>
              </a:rPr>
              <a:t>eer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architec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u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</a:t>
            </a:r>
            <a:r>
              <a:rPr sz="1400" spc="-10" dirty="0">
                <a:latin typeface="Arial"/>
                <a:cs typeface="Arial"/>
              </a:rPr>
              <a:t>mm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used.</a:t>
            </a:r>
          </a:p>
          <a:p>
            <a:pPr marL="554990" lvl="1" indent="-275590">
              <a:lnSpc>
                <a:spcPct val="100000"/>
              </a:lnSpc>
              <a:spcBef>
                <a:spcPts val="335"/>
              </a:spcBef>
              <a:buClr>
                <a:srgbClr val="FFC000"/>
              </a:buClr>
              <a:buFont typeface="MS Gothic"/>
              <a:buChar char="•"/>
              <a:tabLst>
                <a:tab pos="555625" algn="l"/>
              </a:tabLst>
            </a:pP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FT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4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portant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sol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ing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1400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14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1400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‘s</a:t>
            </a:r>
            <a:r>
              <a:rPr sz="1400" spc="-10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all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data’</a:t>
            </a:r>
            <a:r>
              <a:rPr sz="1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‘unlabeled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data’.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708" y="2499360"/>
            <a:ext cx="5122164" cy="3236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123432" y="2903220"/>
            <a:ext cx="5398008" cy="28331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152014" y="5890742"/>
            <a:ext cx="9123045" cy="748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[</a:t>
            </a:r>
            <a:r>
              <a:rPr sz="1400" spc="-100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5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’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9]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Qiang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0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al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ed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ch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ine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lear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in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Con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 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 Ap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li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tions,</a:t>
            </a:r>
            <a:r>
              <a:rPr sz="1400" spc="3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eBa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0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9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[Li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’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19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]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0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 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 al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Se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cu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ns</a:t>
            </a:r>
            <a:r>
              <a:rPr sz="1400" spc="-3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55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Ba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 2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018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235"/>
              </a:spcBef>
            </a:pPr>
            <a:r>
              <a:rPr sz="1200" dirty="0">
                <a:solidFill>
                  <a:srgbClr val="C00000"/>
                </a:solidFill>
                <a:latin typeface="Microsoft YaHei"/>
                <a:cs typeface="Microsoft YaHei"/>
              </a:rPr>
              <a:t>38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0425" y="60746"/>
            <a:ext cx="7953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Qian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ang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et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al,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ederat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400" i="1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Learnin</a:t>
            </a:r>
            <a:r>
              <a:rPr sz="1400" i="1" spc="-5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organ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&amp;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la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pool Publi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hers,</a:t>
            </a:r>
            <a:r>
              <a:rPr sz="1400" spc="-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2019,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section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1.2.2,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page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7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10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614" rIns="0" bIns="0" rtlCol="0">
            <a:spAutoFit/>
          </a:bodyPr>
          <a:lstStyle/>
          <a:p>
            <a:pPr marL="254635">
              <a:lnSpc>
                <a:spcPts val="3354"/>
              </a:lnSpc>
            </a:pP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0" dirty="0"/>
              <a:t>ed</a:t>
            </a:r>
            <a:r>
              <a:rPr dirty="0"/>
              <a:t> </a:t>
            </a:r>
            <a:r>
              <a:rPr spc="-245" dirty="0">
                <a:solidFill>
                  <a:srgbClr val="C00000"/>
                </a:solidFill>
              </a:rPr>
              <a:t>T</a:t>
            </a:r>
            <a:r>
              <a:rPr spc="-15" dirty="0">
                <a:solidFill>
                  <a:srgbClr val="C00000"/>
                </a:solidFill>
              </a:rPr>
              <a:t>ransfer</a:t>
            </a:r>
            <a:r>
              <a:rPr dirty="0">
                <a:solidFill>
                  <a:srgbClr val="C00000"/>
                </a:solidFill>
              </a:rPr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</a:p>
        </p:txBody>
      </p:sp>
      <p:sp>
        <p:nvSpPr>
          <p:cNvPr id="3" name="object 3"/>
          <p:cNvSpPr/>
          <p:nvPr/>
        </p:nvSpPr>
        <p:spPr>
          <a:xfrm>
            <a:off x="618744" y="5647944"/>
            <a:ext cx="10993120" cy="340360"/>
          </a:xfrm>
          <a:custGeom>
            <a:avLst/>
            <a:gdLst/>
            <a:ahLst/>
            <a:cxnLst/>
            <a:rect l="l" t="t" r="r" b="b"/>
            <a:pathLst>
              <a:path w="10993120" h="340360">
                <a:moveTo>
                  <a:pt x="10935970" y="0"/>
                </a:moveTo>
                <a:lnTo>
                  <a:pt x="52113" y="178"/>
                </a:lnTo>
                <a:lnTo>
                  <a:pt x="15120" y="18117"/>
                </a:lnTo>
                <a:lnTo>
                  <a:pt x="0" y="56641"/>
                </a:lnTo>
                <a:lnTo>
                  <a:pt x="179" y="287737"/>
                </a:lnTo>
                <a:lnTo>
                  <a:pt x="18120" y="324733"/>
                </a:lnTo>
                <a:lnTo>
                  <a:pt x="56642" y="339851"/>
                </a:lnTo>
                <a:lnTo>
                  <a:pt x="10940503" y="339672"/>
                </a:lnTo>
                <a:lnTo>
                  <a:pt x="10977481" y="321729"/>
                </a:lnTo>
                <a:lnTo>
                  <a:pt x="10992612" y="283197"/>
                </a:lnTo>
                <a:lnTo>
                  <a:pt x="10992433" y="52113"/>
                </a:lnTo>
                <a:lnTo>
                  <a:pt x="10974479" y="15120"/>
                </a:lnTo>
                <a:lnTo>
                  <a:pt x="10935970" y="0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600188" y="1086611"/>
            <a:ext cx="3994785" cy="856615"/>
          </a:xfrm>
          <a:custGeom>
            <a:avLst/>
            <a:gdLst/>
            <a:ahLst/>
            <a:cxnLst/>
            <a:rect l="l" t="t" r="r" b="b"/>
            <a:pathLst>
              <a:path w="3994784" h="856614">
                <a:moveTo>
                  <a:pt x="0" y="142748"/>
                </a:moveTo>
                <a:lnTo>
                  <a:pt x="6497" y="100024"/>
                </a:lnTo>
                <a:lnTo>
                  <a:pt x="24674" y="62475"/>
                </a:lnTo>
                <a:lnTo>
                  <a:pt x="52560" y="32073"/>
                </a:lnTo>
                <a:lnTo>
                  <a:pt x="88181" y="10791"/>
                </a:lnTo>
                <a:lnTo>
                  <a:pt x="129566" y="599"/>
                </a:lnTo>
                <a:lnTo>
                  <a:pt x="3851655" y="0"/>
                </a:lnTo>
                <a:lnTo>
                  <a:pt x="3866350" y="746"/>
                </a:lnTo>
                <a:lnTo>
                  <a:pt x="3907568" y="11356"/>
                </a:lnTo>
                <a:lnTo>
                  <a:pt x="3942953" y="32988"/>
                </a:lnTo>
                <a:lnTo>
                  <a:pt x="3970534" y="63671"/>
                </a:lnTo>
                <a:lnTo>
                  <a:pt x="3988339" y="101433"/>
                </a:lnTo>
                <a:lnTo>
                  <a:pt x="3994404" y="713739"/>
                </a:lnTo>
                <a:lnTo>
                  <a:pt x="3993657" y="728434"/>
                </a:lnTo>
                <a:lnTo>
                  <a:pt x="3983047" y="769652"/>
                </a:lnTo>
                <a:lnTo>
                  <a:pt x="3961415" y="805037"/>
                </a:lnTo>
                <a:lnTo>
                  <a:pt x="3930732" y="832618"/>
                </a:lnTo>
                <a:lnTo>
                  <a:pt x="3892970" y="850423"/>
                </a:lnTo>
                <a:lnTo>
                  <a:pt x="142747" y="856488"/>
                </a:lnTo>
                <a:lnTo>
                  <a:pt x="128053" y="855741"/>
                </a:lnTo>
                <a:lnTo>
                  <a:pt x="86835" y="845131"/>
                </a:lnTo>
                <a:lnTo>
                  <a:pt x="51450" y="823499"/>
                </a:lnTo>
                <a:lnTo>
                  <a:pt x="23869" y="792816"/>
                </a:lnTo>
                <a:lnTo>
                  <a:pt x="6064" y="755054"/>
                </a:lnTo>
                <a:lnTo>
                  <a:pt x="0" y="142748"/>
                </a:lnTo>
                <a:close/>
              </a:path>
            </a:pathLst>
          </a:custGeom>
          <a:ln w="1219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600188" y="2246376"/>
            <a:ext cx="3994785" cy="856615"/>
          </a:xfrm>
          <a:custGeom>
            <a:avLst/>
            <a:gdLst/>
            <a:ahLst/>
            <a:cxnLst/>
            <a:rect l="l" t="t" r="r" b="b"/>
            <a:pathLst>
              <a:path w="3994784" h="856614">
                <a:moveTo>
                  <a:pt x="0" y="142748"/>
                </a:moveTo>
                <a:lnTo>
                  <a:pt x="6497" y="100024"/>
                </a:lnTo>
                <a:lnTo>
                  <a:pt x="24674" y="62475"/>
                </a:lnTo>
                <a:lnTo>
                  <a:pt x="52560" y="32073"/>
                </a:lnTo>
                <a:lnTo>
                  <a:pt x="88181" y="10791"/>
                </a:lnTo>
                <a:lnTo>
                  <a:pt x="129566" y="599"/>
                </a:lnTo>
                <a:lnTo>
                  <a:pt x="3851655" y="0"/>
                </a:lnTo>
                <a:lnTo>
                  <a:pt x="3866350" y="746"/>
                </a:lnTo>
                <a:lnTo>
                  <a:pt x="3907568" y="11356"/>
                </a:lnTo>
                <a:lnTo>
                  <a:pt x="3942953" y="32988"/>
                </a:lnTo>
                <a:lnTo>
                  <a:pt x="3970534" y="63671"/>
                </a:lnTo>
                <a:lnTo>
                  <a:pt x="3988339" y="101433"/>
                </a:lnTo>
                <a:lnTo>
                  <a:pt x="3994404" y="713739"/>
                </a:lnTo>
                <a:lnTo>
                  <a:pt x="3993657" y="728434"/>
                </a:lnTo>
                <a:lnTo>
                  <a:pt x="3983047" y="769652"/>
                </a:lnTo>
                <a:lnTo>
                  <a:pt x="3961415" y="805037"/>
                </a:lnTo>
                <a:lnTo>
                  <a:pt x="3930732" y="832618"/>
                </a:lnTo>
                <a:lnTo>
                  <a:pt x="3892970" y="850423"/>
                </a:lnTo>
                <a:lnTo>
                  <a:pt x="142747" y="856488"/>
                </a:lnTo>
                <a:lnTo>
                  <a:pt x="128053" y="855741"/>
                </a:lnTo>
                <a:lnTo>
                  <a:pt x="86835" y="845131"/>
                </a:lnTo>
                <a:lnTo>
                  <a:pt x="51450" y="823499"/>
                </a:lnTo>
                <a:lnTo>
                  <a:pt x="23869" y="792816"/>
                </a:lnTo>
                <a:lnTo>
                  <a:pt x="6064" y="755054"/>
                </a:lnTo>
                <a:lnTo>
                  <a:pt x="0" y="142748"/>
                </a:lnTo>
                <a:close/>
              </a:path>
            </a:pathLst>
          </a:custGeom>
          <a:ln w="1219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600188" y="3406140"/>
            <a:ext cx="3994785" cy="890269"/>
          </a:xfrm>
          <a:custGeom>
            <a:avLst/>
            <a:gdLst/>
            <a:ahLst/>
            <a:cxnLst/>
            <a:rect l="l" t="t" r="r" b="b"/>
            <a:pathLst>
              <a:path w="3994784" h="890270">
                <a:moveTo>
                  <a:pt x="0" y="148336"/>
                </a:moveTo>
                <a:lnTo>
                  <a:pt x="6267" y="105542"/>
                </a:lnTo>
                <a:lnTo>
                  <a:pt x="23850" y="67645"/>
                </a:lnTo>
                <a:lnTo>
                  <a:pt x="50917" y="36476"/>
                </a:lnTo>
                <a:lnTo>
                  <a:pt x="85639" y="13865"/>
                </a:lnTo>
                <a:lnTo>
                  <a:pt x="126184" y="1643"/>
                </a:lnTo>
                <a:lnTo>
                  <a:pt x="3846067" y="0"/>
                </a:lnTo>
                <a:lnTo>
                  <a:pt x="3860763" y="719"/>
                </a:lnTo>
                <a:lnTo>
                  <a:pt x="3902128" y="10961"/>
                </a:lnTo>
                <a:lnTo>
                  <a:pt x="3937986" y="31909"/>
                </a:lnTo>
                <a:lnTo>
                  <a:pt x="3966505" y="61731"/>
                </a:lnTo>
                <a:lnTo>
                  <a:pt x="3985857" y="98597"/>
                </a:lnTo>
                <a:lnTo>
                  <a:pt x="3994209" y="140676"/>
                </a:lnTo>
                <a:lnTo>
                  <a:pt x="3994404" y="741680"/>
                </a:lnTo>
                <a:lnTo>
                  <a:pt x="3993684" y="756375"/>
                </a:lnTo>
                <a:lnTo>
                  <a:pt x="3983442" y="797740"/>
                </a:lnTo>
                <a:lnTo>
                  <a:pt x="3962494" y="833598"/>
                </a:lnTo>
                <a:lnTo>
                  <a:pt x="3932672" y="862117"/>
                </a:lnTo>
                <a:lnTo>
                  <a:pt x="3895806" y="881469"/>
                </a:lnTo>
                <a:lnTo>
                  <a:pt x="3853727" y="889821"/>
                </a:lnTo>
                <a:lnTo>
                  <a:pt x="148335" y="890016"/>
                </a:lnTo>
                <a:lnTo>
                  <a:pt x="133640" y="889296"/>
                </a:lnTo>
                <a:lnTo>
                  <a:pt x="92275" y="879054"/>
                </a:lnTo>
                <a:lnTo>
                  <a:pt x="56417" y="858106"/>
                </a:lnTo>
                <a:lnTo>
                  <a:pt x="27898" y="828284"/>
                </a:lnTo>
                <a:lnTo>
                  <a:pt x="8546" y="791418"/>
                </a:lnTo>
                <a:lnTo>
                  <a:pt x="194" y="749339"/>
                </a:lnTo>
                <a:lnTo>
                  <a:pt x="0" y="148336"/>
                </a:lnTo>
                <a:close/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600188" y="4442459"/>
            <a:ext cx="3994785" cy="856615"/>
          </a:xfrm>
          <a:custGeom>
            <a:avLst/>
            <a:gdLst/>
            <a:ahLst/>
            <a:cxnLst/>
            <a:rect l="l" t="t" r="r" b="b"/>
            <a:pathLst>
              <a:path w="3994784" h="856614">
                <a:moveTo>
                  <a:pt x="0" y="142747"/>
                </a:moveTo>
                <a:lnTo>
                  <a:pt x="6497" y="100024"/>
                </a:lnTo>
                <a:lnTo>
                  <a:pt x="24674" y="62475"/>
                </a:lnTo>
                <a:lnTo>
                  <a:pt x="52560" y="32073"/>
                </a:lnTo>
                <a:lnTo>
                  <a:pt x="88181" y="10791"/>
                </a:lnTo>
                <a:lnTo>
                  <a:pt x="129566" y="599"/>
                </a:lnTo>
                <a:lnTo>
                  <a:pt x="3851655" y="0"/>
                </a:lnTo>
                <a:lnTo>
                  <a:pt x="3866350" y="746"/>
                </a:lnTo>
                <a:lnTo>
                  <a:pt x="3907568" y="11356"/>
                </a:lnTo>
                <a:lnTo>
                  <a:pt x="3942953" y="32988"/>
                </a:lnTo>
                <a:lnTo>
                  <a:pt x="3970534" y="63671"/>
                </a:lnTo>
                <a:lnTo>
                  <a:pt x="3988339" y="101433"/>
                </a:lnTo>
                <a:lnTo>
                  <a:pt x="3994404" y="713739"/>
                </a:lnTo>
                <a:lnTo>
                  <a:pt x="3993657" y="728434"/>
                </a:lnTo>
                <a:lnTo>
                  <a:pt x="3983047" y="769652"/>
                </a:lnTo>
                <a:lnTo>
                  <a:pt x="3961415" y="805037"/>
                </a:lnTo>
                <a:lnTo>
                  <a:pt x="3930732" y="832618"/>
                </a:lnTo>
                <a:lnTo>
                  <a:pt x="3892970" y="850423"/>
                </a:lnTo>
                <a:lnTo>
                  <a:pt x="142747" y="856487"/>
                </a:lnTo>
                <a:lnTo>
                  <a:pt x="128053" y="855741"/>
                </a:lnTo>
                <a:lnTo>
                  <a:pt x="86835" y="845131"/>
                </a:lnTo>
                <a:lnTo>
                  <a:pt x="51450" y="823499"/>
                </a:lnTo>
                <a:lnTo>
                  <a:pt x="23869" y="792816"/>
                </a:lnTo>
                <a:lnTo>
                  <a:pt x="6064" y="755054"/>
                </a:lnTo>
                <a:lnTo>
                  <a:pt x="0" y="142747"/>
                </a:lnTo>
                <a:close/>
              </a:path>
            </a:pathLst>
          </a:custGeom>
          <a:ln w="12191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230274" y="2304931"/>
            <a:ext cx="10220960" cy="362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80820" algn="r">
              <a:lnSpc>
                <a:spcPct val="100000"/>
              </a:lnSpc>
            </a:pPr>
            <a:r>
              <a:rPr sz="2000" b="1" spc="-5" dirty="0">
                <a:solidFill>
                  <a:srgbClr val="6FAC46"/>
                </a:solidFill>
                <a:latin typeface="DengXian"/>
                <a:cs typeface="DengXian"/>
              </a:rPr>
              <a:t>Ste</a:t>
            </a:r>
            <a:r>
              <a:rPr sz="2000" b="1" dirty="0">
                <a:solidFill>
                  <a:srgbClr val="6FAC46"/>
                </a:solidFill>
                <a:latin typeface="DengXian"/>
                <a:cs typeface="DengXian"/>
              </a:rPr>
              <a:t>p</a:t>
            </a:r>
            <a:r>
              <a:rPr sz="2000" b="1" spc="-15" dirty="0">
                <a:solidFill>
                  <a:srgbClr val="6FAC46"/>
                </a:solidFill>
                <a:latin typeface="DengXian"/>
                <a:cs typeface="DengXian"/>
              </a:rPr>
              <a:t> </a:t>
            </a:r>
            <a:r>
              <a:rPr sz="2000" b="1" dirty="0">
                <a:solidFill>
                  <a:srgbClr val="6FAC46"/>
                </a:solidFill>
                <a:latin typeface="DengXian"/>
                <a:cs typeface="DengXian"/>
              </a:rPr>
              <a:t>2</a:t>
            </a:r>
            <a:endParaRPr sz="2000" dirty="0">
              <a:latin typeface="DengXian"/>
              <a:cs typeface="DengXian"/>
            </a:endParaRPr>
          </a:p>
          <a:p>
            <a:pPr marL="6552565" marR="31115" algn="ctr">
              <a:lnSpc>
                <a:spcPct val="100000"/>
              </a:lnSpc>
              <a:spcBef>
                <a:spcPts val="25"/>
              </a:spcBef>
            </a:pPr>
            <a:r>
              <a:rPr sz="1600" b="1" spc="-15" dirty="0">
                <a:solidFill>
                  <a:srgbClr val="6FAC46"/>
                </a:solidFill>
                <a:latin typeface="DengXian"/>
                <a:cs typeface="DengXian"/>
              </a:rPr>
              <a:t>Partie</a:t>
            </a:r>
            <a:r>
              <a:rPr sz="1600" b="1" spc="-10" dirty="0">
                <a:solidFill>
                  <a:srgbClr val="6FAC46"/>
                </a:solidFill>
                <a:latin typeface="DengXian"/>
                <a:cs typeface="DengXian"/>
              </a:rPr>
              <a:t>s</a:t>
            </a:r>
            <a:r>
              <a:rPr sz="1600" b="1" spc="5" dirty="0">
                <a:solidFill>
                  <a:srgbClr val="6FAC46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6FAC46"/>
                </a:solidFill>
                <a:latin typeface="DengXian"/>
                <a:cs typeface="DengXian"/>
              </a:rPr>
              <a:t>c</a:t>
            </a:r>
            <a:r>
              <a:rPr sz="1600" b="1" spc="-15" dirty="0">
                <a:solidFill>
                  <a:srgbClr val="6FAC46"/>
                </a:solidFill>
                <a:latin typeface="DengXian"/>
                <a:cs typeface="DengXian"/>
              </a:rPr>
              <a:t>ompute</a:t>
            </a:r>
            <a:r>
              <a:rPr sz="1600" b="1" spc="-5" dirty="0">
                <a:solidFill>
                  <a:srgbClr val="6FAC46"/>
                </a:solidFill>
                <a:latin typeface="DengXian"/>
                <a:cs typeface="DengXian"/>
              </a:rPr>
              <a:t>, </a:t>
            </a:r>
            <a:r>
              <a:rPr sz="1600" b="1" spc="-15" dirty="0">
                <a:solidFill>
                  <a:srgbClr val="6FAC46"/>
                </a:solidFill>
                <a:latin typeface="DengXian"/>
                <a:cs typeface="DengXian"/>
              </a:rPr>
              <a:t>e</a:t>
            </a:r>
            <a:r>
              <a:rPr sz="1600" b="1" spc="-10" dirty="0">
                <a:solidFill>
                  <a:srgbClr val="6FAC46"/>
                </a:solidFill>
                <a:latin typeface="DengXian"/>
                <a:cs typeface="DengXian"/>
              </a:rPr>
              <a:t>nc</a:t>
            </a:r>
            <a:r>
              <a:rPr sz="1600" b="1" spc="-15" dirty="0">
                <a:solidFill>
                  <a:srgbClr val="6FAC46"/>
                </a:solidFill>
                <a:latin typeface="DengXian"/>
                <a:cs typeface="DengXian"/>
              </a:rPr>
              <a:t>ryp</a:t>
            </a:r>
            <a:r>
              <a:rPr sz="1600" b="1" spc="-10" dirty="0">
                <a:solidFill>
                  <a:srgbClr val="6FAC46"/>
                </a:solidFill>
                <a:latin typeface="DengXian"/>
                <a:cs typeface="DengXian"/>
              </a:rPr>
              <a:t>t </a:t>
            </a:r>
            <a:r>
              <a:rPr sz="1600" b="1" spc="-15" dirty="0">
                <a:solidFill>
                  <a:srgbClr val="6FAC46"/>
                </a:solidFill>
                <a:latin typeface="DengXian"/>
                <a:cs typeface="DengXian"/>
              </a:rPr>
              <a:t>a</a:t>
            </a:r>
            <a:r>
              <a:rPr sz="1600" b="1" spc="-10" dirty="0">
                <a:solidFill>
                  <a:srgbClr val="6FAC46"/>
                </a:solidFill>
                <a:latin typeface="DengXian"/>
                <a:cs typeface="DengXian"/>
              </a:rPr>
              <a:t>nd</a:t>
            </a:r>
            <a:r>
              <a:rPr sz="1600" b="1" spc="-5" dirty="0">
                <a:solidFill>
                  <a:srgbClr val="6FAC46"/>
                </a:solidFill>
                <a:latin typeface="DengXian"/>
                <a:cs typeface="DengXian"/>
              </a:rPr>
              <a:t> e</a:t>
            </a:r>
            <a:r>
              <a:rPr sz="1600" b="1" spc="-10" dirty="0">
                <a:solidFill>
                  <a:srgbClr val="6FAC46"/>
                </a:solidFill>
                <a:latin typeface="DengXian"/>
                <a:cs typeface="DengXian"/>
              </a:rPr>
              <a:t>x</a:t>
            </a:r>
            <a:r>
              <a:rPr sz="1600" b="1" spc="-5" dirty="0">
                <a:solidFill>
                  <a:srgbClr val="6FAC46"/>
                </a:solidFill>
                <a:latin typeface="DengXian"/>
                <a:cs typeface="DengXian"/>
              </a:rPr>
              <a:t>c</a:t>
            </a:r>
            <a:r>
              <a:rPr sz="1600" b="1" spc="-15" dirty="0">
                <a:solidFill>
                  <a:srgbClr val="6FAC46"/>
                </a:solidFill>
                <a:latin typeface="DengXian"/>
                <a:cs typeface="DengXian"/>
              </a:rPr>
              <a:t>ha</a:t>
            </a:r>
            <a:r>
              <a:rPr sz="1600" b="1" spc="-10" dirty="0">
                <a:solidFill>
                  <a:srgbClr val="6FAC46"/>
                </a:solidFill>
                <a:latin typeface="DengXian"/>
                <a:cs typeface="DengXian"/>
              </a:rPr>
              <a:t>nge</a:t>
            </a:r>
            <a:r>
              <a:rPr sz="1600" b="1" spc="-5" dirty="0">
                <a:solidFill>
                  <a:srgbClr val="6FAC46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6FAC46"/>
                </a:solidFill>
                <a:latin typeface="DengXian"/>
                <a:cs typeface="DengXian"/>
              </a:rPr>
              <a:t>i</a:t>
            </a:r>
            <a:r>
              <a:rPr sz="1600" b="1" spc="-5" dirty="0">
                <a:solidFill>
                  <a:srgbClr val="6FAC46"/>
                </a:solidFill>
                <a:latin typeface="DengXian"/>
                <a:cs typeface="DengXian"/>
              </a:rPr>
              <a:t>n</a:t>
            </a:r>
            <a:r>
              <a:rPr sz="1600" b="1" spc="-15" dirty="0">
                <a:solidFill>
                  <a:srgbClr val="6FAC46"/>
                </a:solidFill>
                <a:latin typeface="DengXian"/>
                <a:cs typeface="DengXian"/>
              </a:rPr>
              <a:t>term</a:t>
            </a:r>
            <a:r>
              <a:rPr sz="1600" b="1" spc="-5" dirty="0">
                <a:solidFill>
                  <a:srgbClr val="6FAC46"/>
                </a:solidFill>
                <a:latin typeface="DengXian"/>
                <a:cs typeface="DengXian"/>
              </a:rPr>
              <a:t>e</a:t>
            </a:r>
            <a:r>
              <a:rPr sz="1600" b="1" spc="-10" dirty="0">
                <a:solidFill>
                  <a:srgbClr val="6FAC46"/>
                </a:solidFill>
                <a:latin typeface="DengXian"/>
                <a:cs typeface="DengXian"/>
              </a:rPr>
              <a:t>diate</a:t>
            </a:r>
            <a:r>
              <a:rPr sz="1600" b="1" spc="-30" dirty="0">
                <a:solidFill>
                  <a:srgbClr val="6FAC46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6FAC46"/>
                </a:solidFill>
                <a:latin typeface="DengXian"/>
                <a:cs typeface="DengXian"/>
              </a:rPr>
              <a:t>resu</a:t>
            </a:r>
            <a:r>
              <a:rPr sz="1600" b="1" spc="-5" dirty="0">
                <a:solidFill>
                  <a:srgbClr val="6FAC46"/>
                </a:solidFill>
                <a:latin typeface="DengXian"/>
                <a:cs typeface="DengXian"/>
              </a:rPr>
              <a:t>l</a:t>
            </a:r>
            <a:r>
              <a:rPr sz="1600" b="1" spc="-15" dirty="0">
                <a:solidFill>
                  <a:srgbClr val="6FAC46"/>
                </a:solidFill>
                <a:latin typeface="DengXian"/>
                <a:cs typeface="DengXian"/>
              </a:rPr>
              <a:t>ts</a:t>
            </a:r>
            <a:endParaRPr sz="16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R="1480185" algn="r">
              <a:lnSpc>
                <a:spcPct val="100000"/>
              </a:lnSpc>
              <a:spcBef>
                <a:spcPts val="1160"/>
              </a:spcBef>
            </a:pPr>
            <a:r>
              <a:rPr sz="2000" b="1" spc="-5" dirty="0">
                <a:solidFill>
                  <a:srgbClr val="4471C4"/>
                </a:solidFill>
                <a:latin typeface="DengXian"/>
                <a:cs typeface="DengXian"/>
              </a:rPr>
              <a:t>Ste</a:t>
            </a:r>
            <a:r>
              <a:rPr sz="2000" b="1" dirty="0">
                <a:solidFill>
                  <a:srgbClr val="4471C4"/>
                </a:solidFill>
                <a:latin typeface="DengXian"/>
                <a:cs typeface="DengXian"/>
              </a:rPr>
              <a:t>p</a:t>
            </a:r>
            <a:r>
              <a:rPr sz="2000" b="1" spc="-15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2000" b="1" dirty="0">
                <a:solidFill>
                  <a:srgbClr val="4471C4"/>
                </a:solidFill>
                <a:latin typeface="DengXian"/>
                <a:cs typeface="DengXian"/>
              </a:rPr>
              <a:t>3</a:t>
            </a:r>
            <a:endParaRPr sz="2000" dirty="0">
              <a:latin typeface="DengXian"/>
              <a:cs typeface="DengXian"/>
            </a:endParaRPr>
          </a:p>
          <a:p>
            <a:pPr marL="6647180" marR="123189" algn="ctr">
              <a:lnSpc>
                <a:spcPct val="100000"/>
              </a:lnSpc>
              <a:spcBef>
                <a:spcPts val="25"/>
              </a:spcBef>
            </a:pP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Partie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s</a:t>
            </a:r>
            <a:r>
              <a:rPr sz="1600" b="1" spc="5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c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omput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e</a:t>
            </a:r>
            <a:r>
              <a:rPr sz="1600" b="1" spc="-5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e</a:t>
            </a:r>
            <a:r>
              <a:rPr sz="1600" b="1" spc="-5" dirty="0">
                <a:solidFill>
                  <a:srgbClr val="4471C4"/>
                </a:solidFill>
                <a:latin typeface="DengXian"/>
                <a:cs typeface="DengXian"/>
              </a:rPr>
              <a:t>n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c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rypte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d</a:t>
            </a:r>
            <a:r>
              <a:rPr sz="1600" b="1" spc="-20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g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ra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dien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ts,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a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dd</a:t>
            </a:r>
            <a:r>
              <a:rPr sz="1600" b="1" spc="10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ma</a:t>
            </a:r>
            <a:r>
              <a:rPr sz="1600" b="1" spc="-20" dirty="0">
                <a:solidFill>
                  <a:srgbClr val="4471C4"/>
                </a:solidFill>
                <a:latin typeface="DengXian"/>
                <a:cs typeface="DengXian"/>
              </a:rPr>
              <a:t>s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ks</a:t>
            </a:r>
            <a:r>
              <a:rPr sz="1600" b="1" spc="-5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and</a:t>
            </a:r>
            <a:r>
              <a:rPr sz="1600" b="1" spc="15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se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nd</a:t>
            </a:r>
            <a:r>
              <a:rPr sz="1600" b="1" spc="-5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t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o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 ea</a:t>
            </a:r>
            <a:r>
              <a:rPr sz="1600" b="1" spc="-10" dirty="0">
                <a:solidFill>
                  <a:srgbClr val="4471C4"/>
                </a:solidFill>
                <a:latin typeface="DengXian"/>
                <a:cs typeface="DengXian"/>
              </a:rPr>
              <a:t>ch</a:t>
            </a:r>
            <a:r>
              <a:rPr sz="1600" b="1" spc="10" dirty="0">
                <a:solidFill>
                  <a:srgbClr val="4471C4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4471C4"/>
                </a:solidFill>
                <a:latin typeface="DengXian"/>
                <a:cs typeface="DengXian"/>
              </a:rPr>
              <a:t>other</a:t>
            </a:r>
            <a:endParaRPr sz="16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1480820" algn="r">
              <a:lnSpc>
                <a:spcPct val="100000"/>
              </a:lnSpc>
            </a:pPr>
            <a:r>
              <a:rPr sz="2000" b="1" spc="-5" dirty="0">
                <a:solidFill>
                  <a:srgbClr val="FFC000"/>
                </a:solidFill>
                <a:latin typeface="DengXian"/>
                <a:cs typeface="DengXian"/>
              </a:rPr>
              <a:t>Ste</a:t>
            </a:r>
            <a:r>
              <a:rPr sz="2000" b="1" dirty="0">
                <a:solidFill>
                  <a:srgbClr val="FFC000"/>
                </a:solidFill>
                <a:latin typeface="DengXian"/>
                <a:cs typeface="DengXian"/>
              </a:rPr>
              <a:t>p</a:t>
            </a:r>
            <a:r>
              <a:rPr sz="2000" b="1" spc="-15" dirty="0">
                <a:solidFill>
                  <a:srgbClr val="FFC000"/>
                </a:solidFill>
                <a:latin typeface="DengXian"/>
                <a:cs typeface="DengXian"/>
              </a:rPr>
              <a:t> </a:t>
            </a:r>
            <a:r>
              <a:rPr sz="2000" b="1" dirty="0">
                <a:solidFill>
                  <a:srgbClr val="FFC000"/>
                </a:solidFill>
                <a:latin typeface="DengXian"/>
                <a:cs typeface="DengXian"/>
              </a:rPr>
              <a:t>4</a:t>
            </a:r>
            <a:endParaRPr sz="2000" dirty="0">
              <a:latin typeface="DengXian"/>
              <a:cs typeface="DengXian"/>
            </a:endParaRPr>
          </a:p>
          <a:p>
            <a:pPr marL="6528434" marR="5080" algn="ctr">
              <a:lnSpc>
                <a:spcPct val="100000"/>
              </a:lnSpc>
              <a:spcBef>
                <a:spcPts val="25"/>
              </a:spcBef>
            </a:pPr>
            <a:r>
              <a:rPr sz="1600" b="1" spc="-15" dirty="0">
                <a:solidFill>
                  <a:srgbClr val="FFC000"/>
                </a:solidFill>
                <a:latin typeface="DengXian"/>
                <a:cs typeface="DengXian"/>
              </a:rPr>
              <a:t>Partie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s</a:t>
            </a:r>
            <a:r>
              <a:rPr sz="1600" b="1" spc="5" dirty="0">
                <a:solidFill>
                  <a:srgbClr val="FFC000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de</a:t>
            </a:r>
            <a:r>
              <a:rPr sz="1600" b="1" spc="-5" dirty="0">
                <a:solidFill>
                  <a:srgbClr val="FFC000"/>
                </a:solidFill>
                <a:latin typeface="DengXian"/>
                <a:cs typeface="DengXian"/>
              </a:rPr>
              <a:t>c</a:t>
            </a:r>
            <a:r>
              <a:rPr sz="1600" b="1" spc="-15" dirty="0">
                <a:solidFill>
                  <a:srgbClr val="FFC000"/>
                </a:solidFill>
                <a:latin typeface="DengXian"/>
                <a:cs typeface="DengXian"/>
              </a:rPr>
              <a:t>ryp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t g</a:t>
            </a:r>
            <a:r>
              <a:rPr sz="1600" b="1" spc="-15" dirty="0">
                <a:solidFill>
                  <a:srgbClr val="FFC000"/>
                </a:solidFill>
                <a:latin typeface="DengXian"/>
                <a:cs typeface="DengXian"/>
              </a:rPr>
              <a:t>ra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dien</a:t>
            </a:r>
            <a:r>
              <a:rPr sz="1600" b="1" spc="-15" dirty="0">
                <a:solidFill>
                  <a:srgbClr val="FFC000"/>
                </a:solidFill>
                <a:latin typeface="DengXian"/>
                <a:cs typeface="DengXian"/>
              </a:rPr>
              <a:t>t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s</a:t>
            </a:r>
            <a:r>
              <a:rPr sz="1600" b="1" spc="-5" dirty="0">
                <a:solidFill>
                  <a:srgbClr val="FFC000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and</a:t>
            </a:r>
            <a:r>
              <a:rPr sz="1600" b="1" spc="-5" dirty="0">
                <a:solidFill>
                  <a:srgbClr val="FFC000"/>
                </a:solidFill>
                <a:latin typeface="DengXian"/>
                <a:cs typeface="DengXian"/>
              </a:rPr>
              <a:t> e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x</a:t>
            </a:r>
            <a:r>
              <a:rPr sz="1600" b="1" spc="-5" dirty="0">
                <a:solidFill>
                  <a:srgbClr val="FFC000"/>
                </a:solidFill>
                <a:latin typeface="DengXian"/>
                <a:cs typeface="DengXian"/>
              </a:rPr>
              <a:t>c</a:t>
            </a:r>
            <a:r>
              <a:rPr sz="1600" b="1" spc="-15" dirty="0">
                <a:solidFill>
                  <a:srgbClr val="FFC000"/>
                </a:solidFill>
                <a:latin typeface="DengXian"/>
                <a:cs typeface="DengXian"/>
              </a:rPr>
              <a:t>ha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nge, unma</a:t>
            </a:r>
            <a:r>
              <a:rPr sz="1600" b="1" spc="-20" dirty="0">
                <a:solidFill>
                  <a:srgbClr val="FFC000"/>
                </a:solidFill>
                <a:latin typeface="DengXian"/>
                <a:cs typeface="DengXian"/>
              </a:rPr>
              <a:t>s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k</a:t>
            </a:r>
            <a:r>
              <a:rPr sz="1600" b="1" spc="5" dirty="0">
                <a:solidFill>
                  <a:srgbClr val="FFC000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FFC000"/>
                </a:solidFill>
                <a:latin typeface="DengXian"/>
                <a:cs typeface="DengXian"/>
              </a:rPr>
              <a:t>a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nd</a:t>
            </a:r>
            <a:r>
              <a:rPr sz="1600" b="1" spc="10" dirty="0">
                <a:solidFill>
                  <a:srgbClr val="FFC000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upd</a:t>
            </a:r>
            <a:r>
              <a:rPr sz="1600" b="1" spc="-20" dirty="0">
                <a:solidFill>
                  <a:srgbClr val="FFC000"/>
                </a:solidFill>
                <a:latin typeface="DengXian"/>
                <a:cs typeface="DengXian"/>
              </a:rPr>
              <a:t>a</a:t>
            </a:r>
            <a:r>
              <a:rPr sz="1600" b="1" spc="-15" dirty="0">
                <a:solidFill>
                  <a:srgbClr val="FFC000"/>
                </a:solidFill>
                <a:latin typeface="DengXian"/>
                <a:cs typeface="DengXian"/>
              </a:rPr>
              <a:t>t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e</a:t>
            </a:r>
            <a:r>
              <a:rPr sz="1600" b="1" spc="5" dirty="0">
                <a:solidFill>
                  <a:srgbClr val="FFC000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FFC000"/>
                </a:solidFill>
                <a:latin typeface="DengXian"/>
                <a:cs typeface="DengXian"/>
              </a:rPr>
              <a:t>mode</a:t>
            </a:r>
            <a:r>
              <a:rPr sz="1600" b="1" spc="-5" dirty="0">
                <a:solidFill>
                  <a:srgbClr val="FFC000"/>
                </a:solidFill>
                <a:latin typeface="DengXian"/>
                <a:cs typeface="DengXian"/>
              </a:rPr>
              <a:t>l </a:t>
            </a:r>
            <a:r>
              <a:rPr sz="1600" b="1" spc="-15" dirty="0">
                <a:solidFill>
                  <a:srgbClr val="FFC000"/>
                </a:solidFill>
                <a:latin typeface="DengXian"/>
                <a:cs typeface="DengXian"/>
              </a:rPr>
              <a:t>local</a:t>
            </a:r>
            <a:r>
              <a:rPr sz="1600" b="1" dirty="0">
                <a:solidFill>
                  <a:srgbClr val="FFC000"/>
                </a:solidFill>
                <a:latin typeface="DengXian"/>
                <a:cs typeface="DengXian"/>
              </a:rPr>
              <a:t>l</a:t>
            </a:r>
            <a:r>
              <a:rPr sz="1600" b="1" spc="-10" dirty="0">
                <a:solidFill>
                  <a:srgbClr val="FFC000"/>
                </a:solidFill>
                <a:latin typeface="DengXian"/>
                <a:cs typeface="DengXian"/>
              </a:rPr>
              <a:t>y</a:t>
            </a:r>
            <a:endParaRPr sz="1600" dirty="0">
              <a:latin typeface="DengXian"/>
              <a:cs typeface="DengXi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F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ed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4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ed</a:t>
            </a:r>
            <a:r>
              <a:rPr sz="1400" b="1" spc="-6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125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nsf</a:t>
            </a:r>
            <a:r>
              <a:rPr sz="14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400" b="1" spc="-3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Learn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4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g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.</a:t>
            </a:r>
            <a:r>
              <a:rPr sz="1400" b="1" spc="-4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135" dirty="0">
                <a:solidFill>
                  <a:srgbClr val="FFFFFF"/>
                </a:solidFill>
                <a:latin typeface="Microsoft YaHei"/>
                <a:cs typeface="Microsoft YaHei"/>
              </a:rPr>
              <a:t>Y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ang</a:t>
            </a:r>
            <a:r>
              <a:rPr sz="14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Liu,</a:t>
            </a:r>
            <a:r>
              <a:rPr sz="14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Tia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j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400" b="1" spc="-3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C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h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en,</a:t>
            </a:r>
            <a:r>
              <a:rPr sz="1400" b="1" spc="-3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Q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iang</a:t>
            </a:r>
            <a:r>
              <a:rPr sz="1400" b="1" spc="-3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-135" dirty="0">
                <a:solidFill>
                  <a:srgbClr val="FFFFFF"/>
                </a:solidFill>
                <a:latin typeface="Microsoft YaHei"/>
                <a:cs typeface="Microsoft YaHei"/>
              </a:rPr>
              <a:t>Y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ang,</a:t>
            </a:r>
            <a:r>
              <a:rPr sz="14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ht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t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ps</a:t>
            </a:r>
            <a:r>
              <a:rPr sz="1400" b="1" u="sng" spc="-5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: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//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a</a:t>
            </a:r>
            <a:r>
              <a:rPr sz="1400" b="1" u="sng" spc="4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r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x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i</a:t>
            </a:r>
            <a:r>
              <a:rPr sz="1400" b="1" u="sng" spc="-9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v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.</a:t>
            </a:r>
            <a:r>
              <a:rPr sz="1400" b="1" u="sng" spc="-5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o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r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g</a:t>
            </a:r>
            <a:r>
              <a:rPr sz="1400" b="1" u="sng" spc="-5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/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p</a:t>
            </a:r>
            <a:r>
              <a:rPr sz="1400" b="1" u="sng" spc="-15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d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f/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1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8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1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2.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0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3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3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3</a:t>
            </a:r>
            <a:r>
              <a:rPr sz="1400" b="1" u="sng" spc="-15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7</a:t>
            </a:r>
            <a:r>
              <a:rPr sz="1400" b="1" u="sng" spc="-1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.</a:t>
            </a:r>
            <a:r>
              <a:rPr sz="1400" b="1" u="sng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pdf</a:t>
            </a:r>
            <a:r>
              <a:rPr sz="1400" b="1" spc="-50" dirty="0">
                <a:solidFill>
                  <a:srgbClr val="0462C1"/>
                </a:solidFill>
                <a:latin typeface="Microsoft YaHei"/>
                <a:cs typeface="Microsoft YaHei"/>
                <a:hlinkClick r:id="rId3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2018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36154" y="1144532"/>
            <a:ext cx="3578225" cy="770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6355" algn="ctr">
              <a:lnSpc>
                <a:spcPct val="100000"/>
              </a:lnSpc>
            </a:pPr>
            <a:r>
              <a:rPr sz="2000" b="1" spc="-5" dirty="0">
                <a:solidFill>
                  <a:srgbClr val="C00000"/>
                </a:solidFill>
                <a:latin typeface="DengXian"/>
                <a:cs typeface="DengXian"/>
              </a:rPr>
              <a:t>Ste</a:t>
            </a:r>
            <a:r>
              <a:rPr sz="2000" b="1" dirty="0">
                <a:solidFill>
                  <a:srgbClr val="C00000"/>
                </a:solidFill>
                <a:latin typeface="DengXian"/>
                <a:cs typeface="DengXian"/>
              </a:rPr>
              <a:t>p</a:t>
            </a:r>
            <a:r>
              <a:rPr sz="2000" b="1" spc="-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2000" b="1" dirty="0">
                <a:solidFill>
                  <a:srgbClr val="C00000"/>
                </a:solidFill>
                <a:latin typeface="DengXian"/>
                <a:cs typeface="DengXian"/>
              </a:rPr>
              <a:t>1</a:t>
            </a:r>
            <a:endParaRPr sz="2000" dirty="0">
              <a:latin typeface="DengXian"/>
              <a:cs typeface="DengXian"/>
            </a:endParaRPr>
          </a:p>
          <a:p>
            <a:pPr marL="12700" marR="5080" algn="ctr">
              <a:lnSpc>
                <a:spcPct val="100000"/>
              </a:lnSpc>
              <a:spcBef>
                <a:spcPts val="25"/>
              </a:spcBef>
            </a:pPr>
            <a:r>
              <a:rPr sz="1600" b="1" spc="-15" dirty="0">
                <a:solidFill>
                  <a:srgbClr val="C00000"/>
                </a:solidFill>
                <a:latin typeface="DengXian"/>
                <a:cs typeface="DengXian"/>
              </a:rPr>
              <a:t>Part</a:t>
            </a:r>
            <a:r>
              <a:rPr sz="1600" b="1" spc="-10" dirty="0">
                <a:solidFill>
                  <a:srgbClr val="C00000"/>
                </a:solidFill>
                <a:latin typeface="DengXian"/>
                <a:cs typeface="DengXian"/>
              </a:rPr>
              <a:t>y</a:t>
            </a:r>
            <a:r>
              <a:rPr sz="1600" b="1" spc="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C00000"/>
                </a:solidFill>
                <a:latin typeface="DengXian"/>
                <a:cs typeface="DengXian"/>
              </a:rPr>
              <a:t>A</a:t>
            </a:r>
            <a:r>
              <a:rPr sz="1600" b="1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C00000"/>
                </a:solidFill>
                <a:latin typeface="DengXian"/>
                <a:cs typeface="DengXian"/>
              </a:rPr>
              <a:t>and</a:t>
            </a:r>
            <a:r>
              <a:rPr sz="1600" b="1" spc="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C00000"/>
                </a:solidFill>
                <a:latin typeface="DengXian"/>
                <a:cs typeface="DengXian"/>
              </a:rPr>
              <a:t>B</a:t>
            </a:r>
            <a:r>
              <a:rPr sz="1600" b="1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C00000"/>
                </a:solidFill>
                <a:latin typeface="DengXian"/>
                <a:cs typeface="DengXian"/>
              </a:rPr>
              <a:t>se</a:t>
            </a:r>
            <a:r>
              <a:rPr sz="1600" b="1" spc="-5" dirty="0">
                <a:solidFill>
                  <a:srgbClr val="C00000"/>
                </a:solidFill>
                <a:latin typeface="DengXian"/>
                <a:cs typeface="DengXian"/>
              </a:rPr>
              <a:t>n</a:t>
            </a:r>
            <a:r>
              <a:rPr sz="1600" b="1" spc="-10" dirty="0">
                <a:solidFill>
                  <a:srgbClr val="C00000"/>
                </a:solidFill>
                <a:latin typeface="DengXian"/>
                <a:cs typeface="DengXian"/>
              </a:rPr>
              <a:t>d</a:t>
            </a:r>
            <a:r>
              <a:rPr sz="1600" b="1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C00000"/>
                </a:solidFill>
                <a:latin typeface="DengXian"/>
                <a:cs typeface="DengXian"/>
              </a:rPr>
              <a:t>public</a:t>
            </a:r>
            <a:r>
              <a:rPr sz="1600" b="1" spc="-1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b="1" spc="-10" dirty="0">
                <a:solidFill>
                  <a:srgbClr val="C00000"/>
                </a:solidFill>
                <a:latin typeface="DengXian"/>
                <a:cs typeface="DengXian"/>
              </a:rPr>
              <a:t>keys</a:t>
            </a:r>
            <a:r>
              <a:rPr sz="1600" b="1" spc="-15" dirty="0">
                <a:solidFill>
                  <a:srgbClr val="C00000"/>
                </a:solidFill>
                <a:latin typeface="DengXian"/>
                <a:cs typeface="DengXian"/>
              </a:rPr>
              <a:t> t</a:t>
            </a:r>
            <a:r>
              <a:rPr sz="1600" b="1" spc="-10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600" b="1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C00000"/>
                </a:solidFill>
                <a:latin typeface="DengXian"/>
                <a:cs typeface="DengXian"/>
              </a:rPr>
              <a:t>ea</a:t>
            </a:r>
            <a:r>
              <a:rPr sz="1600" b="1" spc="-10" dirty="0">
                <a:solidFill>
                  <a:srgbClr val="C00000"/>
                </a:solidFill>
                <a:latin typeface="DengXian"/>
                <a:cs typeface="DengXian"/>
              </a:rPr>
              <a:t>ch</a:t>
            </a:r>
            <a:r>
              <a:rPr sz="1600" b="1" spc="-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600" b="1" spc="-15" dirty="0">
                <a:solidFill>
                  <a:srgbClr val="C00000"/>
                </a:solidFill>
                <a:latin typeface="DengXian"/>
                <a:cs typeface="DengXian"/>
              </a:rPr>
              <a:t>other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3820" y="1168229"/>
            <a:ext cx="567563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311525" algn="l"/>
              </a:tabLst>
            </a:pPr>
            <a:r>
              <a:rPr sz="1800" b="1" spc="-5" dirty="0">
                <a:solidFill>
                  <a:srgbClr val="C00000"/>
                </a:solidFill>
                <a:latin typeface="DengXian"/>
                <a:cs typeface="DengXian"/>
              </a:rPr>
              <a:t>S</a:t>
            </a:r>
            <a:r>
              <a:rPr sz="1800" b="1" spc="5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800" b="1" dirty="0">
                <a:solidFill>
                  <a:srgbClr val="C00000"/>
                </a:solidFill>
                <a:latin typeface="DengXian"/>
                <a:cs typeface="DengXian"/>
              </a:rPr>
              <a:t>urce</a:t>
            </a:r>
            <a:r>
              <a:rPr sz="1800" b="1" spc="-25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b="1" dirty="0">
                <a:solidFill>
                  <a:srgbClr val="C00000"/>
                </a:solidFill>
                <a:latin typeface="DengXian"/>
                <a:cs typeface="DengXian"/>
              </a:rPr>
              <a:t>Domain</a:t>
            </a:r>
            <a:r>
              <a:rPr sz="1800" b="1" spc="-5" dirty="0">
                <a:solidFill>
                  <a:srgbClr val="C00000"/>
                </a:solidFill>
                <a:latin typeface="DengXian"/>
                <a:cs typeface="DengXian"/>
              </a:rPr>
              <a:t> Pa</a:t>
            </a:r>
            <a:r>
              <a:rPr sz="1800" b="1" spc="5" dirty="0">
                <a:solidFill>
                  <a:srgbClr val="C00000"/>
                </a:solidFill>
                <a:latin typeface="DengXian"/>
                <a:cs typeface="DengXian"/>
              </a:rPr>
              <a:t>r</a:t>
            </a:r>
            <a:r>
              <a:rPr sz="1800" b="1" spc="-5" dirty="0">
                <a:solidFill>
                  <a:srgbClr val="C00000"/>
                </a:solidFill>
                <a:latin typeface="DengXian"/>
                <a:cs typeface="DengXian"/>
              </a:rPr>
              <a:t>t</a:t>
            </a:r>
            <a:r>
              <a:rPr sz="1800" b="1" dirty="0">
                <a:solidFill>
                  <a:srgbClr val="C00000"/>
                </a:solidFill>
                <a:latin typeface="DengXian"/>
                <a:cs typeface="DengXian"/>
              </a:rPr>
              <a:t>y</a:t>
            </a:r>
            <a:r>
              <a:rPr sz="1800" b="1" spc="-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b="1" dirty="0">
                <a:solidFill>
                  <a:srgbClr val="C00000"/>
                </a:solidFill>
                <a:latin typeface="DengXian"/>
                <a:cs typeface="DengXian"/>
              </a:rPr>
              <a:t>A	</a:t>
            </a:r>
            <a:r>
              <a:rPr sz="1800" b="1" spc="-10" dirty="0">
                <a:solidFill>
                  <a:srgbClr val="C00000"/>
                </a:solidFill>
                <a:latin typeface="DengXian"/>
                <a:cs typeface="DengXian"/>
              </a:rPr>
              <a:t>Target</a:t>
            </a:r>
            <a:r>
              <a:rPr sz="1800" b="1" spc="-5" dirty="0">
                <a:solidFill>
                  <a:srgbClr val="C00000"/>
                </a:solidFill>
                <a:latin typeface="DengXian"/>
                <a:cs typeface="DengXian"/>
              </a:rPr>
              <a:t> D</a:t>
            </a:r>
            <a:r>
              <a:rPr sz="1800" b="1" spc="5" dirty="0">
                <a:solidFill>
                  <a:srgbClr val="C00000"/>
                </a:solidFill>
                <a:latin typeface="DengXian"/>
                <a:cs typeface="DengXian"/>
              </a:rPr>
              <a:t>o</a:t>
            </a:r>
            <a:r>
              <a:rPr sz="1800" b="1" dirty="0">
                <a:solidFill>
                  <a:srgbClr val="C00000"/>
                </a:solidFill>
                <a:latin typeface="DengXian"/>
                <a:cs typeface="DengXian"/>
              </a:rPr>
              <a:t>main</a:t>
            </a:r>
            <a:r>
              <a:rPr sz="1800" b="1" spc="-5" dirty="0">
                <a:solidFill>
                  <a:srgbClr val="C00000"/>
                </a:solidFill>
                <a:latin typeface="DengXian"/>
                <a:cs typeface="DengXian"/>
              </a:rPr>
              <a:t> Pa</a:t>
            </a:r>
            <a:r>
              <a:rPr sz="1800" b="1" spc="5" dirty="0">
                <a:solidFill>
                  <a:srgbClr val="C00000"/>
                </a:solidFill>
                <a:latin typeface="DengXian"/>
                <a:cs typeface="DengXian"/>
              </a:rPr>
              <a:t>r</a:t>
            </a:r>
            <a:r>
              <a:rPr sz="1800" b="1" spc="-5" dirty="0">
                <a:solidFill>
                  <a:srgbClr val="C00000"/>
                </a:solidFill>
                <a:latin typeface="DengXian"/>
                <a:cs typeface="DengXian"/>
              </a:rPr>
              <a:t>t</a:t>
            </a:r>
            <a:r>
              <a:rPr sz="1800" b="1" dirty="0">
                <a:solidFill>
                  <a:srgbClr val="C00000"/>
                </a:solidFill>
                <a:latin typeface="DengXian"/>
                <a:cs typeface="DengXian"/>
              </a:rPr>
              <a:t>y</a:t>
            </a:r>
            <a:r>
              <a:rPr sz="1800" b="1" spc="-10" dirty="0">
                <a:solidFill>
                  <a:srgbClr val="C00000"/>
                </a:solidFill>
                <a:latin typeface="DengXian"/>
                <a:cs typeface="DengXian"/>
              </a:rPr>
              <a:t> </a:t>
            </a:r>
            <a:r>
              <a:rPr sz="1800" b="1" dirty="0">
                <a:solidFill>
                  <a:srgbClr val="C00000"/>
                </a:solidFill>
                <a:latin typeface="DengXian"/>
                <a:cs typeface="DengXian"/>
              </a:rPr>
              <a:t>B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200" y="1641348"/>
            <a:ext cx="6761988" cy="37063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39</a:t>
            </a:fld>
            <a:endParaRPr spc="-10" dirty="0"/>
          </a:p>
        </p:txBody>
      </p:sp>
      <p:sp>
        <p:nvSpPr>
          <p:cNvPr id="13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894" rIns="0" bIns="0" rtlCol="0">
            <a:spAutoFit/>
          </a:bodyPr>
          <a:lstStyle/>
          <a:p>
            <a:pPr marL="421640">
              <a:lnSpc>
                <a:spcPct val="100000"/>
              </a:lnSpc>
            </a:pPr>
            <a:r>
              <a:rPr spc="-20" dirty="0"/>
              <a:t>Data</a:t>
            </a:r>
            <a:r>
              <a:rPr spc="-10" dirty="0"/>
              <a:t> </a:t>
            </a:r>
            <a:r>
              <a:rPr spc="-20" dirty="0"/>
              <a:t>Sha</a:t>
            </a:r>
            <a:r>
              <a:rPr spc="-10" dirty="0"/>
              <a:t>r</a:t>
            </a:r>
            <a:r>
              <a:rPr spc="-15" dirty="0"/>
              <a:t>ing</a:t>
            </a:r>
            <a:r>
              <a:rPr spc="-5" dirty="0"/>
              <a:t> </a:t>
            </a:r>
            <a:r>
              <a:rPr spc="-25" dirty="0"/>
              <a:t>Among</a:t>
            </a:r>
            <a:r>
              <a:rPr spc="20" dirty="0"/>
              <a:t> </a:t>
            </a:r>
            <a:r>
              <a:rPr spc="-95" dirty="0"/>
              <a:t>P</a:t>
            </a:r>
            <a:r>
              <a:rPr spc="-20" dirty="0"/>
              <a:t>a</a:t>
            </a:r>
            <a:r>
              <a:rPr spc="70" dirty="0"/>
              <a:t>r</a:t>
            </a:r>
            <a:r>
              <a:rPr spc="-20" dirty="0"/>
              <a:t>ties</a:t>
            </a:r>
            <a:r>
              <a:rPr spc="-10" dirty="0"/>
              <a:t>:</a:t>
            </a:r>
            <a:r>
              <a:rPr dirty="0"/>
              <a:t> </a:t>
            </a:r>
            <a:r>
              <a:rPr spc="-35" dirty="0"/>
              <a:t>D</a:t>
            </a:r>
            <a:r>
              <a:rPr spc="-10" dirty="0"/>
              <a:t>iffi</a:t>
            </a:r>
            <a:r>
              <a:rPr spc="-30" dirty="0"/>
              <a:t>c</a:t>
            </a:r>
            <a:r>
              <a:rPr spc="-15" dirty="0"/>
              <a:t>ult,</a:t>
            </a:r>
            <a:r>
              <a:rPr spc="25" dirty="0"/>
              <a:t> </a:t>
            </a:r>
            <a:r>
              <a:rPr spc="-25" dirty="0"/>
              <a:t>Impossible</a:t>
            </a:r>
            <a:r>
              <a:rPr spc="-10" dirty="0"/>
              <a:t>,</a:t>
            </a:r>
            <a:r>
              <a:rPr spc="45" dirty="0"/>
              <a:t> </a:t>
            </a:r>
            <a:r>
              <a:rPr spc="-20" dirty="0"/>
              <a:t>Illeg</a:t>
            </a:r>
            <a:r>
              <a:rPr spc="-10" dirty="0"/>
              <a:t>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0026" y="1630315"/>
            <a:ext cx="8589645" cy="684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Medic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20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ca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2000" b="1" spc="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b="1" spc="1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20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20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d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nnot be 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ha</a:t>
            </a:r>
            <a:r>
              <a:rPr sz="20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d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spc="5" dirty="0">
                <a:solidFill>
                  <a:srgbClr val="44536A"/>
                </a:solidFill>
                <a:latin typeface="Microsoft YaHei"/>
                <a:cs typeface="Microsoft YaHei"/>
              </a:rPr>
              <a:t>(</a:t>
            </a: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b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y</a:t>
            </a:r>
            <a:r>
              <a:rPr sz="2000" b="1" spc="5" dirty="0">
                <a:solidFill>
                  <a:srgbClr val="44536A"/>
                </a:solidFill>
                <a:latin typeface="Microsoft YaHei"/>
                <a:cs typeface="Microsoft YaHei"/>
              </a:rPr>
              <a:t> R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. </a:t>
            </a:r>
            <a:r>
              <a:rPr sz="2000" b="1" spc="-6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20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egeman</a:t>
            </a:r>
            <a:r>
              <a:rPr sz="20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2018</a:t>
            </a:r>
            <a:endParaRPr sz="2000" dirty="0">
              <a:latin typeface="Microsoft YaHei"/>
              <a:cs typeface="Microsoft YaHei"/>
            </a:endParaRP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44536A"/>
              </a:buClr>
              <a:buFont typeface="Arial"/>
              <a:buChar char="•"/>
              <a:tabLst>
                <a:tab pos="241300" algn="l"/>
              </a:tabLst>
            </a:pP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Ou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b="1" spc="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so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y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dem</a:t>
            </a:r>
            <a:r>
              <a:rPr sz="20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nds</a:t>
            </a:r>
            <a:r>
              <a:rPr sz="20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mo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cont</a:t>
            </a:r>
            <a:r>
              <a:rPr sz="20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n data</a:t>
            </a:r>
            <a:r>
              <a:rPr sz="2000" b="1" spc="-3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p</a:t>
            </a:r>
            <a:r>
              <a:rPr sz="2000" b="1" spc="1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2000" b="1" spc="-50" dirty="0">
                <a:solidFill>
                  <a:srgbClr val="44536A"/>
                </a:solidFill>
                <a:latin typeface="Microsoft YaHei"/>
                <a:cs typeface="Microsoft YaHei"/>
              </a:rPr>
              <a:t>v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cy</a:t>
            </a:r>
            <a:r>
              <a:rPr sz="2000" b="1" spc="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nd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u</a:t>
            </a:r>
            <a:r>
              <a:rPr sz="2000" b="1" spc="1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y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7027" y="1632507"/>
            <a:ext cx="202247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2000" b="1" spc="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Genemet</a:t>
            </a: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)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7226" y="2369113"/>
            <a:ext cx="5529580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241300" algn="l"/>
              </a:tabLst>
            </a:pP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GDPR, Go</a:t>
            </a:r>
            <a:r>
              <a:rPr sz="1800" spc="-20" dirty="0">
                <a:solidFill>
                  <a:srgbClr val="44536A"/>
                </a:solidFill>
                <a:latin typeface="Microsoft YaHei"/>
                <a:cs typeface="Microsoft YaHei"/>
              </a:rPr>
              <a:t>v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er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m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en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1800" spc="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75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egulatio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ns</a:t>
            </a:r>
            <a:endParaRPr sz="1800" dirty="0">
              <a:latin typeface="Microsoft YaHei"/>
              <a:cs typeface="Microsoft YaHei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Clr>
                <a:srgbClr val="44536A"/>
              </a:buClr>
              <a:buFont typeface="Arial"/>
              <a:buChar char="•"/>
              <a:tabLst>
                <a:tab pos="241300" algn="l"/>
              </a:tabLst>
            </a:pP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1800" spc="-2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rp</a:t>
            </a:r>
            <a:r>
              <a:rPr sz="1800" spc="-2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ra</a:t>
            </a:r>
            <a:r>
              <a:rPr sz="1800" spc="-25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spc="4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Secu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it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y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1800" spc="-20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d</a:t>
            </a:r>
            <a:r>
              <a:rPr sz="1800" spc="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1800" spc="-2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nfide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ntialit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y</a:t>
            </a:r>
            <a:r>
              <a:rPr sz="1800" spc="2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1800" spc="-2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er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ns</a:t>
            </a:r>
            <a:endParaRPr sz="1800" dirty="0">
              <a:latin typeface="Microsoft YaHei"/>
              <a:cs typeface="Microsoft YaHei"/>
            </a:endParaRPr>
          </a:p>
          <a:p>
            <a:pPr marL="240665" indent="-227965">
              <a:lnSpc>
                <a:spcPct val="100000"/>
              </a:lnSpc>
              <a:spcBef>
                <a:spcPts val="285"/>
              </a:spcBef>
              <a:buClr>
                <a:srgbClr val="44536A"/>
              </a:buClr>
              <a:buFont typeface="Arial"/>
              <a:buChar char="•"/>
              <a:tabLst>
                <a:tab pos="241300" algn="l"/>
              </a:tabLst>
            </a:pP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Data</a:t>
            </a:r>
            <a:r>
              <a:rPr sz="1800" spc="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pri</a:t>
            </a:r>
            <a:r>
              <a:rPr sz="1800" spc="-50" dirty="0">
                <a:solidFill>
                  <a:srgbClr val="44536A"/>
                </a:solidFill>
                <a:latin typeface="Microsoft YaHei"/>
                <a:cs typeface="Microsoft YaHei"/>
              </a:rPr>
              <a:t>v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acy</a:t>
            </a:r>
            <a:r>
              <a:rPr sz="1800" spc="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er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ns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3718558"/>
            <a:ext cx="4754880" cy="2918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553200" y="3718558"/>
            <a:ext cx="4599432" cy="2834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4</a:t>
            </a:fld>
            <a:endParaRPr spc="-1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529138"/>
            <a:ext cx="11009630" cy="739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30"/>
              </a:lnSpc>
            </a:pPr>
            <a:r>
              <a:rPr sz="2800" b="1" spc="-15" dirty="0">
                <a:latin typeface="Microsoft YaHei"/>
                <a:cs typeface="Microsoft YaHei"/>
              </a:rPr>
              <a:t>Ef</a:t>
            </a:r>
            <a:r>
              <a:rPr sz="2800" b="1" spc="-30" dirty="0">
                <a:latin typeface="Microsoft YaHei"/>
                <a:cs typeface="Microsoft YaHei"/>
              </a:rPr>
              <a:t>f</a:t>
            </a:r>
            <a:r>
              <a:rPr sz="2800" b="1" spc="-15" dirty="0">
                <a:latin typeface="Microsoft YaHei"/>
                <a:cs typeface="Microsoft YaHei"/>
              </a:rPr>
              <a:t>iciency:</a:t>
            </a:r>
            <a:r>
              <a:rPr sz="2800" b="1" spc="3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Ba</a:t>
            </a:r>
            <a:r>
              <a:rPr sz="2800" b="1" spc="-35" dirty="0">
                <a:latin typeface="Microsoft YaHei"/>
                <a:cs typeface="Microsoft YaHei"/>
              </a:rPr>
              <a:t>t</a:t>
            </a:r>
            <a:r>
              <a:rPr sz="2800" b="1" spc="-15" dirty="0">
                <a:latin typeface="Microsoft YaHei"/>
                <a:cs typeface="Microsoft YaHei"/>
              </a:rPr>
              <a:t>c</a:t>
            </a:r>
            <a:r>
              <a:rPr sz="2800" b="1" spc="-30" dirty="0">
                <a:latin typeface="Microsoft YaHei"/>
                <a:cs typeface="Microsoft YaHei"/>
              </a:rPr>
              <a:t>h</a:t>
            </a:r>
            <a:r>
              <a:rPr sz="2800" b="1" spc="-25" dirty="0">
                <a:latin typeface="Microsoft YaHei"/>
                <a:cs typeface="Microsoft YaHei"/>
              </a:rPr>
              <a:t>C</a:t>
            </a:r>
            <a:r>
              <a:rPr sz="2800" b="1" spc="100" dirty="0">
                <a:latin typeface="Microsoft YaHei"/>
                <a:cs typeface="Microsoft YaHei"/>
              </a:rPr>
              <a:t>r</a:t>
            </a:r>
            <a:r>
              <a:rPr sz="2800" b="1" spc="-25" dirty="0">
                <a:latin typeface="Microsoft YaHei"/>
                <a:cs typeface="Microsoft YaHei"/>
              </a:rPr>
              <a:t>ypt</a:t>
            </a:r>
            <a:r>
              <a:rPr sz="2800" b="1" spc="-10" dirty="0">
                <a:latin typeface="Microsoft YaHei"/>
                <a:cs typeface="Microsoft YaHei"/>
              </a:rPr>
              <a:t>:</a:t>
            </a:r>
            <a:r>
              <a:rPr sz="2800" b="1" spc="55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Ef</a:t>
            </a:r>
            <a:r>
              <a:rPr sz="2800" b="1" spc="-30" dirty="0">
                <a:latin typeface="Microsoft YaHei"/>
                <a:cs typeface="Microsoft YaHei"/>
              </a:rPr>
              <a:t>f</a:t>
            </a:r>
            <a:r>
              <a:rPr sz="2800" b="1" spc="-15" dirty="0">
                <a:latin typeface="Microsoft YaHei"/>
                <a:cs typeface="Microsoft YaHei"/>
              </a:rPr>
              <a:t>icient</a:t>
            </a:r>
            <a:r>
              <a:rPr sz="2800" b="1" spc="15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Homomorphi</a:t>
            </a:r>
            <a:r>
              <a:rPr sz="2800" b="1" spc="-15" dirty="0">
                <a:latin typeface="Microsoft YaHei"/>
                <a:cs typeface="Microsoft YaHei"/>
              </a:rPr>
              <a:t>c</a:t>
            </a:r>
            <a:r>
              <a:rPr sz="2800" b="1" spc="3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En</a:t>
            </a:r>
            <a:r>
              <a:rPr sz="2800" b="1" spc="-25" dirty="0">
                <a:latin typeface="Microsoft YaHei"/>
                <a:cs typeface="Microsoft YaHei"/>
              </a:rPr>
              <a:t>c</a:t>
            </a:r>
            <a:r>
              <a:rPr sz="2800" b="1" spc="100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yption</a:t>
            </a:r>
            <a:r>
              <a:rPr sz="2800" b="1" spc="4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for Cro</a:t>
            </a:r>
            <a:r>
              <a:rPr sz="2800" b="1" spc="-25" dirty="0">
                <a:latin typeface="Microsoft YaHei"/>
                <a:cs typeface="Microsoft YaHei"/>
              </a:rPr>
              <a:t>s</a:t>
            </a:r>
            <a:r>
              <a:rPr sz="2800" b="1" spc="-15" dirty="0">
                <a:latin typeface="Microsoft YaHei"/>
                <a:cs typeface="Microsoft YaHei"/>
              </a:rPr>
              <a:t>s-Silo</a:t>
            </a:r>
            <a:r>
              <a:rPr sz="2800" b="1" spc="15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Fed</a:t>
            </a:r>
            <a:r>
              <a:rPr sz="2800" b="1" spc="-10" dirty="0">
                <a:latin typeface="Microsoft YaHei"/>
                <a:cs typeface="Microsoft YaHei"/>
              </a:rPr>
              <a:t>e</a:t>
            </a:r>
            <a:r>
              <a:rPr sz="2800" b="1" spc="-15" dirty="0">
                <a:latin typeface="Microsoft YaHei"/>
                <a:cs typeface="Microsoft YaHei"/>
              </a:rPr>
              <a:t>ra</a:t>
            </a:r>
            <a:r>
              <a:rPr sz="2800" b="1" spc="-30" dirty="0">
                <a:latin typeface="Microsoft YaHei"/>
                <a:cs typeface="Microsoft YaHei"/>
              </a:rPr>
              <a:t>t</a:t>
            </a:r>
            <a:r>
              <a:rPr sz="2800" b="1" spc="-25" dirty="0">
                <a:latin typeface="Microsoft YaHei"/>
                <a:cs typeface="Microsoft YaHei"/>
              </a:rPr>
              <a:t>e</a:t>
            </a:r>
            <a:r>
              <a:rPr sz="2800" b="1" spc="-20" dirty="0">
                <a:latin typeface="Microsoft YaHei"/>
                <a:cs typeface="Microsoft YaHei"/>
              </a:rPr>
              <a:t>d</a:t>
            </a:r>
            <a:r>
              <a:rPr sz="2800" b="1" spc="-1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Lea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ning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58560"/>
            <a:ext cx="9558020" cy="321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000" b="1" spc="-55" dirty="0">
                <a:latin typeface="Microsoft YaHei"/>
                <a:cs typeface="Microsoft YaHei"/>
              </a:rPr>
              <a:t>R</a:t>
            </a:r>
            <a:r>
              <a:rPr sz="2000" b="1" dirty="0">
                <a:latin typeface="Microsoft YaHei"/>
                <a:cs typeface="Microsoft YaHei"/>
              </a:rPr>
              <a:t>edu</a:t>
            </a:r>
            <a:r>
              <a:rPr sz="2000" b="1" spc="-10" dirty="0">
                <a:latin typeface="Microsoft YaHei"/>
                <a:cs typeface="Microsoft YaHei"/>
              </a:rPr>
              <a:t>c</a:t>
            </a:r>
            <a:r>
              <a:rPr sz="2000" b="1" dirty="0">
                <a:latin typeface="Microsoft YaHei"/>
                <a:cs typeface="Microsoft YaHei"/>
              </a:rPr>
              <a:t>i</a:t>
            </a:r>
            <a:r>
              <a:rPr sz="2000" b="1" spc="-10" dirty="0">
                <a:latin typeface="Microsoft YaHei"/>
                <a:cs typeface="Microsoft YaHei"/>
              </a:rPr>
              <a:t>n</a:t>
            </a:r>
            <a:r>
              <a:rPr sz="2000" b="1" dirty="0">
                <a:latin typeface="Microsoft YaHei"/>
                <a:cs typeface="Microsoft YaHei"/>
              </a:rPr>
              <a:t>g </a:t>
            </a:r>
            <a:r>
              <a:rPr sz="2000" b="1" spc="-5" dirty="0">
                <a:latin typeface="Microsoft YaHei"/>
                <a:cs typeface="Microsoft YaHei"/>
              </a:rPr>
              <a:t>th</a:t>
            </a:r>
            <a:r>
              <a:rPr sz="2000" b="1" dirty="0">
                <a:latin typeface="Microsoft YaHei"/>
                <a:cs typeface="Microsoft YaHei"/>
              </a:rPr>
              <a:t>e</a:t>
            </a:r>
            <a:r>
              <a:rPr sz="2000" b="1" spc="-10" dirty="0">
                <a:latin typeface="Microsoft YaHei"/>
                <a:cs typeface="Microsoft YaHei"/>
              </a:rPr>
              <a:t> </a:t>
            </a:r>
            <a:r>
              <a:rPr sz="2000" b="1" dirty="0">
                <a:latin typeface="Microsoft YaHei"/>
                <a:cs typeface="Microsoft YaHei"/>
              </a:rPr>
              <a:t>en</a:t>
            </a:r>
            <a:r>
              <a:rPr sz="2000" b="1" spc="-10" dirty="0">
                <a:latin typeface="Microsoft YaHei"/>
                <a:cs typeface="Microsoft YaHei"/>
              </a:rPr>
              <a:t>c</a:t>
            </a:r>
            <a:r>
              <a:rPr sz="2000" b="1" spc="80" dirty="0">
                <a:latin typeface="Microsoft YaHei"/>
                <a:cs typeface="Microsoft YaHei"/>
              </a:rPr>
              <a:t>r</a:t>
            </a:r>
            <a:r>
              <a:rPr sz="2000" b="1" spc="-5" dirty="0">
                <a:latin typeface="Microsoft YaHei"/>
                <a:cs typeface="Microsoft YaHei"/>
              </a:rPr>
              <a:t>ypt</a:t>
            </a:r>
            <a:r>
              <a:rPr sz="2000" b="1" spc="-10" dirty="0">
                <a:latin typeface="Microsoft YaHei"/>
                <a:cs typeface="Microsoft YaHei"/>
              </a:rPr>
              <a:t>i</a:t>
            </a:r>
            <a:r>
              <a:rPr sz="2000" b="1" spc="-5" dirty="0">
                <a:latin typeface="Microsoft YaHei"/>
                <a:cs typeface="Microsoft YaHei"/>
              </a:rPr>
              <a:t>o</a:t>
            </a:r>
            <a:r>
              <a:rPr sz="2000" b="1" dirty="0">
                <a:latin typeface="Microsoft YaHei"/>
                <a:cs typeface="Microsoft YaHei"/>
              </a:rPr>
              <a:t>n o</a:t>
            </a:r>
            <a:r>
              <a:rPr sz="2000" b="1" spc="-30" dirty="0">
                <a:latin typeface="Microsoft YaHei"/>
                <a:cs typeface="Microsoft YaHei"/>
              </a:rPr>
              <a:t>v</a:t>
            </a:r>
            <a:r>
              <a:rPr sz="2000" b="1" dirty="0">
                <a:latin typeface="Microsoft YaHei"/>
                <a:cs typeface="Microsoft YaHei"/>
              </a:rPr>
              <a:t>erhe</a:t>
            </a:r>
            <a:r>
              <a:rPr sz="2000" b="1" spc="-10" dirty="0">
                <a:latin typeface="Microsoft YaHei"/>
                <a:cs typeface="Microsoft YaHei"/>
              </a:rPr>
              <a:t>a</a:t>
            </a:r>
            <a:r>
              <a:rPr sz="2000" b="1" dirty="0">
                <a:latin typeface="Microsoft YaHei"/>
                <a:cs typeface="Microsoft YaHei"/>
              </a:rPr>
              <a:t>d</a:t>
            </a:r>
            <a:r>
              <a:rPr sz="2000" b="1" spc="-20" dirty="0">
                <a:latin typeface="Microsoft YaHei"/>
                <a:cs typeface="Microsoft YaHei"/>
              </a:rPr>
              <a:t> </a:t>
            </a:r>
            <a:r>
              <a:rPr sz="2000" b="1" spc="-10" dirty="0">
                <a:latin typeface="Microsoft YaHei"/>
                <a:cs typeface="Microsoft YaHei"/>
              </a:rPr>
              <a:t>a</a:t>
            </a:r>
            <a:r>
              <a:rPr sz="2000" b="1" dirty="0">
                <a:latin typeface="Microsoft YaHei"/>
                <a:cs typeface="Microsoft YaHei"/>
              </a:rPr>
              <a:t>nd d</a:t>
            </a:r>
            <a:r>
              <a:rPr sz="2000" b="1" spc="-10" dirty="0">
                <a:latin typeface="Microsoft YaHei"/>
                <a:cs typeface="Microsoft YaHei"/>
              </a:rPr>
              <a:t>a</a:t>
            </a:r>
            <a:r>
              <a:rPr sz="2000" b="1" spc="-5" dirty="0">
                <a:latin typeface="Microsoft YaHei"/>
                <a:cs typeface="Microsoft YaHei"/>
              </a:rPr>
              <a:t>t</a:t>
            </a:r>
            <a:r>
              <a:rPr sz="2000" b="1" dirty="0">
                <a:latin typeface="Microsoft YaHei"/>
                <a:cs typeface="Microsoft YaHei"/>
              </a:rPr>
              <a:t>a</a:t>
            </a:r>
            <a:r>
              <a:rPr sz="2000" b="1" spc="-20" dirty="0">
                <a:latin typeface="Microsoft YaHei"/>
                <a:cs typeface="Microsoft YaHei"/>
              </a:rPr>
              <a:t> </a:t>
            </a:r>
            <a:r>
              <a:rPr sz="2000" b="1" spc="-5" dirty="0">
                <a:latin typeface="Microsoft YaHei"/>
                <a:cs typeface="Microsoft YaHei"/>
              </a:rPr>
              <a:t>tra</a:t>
            </a:r>
            <a:r>
              <a:rPr sz="2000" b="1" spc="-10" dirty="0">
                <a:latin typeface="Microsoft YaHei"/>
                <a:cs typeface="Microsoft YaHei"/>
              </a:rPr>
              <a:t>n</a:t>
            </a:r>
            <a:r>
              <a:rPr sz="2000" b="1" dirty="0">
                <a:latin typeface="Microsoft YaHei"/>
                <a:cs typeface="Microsoft YaHei"/>
              </a:rPr>
              <a:t>sfer</a:t>
            </a:r>
            <a:endParaRPr sz="2000" dirty="0">
              <a:latin typeface="Microsoft YaHei"/>
              <a:cs typeface="Microsoft YaHei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9135" algn="l"/>
              </a:tabLst>
            </a:pPr>
            <a:r>
              <a:rPr sz="2000" dirty="0">
                <a:latin typeface="Microsoft YaHei"/>
                <a:cs typeface="Microsoft YaHei"/>
              </a:rPr>
              <a:t>Quant</a:t>
            </a:r>
            <a:r>
              <a:rPr sz="2000" spc="-15" dirty="0">
                <a:latin typeface="Microsoft YaHei"/>
                <a:cs typeface="Microsoft YaHei"/>
              </a:rPr>
              <a:t>i</a:t>
            </a:r>
            <a:r>
              <a:rPr sz="2000" dirty="0">
                <a:latin typeface="Microsoft YaHei"/>
                <a:cs typeface="Microsoft YaHei"/>
              </a:rPr>
              <a:t>z</a:t>
            </a:r>
            <a:r>
              <a:rPr sz="2000" spc="-10" dirty="0">
                <a:latin typeface="Microsoft YaHei"/>
                <a:cs typeface="Microsoft YaHei"/>
              </a:rPr>
              <a:t>i</a:t>
            </a:r>
            <a:r>
              <a:rPr sz="2000" spc="-5" dirty="0">
                <a:latin typeface="Microsoft YaHei"/>
                <a:cs typeface="Microsoft YaHei"/>
              </a:rPr>
              <a:t>n</a:t>
            </a:r>
            <a:r>
              <a:rPr sz="2000" dirty="0">
                <a:latin typeface="Microsoft YaHei"/>
                <a:cs typeface="Microsoft YaHei"/>
              </a:rPr>
              <a:t>g</a:t>
            </a:r>
            <a:r>
              <a:rPr sz="2000" spc="1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a</a:t>
            </a:r>
            <a:r>
              <a:rPr sz="2000" spc="-1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gradient</a:t>
            </a:r>
            <a:r>
              <a:rPr sz="2000" spc="-30" dirty="0">
                <a:latin typeface="Microsoft YaHei"/>
                <a:cs typeface="Microsoft YaHei"/>
              </a:rPr>
              <a:t> </a:t>
            </a:r>
            <a:r>
              <a:rPr sz="2000" spc="-35" dirty="0">
                <a:latin typeface="Microsoft YaHei"/>
                <a:cs typeface="Microsoft YaHei"/>
              </a:rPr>
              <a:t>v</a:t>
            </a:r>
            <a:r>
              <a:rPr sz="2000" dirty="0">
                <a:latin typeface="Microsoft YaHei"/>
                <a:cs typeface="Microsoft YaHei"/>
              </a:rPr>
              <a:t>a</a:t>
            </a:r>
            <a:r>
              <a:rPr sz="2000" spc="-15" dirty="0">
                <a:latin typeface="Microsoft YaHei"/>
                <a:cs typeface="Microsoft YaHei"/>
              </a:rPr>
              <a:t>l</a:t>
            </a:r>
            <a:r>
              <a:rPr sz="2000" spc="-5" dirty="0">
                <a:latin typeface="Microsoft YaHei"/>
                <a:cs typeface="Microsoft YaHei"/>
              </a:rPr>
              <a:t>u</a:t>
            </a:r>
            <a:r>
              <a:rPr sz="2000" dirty="0">
                <a:latin typeface="Microsoft YaHei"/>
                <a:cs typeface="Microsoft YaHei"/>
              </a:rPr>
              <a:t>e</a:t>
            </a:r>
            <a:r>
              <a:rPr sz="2000" spc="-15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in</a:t>
            </a:r>
            <a:r>
              <a:rPr sz="2000" spc="-20" dirty="0">
                <a:latin typeface="Microsoft YaHei"/>
                <a:cs typeface="Microsoft YaHei"/>
              </a:rPr>
              <a:t>t</a:t>
            </a:r>
            <a:r>
              <a:rPr sz="2000" dirty="0">
                <a:latin typeface="Microsoft YaHei"/>
                <a:cs typeface="Microsoft YaHei"/>
              </a:rPr>
              <a:t>o </a:t>
            </a:r>
            <a:r>
              <a:rPr sz="2000" spc="-5" dirty="0">
                <a:latin typeface="Microsoft YaHei"/>
                <a:cs typeface="Microsoft YaHei"/>
              </a:rPr>
              <a:t>lo</a:t>
            </a:r>
            <a:r>
              <a:rPr sz="2000" spc="5" dirty="0">
                <a:latin typeface="Microsoft YaHei"/>
                <a:cs typeface="Microsoft YaHei"/>
              </a:rPr>
              <a:t>w</a:t>
            </a:r>
            <a:r>
              <a:rPr sz="2000" spc="-5" dirty="0">
                <a:latin typeface="Microsoft YaHei"/>
                <a:cs typeface="Microsoft YaHei"/>
              </a:rPr>
              <a:t>-</a:t>
            </a:r>
            <a:r>
              <a:rPr sz="2000" dirty="0">
                <a:latin typeface="Microsoft YaHei"/>
                <a:cs typeface="Microsoft YaHei"/>
              </a:rPr>
              <a:t>bit</a:t>
            </a:r>
            <a:r>
              <a:rPr sz="2000" spc="-5" dirty="0">
                <a:latin typeface="Microsoft YaHei"/>
                <a:cs typeface="Microsoft YaHei"/>
              </a:rPr>
              <a:t> in</a:t>
            </a:r>
            <a:r>
              <a:rPr sz="2000" spc="-20" dirty="0">
                <a:latin typeface="Microsoft YaHei"/>
                <a:cs typeface="Microsoft YaHei"/>
              </a:rPr>
              <a:t>t</a:t>
            </a:r>
            <a:r>
              <a:rPr sz="2000" spc="-5" dirty="0">
                <a:latin typeface="Microsoft YaHei"/>
                <a:cs typeface="Microsoft YaHei"/>
              </a:rPr>
              <a:t>eg</a:t>
            </a:r>
            <a:r>
              <a:rPr sz="2000" spc="5" dirty="0">
                <a:latin typeface="Microsoft YaHei"/>
                <a:cs typeface="Microsoft YaHei"/>
              </a:rPr>
              <a:t>e</a:t>
            </a:r>
            <a:r>
              <a:rPr sz="2000" dirty="0">
                <a:latin typeface="Microsoft YaHei"/>
                <a:cs typeface="Microsoft YaHei"/>
              </a:rPr>
              <a:t>r</a:t>
            </a:r>
            <a:r>
              <a:rPr sz="2000" spc="-15" dirty="0">
                <a:latin typeface="Microsoft YaHei"/>
                <a:cs typeface="Microsoft YaHei"/>
              </a:rPr>
              <a:t> </a:t>
            </a:r>
            <a:r>
              <a:rPr sz="2000" spc="-25" dirty="0">
                <a:latin typeface="Microsoft YaHei"/>
                <a:cs typeface="Microsoft YaHei"/>
              </a:rPr>
              <a:t>r</a:t>
            </a:r>
            <a:r>
              <a:rPr sz="2000" spc="-5" dirty="0">
                <a:latin typeface="Microsoft YaHei"/>
                <a:cs typeface="Microsoft YaHei"/>
              </a:rPr>
              <a:t>e</a:t>
            </a:r>
            <a:r>
              <a:rPr sz="2000" spc="5" dirty="0">
                <a:latin typeface="Microsoft YaHei"/>
                <a:cs typeface="Microsoft YaHei"/>
              </a:rPr>
              <a:t>p</a:t>
            </a:r>
            <a:r>
              <a:rPr sz="2000" spc="-25" dirty="0">
                <a:latin typeface="Microsoft YaHei"/>
                <a:cs typeface="Microsoft YaHei"/>
              </a:rPr>
              <a:t>r</a:t>
            </a:r>
            <a:r>
              <a:rPr sz="2000" spc="-5" dirty="0">
                <a:latin typeface="Microsoft YaHei"/>
                <a:cs typeface="Microsoft YaHei"/>
              </a:rPr>
              <a:t>esentati</a:t>
            </a:r>
            <a:r>
              <a:rPr sz="2000" spc="-10" dirty="0">
                <a:latin typeface="Microsoft YaHei"/>
                <a:cs typeface="Microsoft YaHei"/>
              </a:rPr>
              <a:t>o</a:t>
            </a:r>
            <a:r>
              <a:rPr sz="2000" spc="-5" dirty="0">
                <a:latin typeface="Microsoft YaHei"/>
                <a:cs typeface="Microsoft YaHei"/>
              </a:rPr>
              <a:t>ns</a:t>
            </a:r>
            <a:endParaRPr sz="2000" dirty="0">
              <a:latin typeface="Microsoft YaHei"/>
              <a:cs typeface="Microsoft YaHei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9135" algn="l"/>
              </a:tabLst>
            </a:pPr>
            <a:r>
              <a:rPr sz="2000" spc="-5" dirty="0">
                <a:latin typeface="Microsoft YaHei"/>
                <a:cs typeface="Microsoft YaHei"/>
              </a:rPr>
              <a:t>Ba</a:t>
            </a:r>
            <a:r>
              <a:rPr sz="2000" spc="-30" dirty="0">
                <a:latin typeface="Microsoft YaHei"/>
                <a:cs typeface="Microsoft YaHei"/>
              </a:rPr>
              <a:t>t</a:t>
            </a:r>
            <a:r>
              <a:rPr sz="2000" spc="-5" dirty="0">
                <a:latin typeface="Microsoft YaHei"/>
                <a:cs typeface="Microsoft YaHei"/>
              </a:rPr>
              <a:t>c</a:t>
            </a:r>
            <a:r>
              <a:rPr sz="2000" dirty="0">
                <a:latin typeface="Microsoft YaHei"/>
                <a:cs typeface="Microsoft YaHei"/>
              </a:rPr>
              <a:t>h</a:t>
            </a:r>
            <a:r>
              <a:rPr sz="2000" spc="-25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en</a:t>
            </a:r>
            <a:r>
              <a:rPr sz="2000" spc="5" dirty="0">
                <a:latin typeface="Microsoft YaHei"/>
                <a:cs typeface="Microsoft YaHei"/>
              </a:rPr>
              <a:t>c</a:t>
            </a:r>
            <a:r>
              <a:rPr sz="2000" spc="80" dirty="0">
                <a:latin typeface="Microsoft YaHei"/>
                <a:cs typeface="Microsoft YaHei"/>
              </a:rPr>
              <a:t>r</a:t>
            </a:r>
            <a:r>
              <a:rPr sz="2000" spc="-5" dirty="0">
                <a:latin typeface="Microsoft YaHei"/>
                <a:cs typeface="Microsoft YaHei"/>
              </a:rPr>
              <a:t>ypt</a:t>
            </a:r>
            <a:r>
              <a:rPr sz="2000" spc="-10" dirty="0">
                <a:latin typeface="Microsoft YaHei"/>
                <a:cs typeface="Microsoft YaHei"/>
              </a:rPr>
              <a:t>i</a:t>
            </a:r>
            <a:r>
              <a:rPr sz="2000" dirty="0">
                <a:latin typeface="Microsoft YaHei"/>
                <a:cs typeface="Microsoft YaHei"/>
              </a:rPr>
              <a:t>on:</a:t>
            </a:r>
            <a:r>
              <a:rPr sz="2000" spc="-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e</a:t>
            </a:r>
            <a:r>
              <a:rPr sz="2000" spc="-5" dirty="0">
                <a:latin typeface="Microsoft YaHei"/>
                <a:cs typeface="Microsoft YaHei"/>
              </a:rPr>
              <a:t>ncodin</a:t>
            </a:r>
            <a:r>
              <a:rPr sz="2000" dirty="0">
                <a:latin typeface="Microsoft YaHei"/>
                <a:cs typeface="Microsoft YaHei"/>
              </a:rPr>
              <a:t>g</a:t>
            </a:r>
            <a:r>
              <a:rPr sz="2000" spc="-1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a</a:t>
            </a:r>
            <a:r>
              <a:rPr sz="2000" spc="-10" dirty="0">
                <a:latin typeface="Microsoft YaHei"/>
                <a:cs typeface="Microsoft YaHei"/>
              </a:rPr>
              <a:t> </a:t>
            </a:r>
            <a:r>
              <a:rPr sz="2000" spc="-20" dirty="0">
                <a:latin typeface="Microsoft YaHei"/>
                <a:cs typeface="Microsoft YaHei"/>
              </a:rPr>
              <a:t>b</a:t>
            </a:r>
            <a:r>
              <a:rPr sz="2000" dirty="0">
                <a:latin typeface="Microsoft YaHei"/>
                <a:cs typeface="Microsoft YaHei"/>
              </a:rPr>
              <a:t>a</a:t>
            </a:r>
            <a:r>
              <a:rPr sz="2000" spc="-35" dirty="0">
                <a:latin typeface="Microsoft YaHei"/>
                <a:cs typeface="Microsoft YaHei"/>
              </a:rPr>
              <a:t>t</a:t>
            </a:r>
            <a:r>
              <a:rPr sz="2000" spc="-5" dirty="0">
                <a:latin typeface="Microsoft YaHei"/>
                <a:cs typeface="Microsoft YaHei"/>
              </a:rPr>
              <a:t>c</a:t>
            </a:r>
            <a:r>
              <a:rPr sz="2000" dirty="0">
                <a:latin typeface="Microsoft YaHei"/>
                <a:cs typeface="Microsoft YaHei"/>
              </a:rPr>
              <a:t>h</a:t>
            </a:r>
            <a:r>
              <a:rPr sz="2000" spc="-25" dirty="0">
                <a:latin typeface="Microsoft YaHei"/>
                <a:cs typeface="Microsoft YaHei"/>
              </a:rPr>
              <a:t> </a:t>
            </a:r>
            <a:r>
              <a:rPr sz="2000" spc="-40" dirty="0">
                <a:latin typeface="Microsoft YaHei"/>
                <a:cs typeface="Microsoft YaHei"/>
              </a:rPr>
              <a:t>o</a:t>
            </a:r>
            <a:r>
              <a:rPr sz="2000" dirty="0">
                <a:latin typeface="Microsoft YaHei"/>
                <a:cs typeface="Microsoft YaHei"/>
              </a:rPr>
              <a:t>f</a:t>
            </a:r>
            <a:r>
              <a:rPr sz="2000" spc="-1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quant</a:t>
            </a:r>
            <a:r>
              <a:rPr sz="2000" spc="-15" dirty="0">
                <a:latin typeface="Microsoft YaHei"/>
                <a:cs typeface="Microsoft YaHei"/>
              </a:rPr>
              <a:t>i</a:t>
            </a:r>
            <a:r>
              <a:rPr sz="2000" dirty="0">
                <a:latin typeface="Microsoft YaHei"/>
                <a:cs typeface="Microsoft YaHei"/>
              </a:rPr>
              <a:t>zed</a:t>
            </a:r>
            <a:r>
              <a:rPr sz="2000" spc="-5" dirty="0">
                <a:latin typeface="Microsoft YaHei"/>
                <a:cs typeface="Microsoft YaHei"/>
              </a:rPr>
              <a:t> </a:t>
            </a:r>
            <a:r>
              <a:rPr sz="2000" spc="-35" dirty="0">
                <a:latin typeface="Microsoft YaHei"/>
                <a:cs typeface="Microsoft YaHei"/>
              </a:rPr>
              <a:t>v</a:t>
            </a:r>
            <a:r>
              <a:rPr sz="2000" dirty="0">
                <a:latin typeface="Microsoft YaHei"/>
                <a:cs typeface="Microsoft YaHei"/>
              </a:rPr>
              <a:t>a</a:t>
            </a:r>
            <a:r>
              <a:rPr sz="2000" spc="-15" dirty="0">
                <a:latin typeface="Microsoft YaHei"/>
                <a:cs typeface="Microsoft YaHei"/>
              </a:rPr>
              <a:t>l</a:t>
            </a:r>
            <a:r>
              <a:rPr sz="2000" spc="-5" dirty="0">
                <a:latin typeface="Microsoft YaHei"/>
                <a:cs typeface="Microsoft YaHei"/>
              </a:rPr>
              <a:t>ue</a:t>
            </a:r>
            <a:r>
              <a:rPr sz="2000" dirty="0">
                <a:latin typeface="Microsoft YaHei"/>
                <a:cs typeface="Microsoft YaHei"/>
              </a:rPr>
              <a:t>s </a:t>
            </a:r>
            <a:r>
              <a:rPr sz="2000" spc="-20" dirty="0">
                <a:latin typeface="Microsoft YaHei"/>
                <a:cs typeface="Microsoft YaHei"/>
              </a:rPr>
              <a:t>t</a:t>
            </a:r>
            <a:r>
              <a:rPr sz="2000" dirty="0">
                <a:latin typeface="Microsoft YaHei"/>
                <a:cs typeface="Microsoft YaHei"/>
              </a:rPr>
              <a:t>o</a:t>
            </a:r>
            <a:r>
              <a:rPr sz="2000" spc="-1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a</a:t>
            </a:r>
            <a:r>
              <a:rPr sz="2000" spc="-10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l</a:t>
            </a:r>
            <a:r>
              <a:rPr sz="2000" spc="-10" dirty="0">
                <a:latin typeface="Microsoft YaHei"/>
                <a:cs typeface="Microsoft YaHei"/>
              </a:rPr>
              <a:t>o</a:t>
            </a:r>
            <a:r>
              <a:rPr sz="2000" spc="-5" dirty="0">
                <a:latin typeface="Microsoft YaHei"/>
                <a:cs typeface="Microsoft YaHei"/>
              </a:rPr>
              <a:t>n</a:t>
            </a:r>
            <a:r>
              <a:rPr sz="2000" dirty="0">
                <a:latin typeface="Microsoft YaHei"/>
                <a:cs typeface="Microsoft YaHei"/>
              </a:rPr>
              <a:t>g </a:t>
            </a:r>
            <a:r>
              <a:rPr sz="2000" spc="-10" dirty="0">
                <a:latin typeface="Microsoft YaHei"/>
                <a:cs typeface="Microsoft YaHei"/>
              </a:rPr>
              <a:t>i</a:t>
            </a:r>
            <a:r>
              <a:rPr sz="2000" spc="-5" dirty="0">
                <a:latin typeface="Microsoft YaHei"/>
                <a:cs typeface="Microsoft YaHei"/>
              </a:rPr>
              <a:t>n</a:t>
            </a:r>
            <a:r>
              <a:rPr sz="2000" spc="-15" dirty="0">
                <a:latin typeface="Microsoft YaHei"/>
                <a:cs typeface="Microsoft YaHei"/>
              </a:rPr>
              <a:t>t</a:t>
            </a:r>
            <a:r>
              <a:rPr sz="2000" spc="-5" dirty="0">
                <a:latin typeface="Microsoft YaHei"/>
                <a:cs typeface="Microsoft YaHei"/>
              </a:rPr>
              <a:t>eg</a:t>
            </a:r>
            <a:r>
              <a:rPr sz="2000" spc="5" dirty="0">
                <a:latin typeface="Microsoft YaHei"/>
                <a:cs typeface="Microsoft YaHei"/>
              </a:rPr>
              <a:t>e</a:t>
            </a:r>
            <a:r>
              <a:rPr sz="2000" dirty="0">
                <a:latin typeface="Microsoft YaHei"/>
                <a:cs typeface="Microsoft YaHei"/>
              </a:rPr>
              <a:t>r</a:t>
            </a: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2000" dirty="0">
              <a:latin typeface="Times New Roman"/>
              <a:cs typeface="Times New Roman"/>
            </a:endParaRPr>
          </a:p>
          <a:p>
            <a:pPr marL="241300" marR="125095" indent="-228600">
              <a:lnSpc>
                <a:spcPct val="100000"/>
              </a:lnSpc>
              <a:spcBef>
                <a:spcPts val="16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b="1" dirty="0">
                <a:latin typeface="Microsoft YaHei"/>
                <a:cs typeface="Microsoft YaHei"/>
              </a:rPr>
              <a:t>B</a:t>
            </a:r>
            <a:r>
              <a:rPr sz="2000" b="1" spc="-10" dirty="0">
                <a:latin typeface="Microsoft YaHei"/>
                <a:cs typeface="Microsoft YaHei"/>
              </a:rPr>
              <a:t>a</a:t>
            </a:r>
            <a:r>
              <a:rPr sz="2000" b="1" spc="-15" dirty="0">
                <a:latin typeface="Microsoft YaHei"/>
                <a:cs typeface="Microsoft YaHei"/>
              </a:rPr>
              <a:t>t</a:t>
            </a:r>
            <a:r>
              <a:rPr sz="2000" b="1" dirty="0">
                <a:latin typeface="Microsoft YaHei"/>
                <a:cs typeface="Microsoft YaHei"/>
              </a:rPr>
              <a:t>ch</a:t>
            </a:r>
            <a:r>
              <a:rPr sz="2000" b="1" spc="-10" dirty="0">
                <a:latin typeface="Microsoft YaHei"/>
                <a:cs typeface="Microsoft YaHei"/>
              </a:rPr>
              <a:t>C</a:t>
            </a:r>
            <a:r>
              <a:rPr sz="2000" b="1" spc="80" dirty="0">
                <a:latin typeface="Microsoft YaHei"/>
                <a:cs typeface="Microsoft YaHei"/>
              </a:rPr>
              <a:t>r</a:t>
            </a:r>
            <a:r>
              <a:rPr sz="2000" b="1" spc="-5" dirty="0">
                <a:latin typeface="Microsoft YaHei"/>
                <a:cs typeface="Microsoft YaHei"/>
              </a:rPr>
              <a:t>yp</a:t>
            </a:r>
            <a:r>
              <a:rPr sz="2000" b="1" dirty="0">
                <a:latin typeface="Microsoft YaHei"/>
                <a:cs typeface="Microsoft YaHei"/>
              </a:rPr>
              <a:t>t</a:t>
            </a:r>
            <a:r>
              <a:rPr sz="2000" b="1" spc="5" dirty="0">
                <a:latin typeface="Microsoft YaHei"/>
                <a:cs typeface="Microsoft YaHei"/>
              </a:rPr>
              <a:t> </a:t>
            </a:r>
            <a:r>
              <a:rPr sz="2000" b="1" dirty="0">
                <a:latin typeface="Microsoft YaHei"/>
                <a:cs typeface="Microsoft YaHei"/>
              </a:rPr>
              <a:t>is</a:t>
            </a:r>
            <a:r>
              <a:rPr sz="2000" b="1" spc="-15" dirty="0">
                <a:latin typeface="Microsoft YaHei"/>
                <a:cs typeface="Microsoft YaHei"/>
              </a:rPr>
              <a:t> </a:t>
            </a:r>
            <a:r>
              <a:rPr sz="2000" b="1" dirty="0">
                <a:latin typeface="Microsoft YaHei"/>
                <a:cs typeface="Microsoft YaHei"/>
              </a:rPr>
              <a:t>imp</a:t>
            </a:r>
            <a:r>
              <a:rPr sz="2000" b="1" spc="-15" dirty="0">
                <a:latin typeface="Microsoft YaHei"/>
                <a:cs typeface="Microsoft YaHei"/>
              </a:rPr>
              <a:t>l</a:t>
            </a:r>
            <a:r>
              <a:rPr sz="2000" b="1" dirty="0">
                <a:latin typeface="Microsoft YaHei"/>
                <a:cs typeface="Microsoft YaHei"/>
              </a:rPr>
              <a:t>eme</a:t>
            </a:r>
            <a:r>
              <a:rPr sz="2000" b="1" spc="-10" dirty="0">
                <a:latin typeface="Microsoft YaHei"/>
                <a:cs typeface="Microsoft YaHei"/>
              </a:rPr>
              <a:t>n</a:t>
            </a:r>
            <a:r>
              <a:rPr sz="2000" b="1" spc="-15" dirty="0">
                <a:latin typeface="Microsoft YaHei"/>
                <a:cs typeface="Microsoft YaHei"/>
              </a:rPr>
              <a:t>t</a:t>
            </a:r>
            <a:r>
              <a:rPr sz="2000" b="1" spc="-5" dirty="0">
                <a:latin typeface="Microsoft YaHei"/>
                <a:cs typeface="Microsoft YaHei"/>
              </a:rPr>
              <a:t>e</a:t>
            </a:r>
            <a:r>
              <a:rPr sz="2000" b="1" dirty="0">
                <a:latin typeface="Microsoft YaHei"/>
                <a:cs typeface="Microsoft YaHei"/>
              </a:rPr>
              <a:t>d</a:t>
            </a:r>
            <a:r>
              <a:rPr sz="2000" b="1" spc="-10" dirty="0">
                <a:latin typeface="Microsoft YaHei"/>
                <a:cs typeface="Microsoft YaHei"/>
              </a:rPr>
              <a:t> </a:t>
            </a:r>
            <a:r>
              <a:rPr sz="2000" b="1" dirty="0">
                <a:latin typeface="Microsoft YaHei"/>
                <a:cs typeface="Microsoft YaHei"/>
              </a:rPr>
              <a:t>in</a:t>
            </a:r>
            <a:r>
              <a:rPr sz="2000" b="1" spc="-10" dirty="0">
                <a:latin typeface="Microsoft YaHei"/>
                <a:cs typeface="Microsoft YaHei"/>
              </a:rPr>
              <a:t> </a:t>
            </a:r>
            <a:r>
              <a:rPr sz="2000" b="1" spc="-125" dirty="0">
                <a:latin typeface="Microsoft YaHei"/>
                <a:cs typeface="Microsoft YaHei"/>
              </a:rPr>
              <a:t>F</a:t>
            </a:r>
            <a:r>
              <a:rPr sz="2000" b="1" spc="-155" dirty="0">
                <a:latin typeface="Microsoft YaHei"/>
                <a:cs typeface="Microsoft YaHei"/>
              </a:rPr>
              <a:t>A</a:t>
            </a:r>
            <a:r>
              <a:rPr sz="2000" b="1" spc="-5" dirty="0">
                <a:latin typeface="Microsoft YaHei"/>
                <a:cs typeface="Microsoft YaHei"/>
              </a:rPr>
              <a:t>T</a:t>
            </a:r>
            <a:r>
              <a:rPr sz="2000" b="1" dirty="0">
                <a:latin typeface="Microsoft YaHei"/>
                <a:cs typeface="Microsoft YaHei"/>
              </a:rPr>
              <a:t>E</a:t>
            </a:r>
            <a:r>
              <a:rPr sz="2000" b="1" spc="-20" dirty="0">
                <a:latin typeface="Microsoft YaHei"/>
                <a:cs typeface="Microsoft YaHei"/>
              </a:rPr>
              <a:t> </a:t>
            </a:r>
            <a:r>
              <a:rPr sz="2000" b="1" spc="-10" dirty="0">
                <a:latin typeface="Microsoft YaHei"/>
                <a:cs typeface="Microsoft YaHei"/>
              </a:rPr>
              <a:t>a</a:t>
            </a:r>
            <a:r>
              <a:rPr sz="2000" b="1" dirty="0">
                <a:latin typeface="Microsoft YaHei"/>
                <a:cs typeface="Microsoft YaHei"/>
              </a:rPr>
              <a:t>nd is</a:t>
            </a:r>
            <a:r>
              <a:rPr sz="2000" b="1" spc="-15" dirty="0">
                <a:latin typeface="Microsoft YaHei"/>
                <a:cs typeface="Microsoft YaHei"/>
              </a:rPr>
              <a:t> </a:t>
            </a:r>
            <a:r>
              <a:rPr sz="2000" b="1" dirty="0">
                <a:latin typeface="Microsoft YaHei"/>
                <a:cs typeface="Microsoft YaHei"/>
              </a:rPr>
              <a:t>e</a:t>
            </a:r>
            <a:r>
              <a:rPr sz="2000" b="1" spc="-45" dirty="0">
                <a:latin typeface="Microsoft YaHei"/>
                <a:cs typeface="Microsoft YaHei"/>
              </a:rPr>
              <a:t>v</a:t>
            </a:r>
            <a:r>
              <a:rPr sz="2000" b="1" spc="-10" dirty="0">
                <a:latin typeface="Microsoft YaHei"/>
                <a:cs typeface="Microsoft YaHei"/>
              </a:rPr>
              <a:t>a</a:t>
            </a:r>
            <a:r>
              <a:rPr sz="2000" b="1" dirty="0">
                <a:latin typeface="Microsoft YaHei"/>
                <a:cs typeface="Microsoft YaHei"/>
              </a:rPr>
              <a:t>l</a:t>
            </a:r>
            <a:r>
              <a:rPr sz="2000" b="1" spc="-10" dirty="0">
                <a:latin typeface="Microsoft YaHei"/>
                <a:cs typeface="Microsoft YaHei"/>
              </a:rPr>
              <a:t>ua</a:t>
            </a:r>
            <a:r>
              <a:rPr sz="2000" b="1" spc="-15" dirty="0">
                <a:latin typeface="Microsoft YaHei"/>
                <a:cs typeface="Microsoft YaHei"/>
              </a:rPr>
              <a:t>t</a:t>
            </a:r>
            <a:r>
              <a:rPr sz="2000" b="1" spc="-5" dirty="0">
                <a:latin typeface="Microsoft YaHei"/>
                <a:cs typeface="Microsoft YaHei"/>
              </a:rPr>
              <a:t>e</a:t>
            </a:r>
            <a:r>
              <a:rPr sz="2000" b="1" dirty="0">
                <a:latin typeface="Microsoft YaHei"/>
                <a:cs typeface="Microsoft YaHei"/>
              </a:rPr>
              <a:t>d</a:t>
            </a:r>
            <a:r>
              <a:rPr sz="2000" b="1" spc="-10" dirty="0">
                <a:latin typeface="Microsoft YaHei"/>
                <a:cs typeface="Microsoft YaHei"/>
              </a:rPr>
              <a:t> </a:t>
            </a:r>
            <a:r>
              <a:rPr sz="2000" b="1" dirty="0">
                <a:latin typeface="Microsoft YaHei"/>
                <a:cs typeface="Microsoft YaHei"/>
              </a:rPr>
              <a:t>u</a:t>
            </a:r>
            <a:r>
              <a:rPr sz="2000" b="1" spc="-10" dirty="0">
                <a:latin typeface="Microsoft YaHei"/>
                <a:cs typeface="Microsoft YaHei"/>
              </a:rPr>
              <a:t>s</a:t>
            </a:r>
            <a:r>
              <a:rPr sz="2000" b="1" dirty="0">
                <a:latin typeface="Microsoft YaHei"/>
                <a:cs typeface="Microsoft YaHei"/>
              </a:rPr>
              <a:t>i</a:t>
            </a:r>
            <a:r>
              <a:rPr sz="2000" b="1" spc="-10" dirty="0">
                <a:latin typeface="Microsoft YaHei"/>
                <a:cs typeface="Microsoft YaHei"/>
              </a:rPr>
              <a:t>n</a:t>
            </a:r>
            <a:r>
              <a:rPr sz="2000" b="1" dirty="0">
                <a:latin typeface="Microsoft YaHei"/>
                <a:cs typeface="Microsoft YaHei"/>
              </a:rPr>
              <a:t>g popu</a:t>
            </a:r>
            <a:r>
              <a:rPr sz="2000" b="1" spc="-10" dirty="0">
                <a:latin typeface="Microsoft YaHei"/>
                <a:cs typeface="Microsoft YaHei"/>
              </a:rPr>
              <a:t>la</a:t>
            </a:r>
            <a:r>
              <a:rPr sz="2000" b="1" dirty="0">
                <a:latin typeface="Microsoft YaHei"/>
                <a:cs typeface="Microsoft YaHei"/>
              </a:rPr>
              <a:t>r</a:t>
            </a:r>
            <a:r>
              <a:rPr sz="2000" b="1" spc="15" dirty="0">
                <a:latin typeface="Microsoft YaHei"/>
                <a:cs typeface="Microsoft YaHei"/>
              </a:rPr>
              <a:t> </a:t>
            </a:r>
            <a:r>
              <a:rPr sz="2000" b="1" dirty="0">
                <a:latin typeface="Microsoft YaHei"/>
                <a:cs typeface="Microsoft YaHei"/>
              </a:rPr>
              <a:t>deep l</a:t>
            </a:r>
            <a:r>
              <a:rPr sz="2000" b="1" spc="-10" dirty="0">
                <a:latin typeface="Microsoft YaHei"/>
                <a:cs typeface="Microsoft YaHei"/>
              </a:rPr>
              <a:t>ea</a:t>
            </a:r>
            <a:r>
              <a:rPr sz="2000" b="1" dirty="0">
                <a:latin typeface="Microsoft YaHei"/>
                <a:cs typeface="Microsoft YaHei"/>
              </a:rPr>
              <a:t>rni</a:t>
            </a:r>
            <a:r>
              <a:rPr sz="2000" b="1" spc="-10" dirty="0">
                <a:latin typeface="Microsoft YaHei"/>
                <a:cs typeface="Microsoft YaHei"/>
              </a:rPr>
              <a:t>n</a:t>
            </a:r>
            <a:r>
              <a:rPr sz="2000" b="1" dirty="0">
                <a:latin typeface="Microsoft YaHei"/>
                <a:cs typeface="Microsoft YaHei"/>
              </a:rPr>
              <a:t>g models</a:t>
            </a:r>
            <a:endParaRPr sz="2000" dirty="0">
              <a:latin typeface="Microsoft YaHei"/>
              <a:cs typeface="Microsoft YaHei"/>
            </a:endParaRPr>
          </a:p>
          <a:p>
            <a:pPr marL="698500" lvl="1" indent="-22860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699135" algn="l"/>
              </a:tabLst>
            </a:pPr>
            <a:r>
              <a:rPr sz="2000" dirty="0">
                <a:latin typeface="Microsoft YaHei"/>
                <a:cs typeface="Microsoft YaHei"/>
              </a:rPr>
              <a:t>A</a:t>
            </a:r>
            <a:r>
              <a:rPr sz="2000" spc="5" dirty="0">
                <a:latin typeface="Microsoft YaHei"/>
                <a:cs typeface="Microsoft YaHei"/>
              </a:rPr>
              <a:t>c</a:t>
            </a:r>
            <a:r>
              <a:rPr sz="2000" spc="-5" dirty="0">
                <a:latin typeface="Microsoft YaHei"/>
                <a:cs typeface="Microsoft YaHei"/>
              </a:rPr>
              <a:t>c</a:t>
            </a:r>
            <a:r>
              <a:rPr sz="2000" spc="5" dirty="0">
                <a:latin typeface="Microsoft YaHei"/>
                <a:cs typeface="Microsoft YaHei"/>
              </a:rPr>
              <a:t>e</a:t>
            </a:r>
            <a:r>
              <a:rPr sz="2000" spc="-5" dirty="0">
                <a:latin typeface="Microsoft YaHei"/>
                <a:cs typeface="Microsoft YaHei"/>
              </a:rPr>
              <a:t>leratin</a:t>
            </a:r>
            <a:r>
              <a:rPr sz="2000" dirty="0">
                <a:latin typeface="Microsoft YaHei"/>
                <a:cs typeface="Microsoft YaHei"/>
              </a:rPr>
              <a:t>g</a:t>
            </a:r>
            <a:r>
              <a:rPr sz="2000" spc="-2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the</a:t>
            </a:r>
            <a:r>
              <a:rPr sz="2000" spc="-5" dirty="0">
                <a:latin typeface="Microsoft YaHei"/>
                <a:cs typeface="Microsoft YaHei"/>
              </a:rPr>
              <a:t> </a:t>
            </a:r>
            <a:r>
              <a:rPr sz="2000" spc="-10" dirty="0">
                <a:latin typeface="Microsoft YaHei"/>
                <a:cs typeface="Microsoft YaHei"/>
              </a:rPr>
              <a:t>t</a:t>
            </a:r>
            <a:r>
              <a:rPr sz="2000" dirty="0">
                <a:latin typeface="Microsoft YaHei"/>
                <a:cs typeface="Microsoft YaHei"/>
              </a:rPr>
              <a:t>ra</a:t>
            </a:r>
            <a:r>
              <a:rPr sz="2000" spc="-10" dirty="0">
                <a:latin typeface="Microsoft YaHei"/>
                <a:cs typeface="Microsoft YaHei"/>
              </a:rPr>
              <a:t>i</a:t>
            </a:r>
            <a:r>
              <a:rPr sz="2000" spc="-5" dirty="0">
                <a:latin typeface="Microsoft YaHei"/>
                <a:cs typeface="Microsoft YaHei"/>
              </a:rPr>
              <a:t>nin</a:t>
            </a:r>
            <a:r>
              <a:rPr sz="2000" dirty="0">
                <a:latin typeface="Microsoft YaHei"/>
                <a:cs typeface="Microsoft YaHei"/>
              </a:rPr>
              <a:t>g</a:t>
            </a:r>
            <a:r>
              <a:rPr sz="2000" spc="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by</a:t>
            </a:r>
            <a:r>
              <a:rPr sz="2000" spc="-20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23</a:t>
            </a:r>
            <a:r>
              <a:rPr sz="2000" spc="10" dirty="0">
                <a:latin typeface="Microsoft YaHei"/>
                <a:cs typeface="Microsoft YaHei"/>
              </a:rPr>
              <a:t>x</a:t>
            </a:r>
            <a:r>
              <a:rPr sz="2000" spc="-5" dirty="0">
                <a:latin typeface="Microsoft YaHei"/>
                <a:cs typeface="Microsoft YaHei"/>
              </a:rPr>
              <a:t>-</a:t>
            </a:r>
            <a:r>
              <a:rPr sz="2000" dirty="0">
                <a:latin typeface="Microsoft YaHei"/>
                <a:cs typeface="Microsoft YaHei"/>
              </a:rPr>
              <a:t>93x</a:t>
            </a: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9135" algn="l"/>
              </a:tabLst>
            </a:pPr>
            <a:r>
              <a:rPr sz="2000" spc="-65" dirty="0">
                <a:latin typeface="Microsoft YaHei"/>
                <a:cs typeface="Microsoft YaHei"/>
              </a:rPr>
              <a:t>R</a:t>
            </a:r>
            <a:r>
              <a:rPr sz="2000" spc="-5" dirty="0">
                <a:latin typeface="Microsoft YaHei"/>
                <a:cs typeface="Microsoft YaHei"/>
              </a:rPr>
              <a:t>educin</a:t>
            </a:r>
            <a:r>
              <a:rPr sz="2000" dirty="0">
                <a:latin typeface="Microsoft YaHei"/>
                <a:cs typeface="Microsoft YaHei"/>
              </a:rPr>
              <a:t>g</a:t>
            </a:r>
            <a:r>
              <a:rPr sz="2000" spc="-2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the</a:t>
            </a:r>
            <a:r>
              <a:rPr sz="2000" spc="-10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net</a:t>
            </a:r>
            <a:r>
              <a:rPr sz="2000" spc="-110" dirty="0">
                <a:latin typeface="Microsoft YaHei"/>
                <a:cs typeface="Microsoft YaHei"/>
              </a:rPr>
              <a:t>w</a:t>
            </a:r>
            <a:r>
              <a:rPr sz="2000" dirty="0">
                <a:latin typeface="Microsoft YaHei"/>
                <a:cs typeface="Microsoft YaHei"/>
              </a:rPr>
              <a:t>. foo</a:t>
            </a:r>
            <a:r>
              <a:rPr sz="2000" spc="-10" dirty="0">
                <a:latin typeface="Microsoft YaHei"/>
                <a:cs typeface="Microsoft YaHei"/>
              </a:rPr>
              <a:t>t</a:t>
            </a:r>
            <a:r>
              <a:rPr sz="2000" dirty="0">
                <a:latin typeface="Microsoft YaHei"/>
                <a:cs typeface="Microsoft YaHei"/>
              </a:rPr>
              <a:t>print</a:t>
            </a:r>
            <a:r>
              <a:rPr sz="2000" spc="-1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by</a:t>
            </a:r>
            <a:r>
              <a:rPr sz="2000" spc="-10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66x-101x</a:t>
            </a:r>
            <a:endParaRPr sz="2000" dirty="0">
              <a:latin typeface="Microsoft YaHei"/>
              <a:cs typeface="Microsoft YaHei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9135" algn="l"/>
              </a:tabLst>
            </a:pPr>
            <a:r>
              <a:rPr sz="2000" dirty="0">
                <a:latin typeface="Microsoft YaHei"/>
                <a:cs typeface="Microsoft YaHei"/>
              </a:rPr>
              <a:t>Alm</a:t>
            </a:r>
            <a:r>
              <a:rPr sz="2000" spc="-10" dirty="0">
                <a:latin typeface="Microsoft YaHei"/>
                <a:cs typeface="Microsoft YaHei"/>
              </a:rPr>
              <a:t>o</a:t>
            </a:r>
            <a:r>
              <a:rPr sz="2000" dirty="0">
                <a:latin typeface="Microsoft YaHei"/>
                <a:cs typeface="Microsoft YaHei"/>
              </a:rPr>
              <a:t>st</a:t>
            </a:r>
            <a:r>
              <a:rPr sz="2000" spc="10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n</a:t>
            </a:r>
            <a:r>
              <a:rPr sz="2000" dirty="0">
                <a:latin typeface="Microsoft YaHei"/>
                <a:cs typeface="Microsoft YaHei"/>
              </a:rPr>
              <a:t>o</a:t>
            </a:r>
            <a:r>
              <a:rPr sz="2000" spc="-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accuracy</a:t>
            </a:r>
            <a:r>
              <a:rPr sz="2000" spc="-50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l</a:t>
            </a:r>
            <a:r>
              <a:rPr sz="2000" spc="-10" dirty="0">
                <a:latin typeface="Microsoft YaHei"/>
                <a:cs typeface="Microsoft YaHei"/>
              </a:rPr>
              <a:t>o</a:t>
            </a:r>
            <a:r>
              <a:rPr sz="2000" dirty="0">
                <a:latin typeface="Microsoft YaHei"/>
                <a:cs typeface="Microsoft YaHei"/>
              </a:rPr>
              <a:t>ss</a:t>
            </a:r>
            <a:r>
              <a:rPr sz="2000" spc="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(&lt;1</a:t>
            </a:r>
            <a:r>
              <a:rPr sz="2000" spc="5" dirty="0">
                <a:latin typeface="Microsoft YaHei"/>
                <a:cs typeface="Microsoft YaHei"/>
              </a:rPr>
              <a:t>%</a:t>
            </a:r>
            <a:r>
              <a:rPr sz="2000" dirty="0">
                <a:latin typeface="Microsoft YaHei"/>
                <a:cs typeface="Microsoft YaHei"/>
              </a:rPr>
              <a:t>)</a:t>
            </a:r>
          </a:p>
        </p:txBody>
      </p:sp>
      <p:sp>
        <p:nvSpPr>
          <p:cNvPr id="4" name="object 4"/>
          <p:cNvSpPr/>
          <p:nvPr/>
        </p:nvSpPr>
        <p:spPr>
          <a:xfrm>
            <a:off x="6994118" y="4342346"/>
            <a:ext cx="203835" cy="678180"/>
          </a:xfrm>
          <a:custGeom>
            <a:avLst/>
            <a:gdLst/>
            <a:ahLst/>
            <a:cxnLst/>
            <a:rect l="l" t="t" r="r" b="b"/>
            <a:pathLst>
              <a:path w="203834" h="678179">
                <a:moveTo>
                  <a:pt x="0" y="677863"/>
                </a:moveTo>
                <a:lnTo>
                  <a:pt x="203680" y="677863"/>
                </a:lnTo>
                <a:lnTo>
                  <a:pt x="203680" y="0"/>
                </a:lnTo>
                <a:lnTo>
                  <a:pt x="0" y="0"/>
                </a:lnTo>
                <a:lnTo>
                  <a:pt x="0" y="677863"/>
                </a:lnTo>
                <a:close/>
              </a:path>
            </a:pathLst>
          </a:custGeom>
          <a:solidFill>
            <a:srgbClr val="F0A24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576073" y="4740325"/>
            <a:ext cx="203835" cy="280035"/>
          </a:xfrm>
          <a:custGeom>
            <a:avLst/>
            <a:gdLst/>
            <a:ahLst/>
            <a:cxnLst/>
            <a:rect l="l" t="t" r="r" b="b"/>
            <a:pathLst>
              <a:path w="203834" h="280035">
                <a:moveTo>
                  <a:pt x="0" y="279885"/>
                </a:moveTo>
                <a:lnTo>
                  <a:pt x="203680" y="279885"/>
                </a:lnTo>
                <a:lnTo>
                  <a:pt x="203680" y="0"/>
                </a:lnTo>
                <a:lnTo>
                  <a:pt x="0" y="0"/>
                </a:lnTo>
                <a:lnTo>
                  <a:pt x="0" y="279885"/>
                </a:lnTo>
                <a:close/>
              </a:path>
            </a:pathLst>
          </a:custGeom>
          <a:solidFill>
            <a:srgbClr val="F0A24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156209" y="4805763"/>
            <a:ext cx="203835" cy="214629"/>
          </a:xfrm>
          <a:custGeom>
            <a:avLst/>
            <a:gdLst/>
            <a:ahLst/>
            <a:cxnLst/>
            <a:rect l="l" t="t" r="r" b="b"/>
            <a:pathLst>
              <a:path w="203834" h="214629">
                <a:moveTo>
                  <a:pt x="0" y="214446"/>
                </a:moveTo>
                <a:lnTo>
                  <a:pt x="203680" y="214446"/>
                </a:lnTo>
                <a:lnTo>
                  <a:pt x="203680" y="0"/>
                </a:lnTo>
                <a:lnTo>
                  <a:pt x="0" y="0"/>
                </a:lnTo>
                <a:lnTo>
                  <a:pt x="0" y="214446"/>
                </a:lnTo>
                <a:close/>
              </a:path>
            </a:pathLst>
          </a:custGeom>
          <a:solidFill>
            <a:srgbClr val="F0A24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8738165" y="3848014"/>
            <a:ext cx="203835" cy="1172210"/>
          </a:xfrm>
          <a:custGeom>
            <a:avLst/>
            <a:gdLst/>
            <a:ahLst/>
            <a:cxnLst/>
            <a:rect l="l" t="t" r="r" b="b"/>
            <a:pathLst>
              <a:path w="203834" h="1172210">
                <a:moveTo>
                  <a:pt x="0" y="1172195"/>
                </a:moveTo>
                <a:lnTo>
                  <a:pt x="203583" y="1172195"/>
                </a:lnTo>
                <a:lnTo>
                  <a:pt x="203583" y="0"/>
                </a:lnTo>
                <a:lnTo>
                  <a:pt x="0" y="0"/>
                </a:lnTo>
                <a:lnTo>
                  <a:pt x="0" y="1172195"/>
                </a:lnTo>
                <a:close/>
              </a:path>
            </a:pathLst>
          </a:custGeom>
          <a:solidFill>
            <a:srgbClr val="F0A24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197799" y="5016579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0" y="0"/>
                </a:moveTo>
                <a:lnTo>
                  <a:pt x="203680" y="0"/>
                </a:lnTo>
              </a:path>
            </a:pathLst>
          </a:custGeom>
          <a:ln w="8532">
            <a:solidFill>
              <a:srgbClr val="998EC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779753" y="5018394"/>
            <a:ext cx="201930" cy="0"/>
          </a:xfrm>
          <a:custGeom>
            <a:avLst/>
            <a:gdLst/>
            <a:ahLst/>
            <a:cxnLst/>
            <a:rect l="l" t="t" r="r" b="b"/>
            <a:pathLst>
              <a:path w="201929">
                <a:moveTo>
                  <a:pt x="0" y="0"/>
                </a:moveTo>
                <a:lnTo>
                  <a:pt x="201862" y="0"/>
                </a:lnTo>
              </a:path>
            </a:pathLst>
          </a:custGeom>
          <a:ln w="4901">
            <a:solidFill>
              <a:srgbClr val="998EC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359890" y="5018394"/>
            <a:ext cx="203835" cy="0"/>
          </a:xfrm>
          <a:custGeom>
            <a:avLst/>
            <a:gdLst/>
            <a:ahLst/>
            <a:cxnLst/>
            <a:rect l="l" t="t" r="r" b="b"/>
            <a:pathLst>
              <a:path w="203834">
                <a:moveTo>
                  <a:pt x="0" y="0"/>
                </a:moveTo>
                <a:lnTo>
                  <a:pt x="203680" y="0"/>
                </a:lnTo>
              </a:path>
            </a:pathLst>
          </a:custGeom>
          <a:ln w="4901">
            <a:solidFill>
              <a:srgbClr val="998EC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8941748" y="5013843"/>
            <a:ext cx="204470" cy="0"/>
          </a:xfrm>
          <a:custGeom>
            <a:avLst/>
            <a:gdLst/>
            <a:ahLst/>
            <a:cxnLst/>
            <a:rect l="l" t="t" r="r" b="b"/>
            <a:pathLst>
              <a:path w="204470">
                <a:moveTo>
                  <a:pt x="0" y="0"/>
                </a:moveTo>
                <a:lnTo>
                  <a:pt x="203850" y="0"/>
                </a:lnTo>
              </a:path>
            </a:pathLst>
          </a:custGeom>
          <a:ln w="14004">
            <a:solidFill>
              <a:srgbClr val="998EC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197799" y="502021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0"/>
                </a:lnTo>
                <a:lnTo>
                  <a:pt x="0" y="74516"/>
                </a:lnTo>
              </a:path>
            </a:pathLst>
          </a:custGeom>
          <a:ln w="16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887432" y="5326227"/>
            <a:ext cx="88900" cy="95885"/>
          </a:xfrm>
          <a:custGeom>
            <a:avLst/>
            <a:gdLst/>
            <a:ahLst/>
            <a:cxnLst/>
            <a:rect l="l" t="t" r="r" b="b"/>
            <a:pathLst>
              <a:path w="88900" h="95885">
                <a:moveTo>
                  <a:pt x="52710" y="0"/>
                </a:moveTo>
                <a:lnTo>
                  <a:pt x="12990" y="10082"/>
                </a:lnTo>
                <a:lnTo>
                  <a:pt x="0" y="39498"/>
                </a:lnTo>
                <a:lnTo>
                  <a:pt x="951" y="52825"/>
                </a:lnTo>
                <a:lnTo>
                  <a:pt x="21512" y="88593"/>
                </a:lnTo>
                <a:lnTo>
                  <a:pt x="43859" y="95614"/>
                </a:lnTo>
                <a:lnTo>
                  <a:pt x="57578" y="93796"/>
                </a:lnTo>
                <a:lnTo>
                  <a:pt x="79393" y="86529"/>
                </a:lnTo>
                <a:lnTo>
                  <a:pt x="84847" y="82892"/>
                </a:lnTo>
                <a:lnTo>
                  <a:pt x="85822" y="81924"/>
                </a:lnTo>
                <a:lnTo>
                  <a:pt x="41831" y="81924"/>
                </a:lnTo>
                <a:lnTo>
                  <a:pt x="30309" y="77440"/>
                </a:lnTo>
                <a:lnTo>
                  <a:pt x="24856" y="73806"/>
                </a:lnTo>
                <a:lnTo>
                  <a:pt x="19378" y="66536"/>
                </a:lnTo>
                <a:lnTo>
                  <a:pt x="15742" y="57451"/>
                </a:lnTo>
                <a:lnTo>
                  <a:pt x="76206" y="44729"/>
                </a:lnTo>
                <a:lnTo>
                  <a:pt x="13924" y="44729"/>
                </a:lnTo>
                <a:lnTo>
                  <a:pt x="13924" y="35643"/>
                </a:lnTo>
                <a:lnTo>
                  <a:pt x="15742" y="28373"/>
                </a:lnTo>
                <a:lnTo>
                  <a:pt x="23038" y="17469"/>
                </a:lnTo>
                <a:lnTo>
                  <a:pt x="28491" y="13835"/>
                </a:lnTo>
                <a:lnTo>
                  <a:pt x="37581" y="12017"/>
                </a:lnTo>
                <a:lnTo>
                  <a:pt x="44853" y="10199"/>
                </a:lnTo>
                <a:lnTo>
                  <a:pt x="70445" y="10199"/>
                </a:lnTo>
                <a:lnTo>
                  <a:pt x="62131" y="2429"/>
                </a:lnTo>
                <a:lnTo>
                  <a:pt x="52710" y="0"/>
                </a:lnTo>
                <a:close/>
              </a:path>
              <a:path w="88900" h="95885">
                <a:moveTo>
                  <a:pt x="86665" y="66536"/>
                </a:moveTo>
                <a:lnTo>
                  <a:pt x="81211" y="70173"/>
                </a:lnTo>
                <a:lnTo>
                  <a:pt x="77575" y="73806"/>
                </a:lnTo>
                <a:lnTo>
                  <a:pt x="61214" y="79258"/>
                </a:lnTo>
                <a:lnTo>
                  <a:pt x="54660" y="81287"/>
                </a:lnTo>
                <a:lnTo>
                  <a:pt x="41831" y="81924"/>
                </a:lnTo>
                <a:lnTo>
                  <a:pt x="85822" y="81924"/>
                </a:lnTo>
                <a:lnTo>
                  <a:pt x="88507" y="79258"/>
                </a:lnTo>
                <a:lnTo>
                  <a:pt x="86665" y="66536"/>
                </a:lnTo>
                <a:close/>
              </a:path>
              <a:path w="88900" h="95885">
                <a:moveTo>
                  <a:pt x="70445" y="10199"/>
                </a:moveTo>
                <a:lnTo>
                  <a:pt x="44853" y="10199"/>
                </a:lnTo>
                <a:lnTo>
                  <a:pt x="50307" y="12017"/>
                </a:lnTo>
                <a:lnTo>
                  <a:pt x="57578" y="15651"/>
                </a:lnTo>
                <a:lnTo>
                  <a:pt x="63032" y="19287"/>
                </a:lnTo>
                <a:lnTo>
                  <a:pt x="66668" y="24739"/>
                </a:lnTo>
                <a:lnTo>
                  <a:pt x="68486" y="33825"/>
                </a:lnTo>
                <a:lnTo>
                  <a:pt x="13924" y="44729"/>
                </a:lnTo>
                <a:lnTo>
                  <a:pt x="76206" y="44729"/>
                </a:lnTo>
                <a:lnTo>
                  <a:pt x="84847" y="42910"/>
                </a:lnTo>
                <a:lnTo>
                  <a:pt x="83029" y="35643"/>
                </a:lnTo>
                <a:lnTo>
                  <a:pt x="82857" y="34387"/>
                </a:lnTo>
                <a:lnTo>
                  <a:pt x="79110" y="22031"/>
                </a:lnTo>
                <a:lnTo>
                  <a:pt x="72139" y="11782"/>
                </a:lnTo>
                <a:lnTo>
                  <a:pt x="70445" y="1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6986847" y="5301977"/>
            <a:ext cx="94615" cy="103505"/>
          </a:xfrm>
          <a:custGeom>
            <a:avLst/>
            <a:gdLst/>
            <a:ahLst/>
            <a:cxnLst/>
            <a:rect l="l" t="t" r="r" b="b"/>
            <a:pathLst>
              <a:path w="94615" h="103504">
                <a:moveTo>
                  <a:pt x="14543" y="9006"/>
                </a:moveTo>
                <a:lnTo>
                  <a:pt x="0" y="12640"/>
                </a:lnTo>
                <a:lnTo>
                  <a:pt x="18179" y="103508"/>
                </a:lnTo>
                <a:lnTo>
                  <a:pt x="34540" y="99874"/>
                </a:lnTo>
                <a:lnTo>
                  <a:pt x="23633" y="48988"/>
                </a:lnTo>
                <a:lnTo>
                  <a:pt x="21815" y="39900"/>
                </a:lnTo>
                <a:lnTo>
                  <a:pt x="21815" y="32632"/>
                </a:lnTo>
                <a:lnTo>
                  <a:pt x="25450" y="25362"/>
                </a:lnTo>
                <a:lnTo>
                  <a:pt x="26663" y="23544"/>
                </a:lnTo>
                <a:lnTo>
                  <a:pt x="18179" y="23544"/>
                </a:lnTo>
                <a:lnTo>
                  <a:pt x="14543" y="9006"/>
                </a:lnTo>
                <a:close/>
              </a:path>
              <a:path w="94615" h="103504">
                <a:moveTo>
                  <a:pt x="75332" y="12640"/>
                </a:moveTo>
                <a:lnTo>
                  <a:pt x="49084" y="12640"/>
                </a:lnTo>
                <a:lnTo>
                  <a:pt x="54562" y="14458"/>
                </a:lnTo>
                <a:lnTo>
                  <a:pt x="58197" y="18092"/>
                </a:lnTo>
                <a:lnTo>
                  <a:pt x="63651" y="21726"/>
                </a:lnTo>
                <a:lnTo>
                  <a:pt x="65469" y="27180"/>
                </a:lnTo>
                <a:lnTo>
                  <a:pt x="67287" y="36266"/>
                </a:lnTo>
                <a:lnTo>
                  <a:pt x="80012" y="90786"/>
                </a:lnTo>
                <a:lnTo>
                  <a:pt x="94556" y="87152"/>
                </a:lnTo>
                <a:lnTo>
                  <a:pt x="83648" y="32632"/>
                </a:lnTo>
                <a:lnTo>
                  <a:pt x="81090" y="24465"/>
                </a:lnTo>
                <a:lnTo>
                  <a:pt x="75676" y="13004"/>
                </a:lnTo>
                <a:lnTo>
                  <a:pt x="75332" y="12640"/>
                </a:lnTo>
                <a:close/>
              </a:path>
              <a:path w="94615" h="103504">
                <a:moveTo>
                  <a:pt x="55973" y="0"/>
                </a:moveTo>
                <a:lnTo>
                  <a:pt x="43630" y="1736"/>
                </a:lnTo>
                <a:lnTo>
                  <a:pt x="36358" y="1736"/>
                </a:lnTo>
                <a:lnTo>
                  <a:pt x="30904" y="5370"/>
                </a:lnTo>
                <a:lnTo>
                  <a:pt x="19997" y="16274"/>
                </a:lnTo>
                <a:lnTo>
                  <a:pt x="18179" y="23544"/>
                </a:lnTo>
                <a:lnTo>
                  <a:pt x="26663" y="23544"/>
                </a:lnTo>
                <a:lnTo>
                  <a:pt x="29086" y="19910"/>
                </a:lnTo>
                <a:lnTo>
                  <a:pt x="34540" y="16274"/>
                </a:lnTo>
                <a:lnTo>
                  <a:pt x="49084" y="12640"/>
                </a:lnTo>
                <a:lnTo>
                  <a:pt x="75332" y="12640"/>
                </a:lnTo>
                <a:lnTo>
                  <a:pt x="67250" y="4084"/>
                </a:lnTo>
                <a:lnTo>
                  <a:pt x="55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094777" y="5280088"/>
            <a:ext cx="81280" cy="98425"/>
          </a:xfrm>
          <a:custGeom>
            <a:avLst/>
            <a:gdLst/>
            <a:ahLst/>
            <a:cxnLst/>
            <a:rect l="l" t="t" r="r" b="b"/>
            <a:pathLst>
              <a:path w="81279" h="98425">
                <a:moveTo>
                  <a:pt x="59367" y="0"/>
                </a:moveTo>
                <a:lnTo>
                  <a:pt x="12975" y="12104"/>
                </a:lnTo>
                <a:lnTo>
                  <a:pt x="0" y="39917"/>
                </a:lnTo>
                <a:lnTo>
                  <a:pt x="922" y="53394"/>
                </a:lnTo>
                <a:lnTo>
                  <a:pt x="19730" y="91103"/>
                </a:lnTo>
                <a:lnTo>
                  <a:pt x="42402" y="98137"/>
                </a:lnTo>
                <a:lnTo>
                  <a:pt x="55731" y="96319"/>
                </a:lnTo>
                <a:lnTo>
                  <a:pt x="61185" y="96319"/>
                </a:lnTo>
                <a:lnTo>
                  <a:pt x="68457" y="92685"/>
                </a:lnTo>
                <a:lnTo>
                  <a:pt x="73935" y="90867"/>
                </a:lnTo>
                <a:lnTo>
                  <a:pt x="77571" y="87233"/>
                </a:lnTo>
                <a:lnTo>
                  <a:pt x="81207" y="85415"/>
                </a:lnTo>
                <a:lnTo>
                  <a:pt x="80896" y="84172"/>
                </a:lnTo>
                <a:lnTo>
                  <a:pt x="49691" y="84172"/>
                </a:lnTo>
                <a:lnTo>
                  <a:pt x="38057" y="82686"/>
                </a:lnTo>
                <a:lnTo>
                  <a:pt x="26065" y="75942"/>
                </a:lnTo>
                <a:lnTo>
                  <a:pt x="20144" y="65700"/>
                </a:lnTo>
                <a:lnTo>
                  <a:pt x="15300" y="51311"/>
                </a:lnTo>
                <a:lnTo>
                  <a:pt x="15734" y="38180"/>
                </a:lnTo>
                <a:lnTo>
                  <a:pt x="19373" y="27259"/>
                </a:lnTo>
                <a:lnTo>
                  <a:pt x="23009" y="19992"/>
                </a:lnTo>
                <a:lnTo>
                  <a:pt x="30281" y="16355"/>
                </a:lnTo>
                <a:lnTo>
                  <a:pt x="39370" y="14540"/>
                </a:lnTo>
                <a:lnTo>
                  <a:pt x="43006" y="12722"/>
                </a:lnTo>
                <a:lnTo>
                  <a:pt x="66119" y="12722"/>
                </a:lnTo>
                <a:lnTo>
                  <a:pt x="63003" y="1818"/>
                </a:lnTo>
                <a:lnTo>
                  <a:pt x="59367" y="0"/>
                </a:lnTo>
                <a:close/>
              </a:path>
              <a:path w="81279" h="98425">
                <a:moveTo>
                  <a:pt x="77571" y="70877"/>
                </a:moveTo>
                <a:lnTo>
                  <a:pt x="73935" y="74511"/>
                </a:lnTo>
                <a:lnTo>
                  <a:pt x="70275" y="76329"/>
                </a:lnTo>
                <a:lnTo>
                  <a:pt x="66639" y="79963"/>
                </a:lnTo>
                <a:lnTo>
                  <a:pt x="63003" y="81781"/>
                </a:lnTo>
                <a:lnTo>
                  <a:pt x="59367" y="81781"/>
                </a:lnTo>
                <a:lnTo>
                  <a:pt x="49691" y="84172"/>
                </a:lnTo>
                <a:lnTo>
                  <a:pt x="80896" y="84172"/>
                </a:lnTo>
                <a:lnTo>
                  <a:pt x="77571" y="70877"/>
                </a:lnTo>
                <a:close/>
              </a:path>
              <a:path w="81279" h="98425">
                <a:moveTo>
                  <a:pt x="66119" y="12722"/>
                </a:moveTo>
                <a:lnTo>
                  <a:pt x="57549" y="12722"/>
                </a:lnTo>
                <a:lnTo>
                  <a:pt x="61185" y="14540"/>
                </a:lnTo>
                <a:lnTo>
                  <a:pt x="66639" y="14540"/>
                </a:lnTo>
                <a:lnTo>
                  <a:pt x="66119" y="12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183256" y="5260101"/>
            <a:ext cx="56515" cy="104139"/>
          </a:xfrm>
          <a:custGeom>
            <a:avLst/>
            <a:gdLst/>
            <a:ahLst/>
            <a:cxnLst/>
            <a:rect l="l" t="t" r="r" b="b"/>
            <a:pathLst>
              <a:path w="56515" h="104139">
                <a:moveTo>
                  <a:pt x="14543" y="9083"/>
                </a:moveTo>
                <a:lnTo>
                  <a:pt x="0" y="12717"/>
                </a:lnTo>
                <a:lnTo>
                  <a:pt x="19997" y="103584"/>
                </a:lnTo>
                <a:lnTo>
                  <a:pt x="34540" y="99950"/>
                </a:lnTo>
                <a:lnTo>
                  <a:pt x="23506" y="51923"/>
                </a:lnTo>
                <a:lnTo>
                  <a:pt x="22514" y="37626"/>
                </a:lnTo>
                <a:lnTo>
                  <a:pt x="25450" y="27257"/>
                </a:lnTo>
                <a:lnTo>
                  <a:pt x="27268" y="23623"/>
                </a:lnTo>
                <a:lnTo>
                  <a:pt x="18179" y="23623"/>
                </a:lnTo>
                <a:lnTo>
                  <a:pt x="14543" y="9083"/>
                </a:lnTo>
                <a:close/>
              </a:path>
              <a:path w="56515" h="104139">
                <a:moveTo>
                  <a:pt x="52744" y="0"/>
                </a:moveTo>
                <a:lnTo>
                  <a:pt x="45448" y="0"/>
                </a:lnTo>
                <a:lnTo>
                  <a:pt x="38176" y="1813"/>
                </a:lnTo>
                <a:lnTo>
                  <a:pt x="27268" y="9083"/>
                </a:lnTo>
                <a:lnTo>
                  <a:pt x="19997" y="16353"/>
                </a:lnTo>
                <a:lnTo>
                  <a:pt x="18179" y="23623"/>
                </a:lnTo>
                <a:lnTo>
                  <a:pt x="27268" y="23623"/>
                </a:lnTo>
                <a:lnTo>
                  <a:pt x="29086" y="19987"/>
                </a:lnTo>
                <a:lnTo>
                  <a:pt x="34540" y="16353"/>
                </a:lnTo>
                <a:lnTo>
                  <a:pt x="43630" y="14535"/>
                </a:lnTo>
                <a:lnTo>
                  <a:pt x="56379" y="14535"/>
                </a:lnTo>
                <a:lnTo>
                  <a:pt x="52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241454" y="5241920"/>
            <a:ext cx="87630" cy="142240"/>
          </a:xfrm>
          <a:custGeom>
            <a:avLst/>
            <a:gdLst/>
            <a:ahLst/>
            <a:cxnLst/>
            <a:rect l="l" t="t" r="r" b="b"/>
            <a:pathLst>
              <a:path w="87629" h="142239">
                <a:moveTo>
                  <a:pt x="16361" y="14549"/>
                </a:moveTo>
                <a:lnTo>
                  <a:pt x="0" y="18181"/>
                </a:lnTo>
                <a:lnTo>
                  <a:pt x="56379" y="99958"/>
                </a:lnTo>
                <a:lnTo>
                  <a:pt x="52719" y="114498"/>
                </a:lnTo>
                <a:lnTo>
                  <a:pt x="50901" y="119950"/>
                </a:lnTo>
                <a:lnTo>
                  <a:pt x="49084" y="121766"/>
                </a:lnTo>
                <a:lnTo>
                  <a:pt x="47266" y="125402"/>
                </a:lnTo>
                <a:lnTo>
                  <a:pt x="45448" y="125402"/>
                </a:lnTo>
                <a:lnTo>
                  <a:pt x="39994" y="127218"/>
                </a:lnTo>
                <a:lnTo>
                  <a:pt x="32722" y="129036"/>
                </a:lnTo>
                <a:lnTo>
                  <a:pt x="34540" y="141758"/>
                </a:lnTo>
                <a:lnTo>
                  <a:pt x="47266" y="138124"/>
                </a:lnTo>
                <a:lnTo>
                  <a:pt x="52719" y="138124"/>
                </a:lnTo>
                <a:lnTo>
                  <a:pt x="58197" y="134488"/>
                </a:lnTo>
                <a:lnTo>
                  <a:pt x="65469" y="127218"/>
                </a:lnTo>
                <a:lnTo>
                  <a:pt x="67287" y="118132"/>
                </a:lnTo>
                <a:lnTo>
                  <a:pt x="73727" y="79968"/>
                </a:lnTo>
                <a:lnTo>
                  <a:pt x="60015" y="79968"/>
                </a:lnTo>
                <a:lnTo>
                  <a:pt x="16361" y="14549"/>
                </a:lnTo>
                <a:close/>
              </a:path>
              <a:path w="87629" h="142239">
                <a:moveTo>
                  <a:pt x="87284" y="0"/>
                </a:moveTo>
                <a:lnTo>
                  <a:pt x="72741" y="3631"/>
                </a:lnTo>
                <a:lnTo>
                  <a:pt x="60015" y="79968"/>
                </a:lnTo>
                <a:lnTo>
                  <a:pt x="73727" y="79968"/>
                </a:lnTo>
                <a:lnTo>
                  <a:pt x="872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350553" y="5225296"/>
            <a:ext cx="92075" cy="137160"/>
          </a:xfrm>
          <a:custGeom>
            <a:avLst/>
            <a:gdLst/>
            <a:ahLst/>
            <a:cxnLst/>
            <a:rect l="l" t="t" r="r" b="b"/>
            <a:pathLst>
              <a:path w="92075" h="137160">
                <a:moveTo>
                  <a:pt x="14567" y="9360"/>
                </a:moveTo>
                <a:lnTo>
                  <a:pt x="0" y="11175"/>
                </a:lnTo>
                <a:lnTo>
                  <a:pt x="25475" y="136573"/>
                </a:lnTo>
                <a:lnTo>
                  <a:pt x="41836" y="132937"/>
                </a:lnTo>
                <a:lnTo>
                  <a:pt x="30928" y="85687"/>
                </a:lnTo>
                <a:lnTo>
                  <a:pt x="49108" y="85687"/>
                </a:lnTo>
                <a:lnTo>
                  <a:pt x="23229" y="52018"/>
                </a:lnTo>
                <a:lnTo>
                  <a:pt x="22594" y="38639"/>
                </a:lnTo>
                <a:lnTo>
                  <a:pt x="25475" y="27541"/>
                </a:lnTo>
                <a:lnTo>
                  <a:pt x="28205" y="22070"/>
                </a:lnTo>
                <a:lnTo>
                  <a:pt x="18203" y="22070"/>
                </a:lnTo>
                <a:lnTo>
                  <a:pt x="14567" y="9360"/>
                </a:lnTo>
                <a:close/>
              </a:path>
              <a:path w="92075" h="137160">
                <a:moveTo>
                  <a:pt x="75399" y="11175"/>
                </a:moveTo>
                <a:lnTo>
                  <a:pt x="49108" y="11175"/>
                </a:lnTo>
                <a:lnTo>
                  <a:pt x="56379" y="12991"/>
                </a:lnTo>
                <a:lnTo>
                  <a:pt x="64057" y="20322"/>
                </a:lnTo>
                <a:lnTo>
                  <a:pt x="70882" y="30536"/>
                </a:lnTo>
                <a:lnTo>
                  <a:pt x="74583" y="43887"/>
                </a:lnTo>
                <a:lnTo>
                  <a:pt x="75013" y="46676"/>
                </a:lnTo>
                <a:lnTo>
                  <a:pt x="75641" y="60049"/>
                </a:lnTo>
                <a:lnTo>
                  <a:pt x="72741" y="71147"/>
                </a:lnTo>
                <a:lnTo>
                  <a:pt x="70923" y="78417"/>
                </a:lnTo>
                <a:lnTo>
                  <a:pt x="65469" y="82051"/>
                </a:lnTo>
                <a:lnTo>
                  <a:pt x="56379" y="83869"/>
                </a:lnTo>
                <a:lnTo>
                  <a:pt x="49108" y="85687"/>
                </a:lnTo>
                <a:lnTo>
                  <a:pt x="30928" y="85687"/>
                </a:lnTo>
                <a:lnTo>
                  <a:pt x="34564" y="91139"/>
                </a:lnTo>
                <a:lnTo>
                  <a:pt x="45643" y="94829"/>
                </a:lnTo>
                <a:lnTo>
                  <a:pt x="54862" y="95898"/>
                </a:lnTo>
                <a:lnTo>
                  <a:pt x="70547" y="92924"/>
                </a:lnTo>
                <a:lnTo>
                  <a:pt x="80375" y="86207"/>
                </a:lnTo>
                <a:lnTo>
                  <a:pt x="88693" y="73544"/>
                </a:lnTo>
                <a:lnTo>
                  <a:pt x="91364" y="63143"/>
                </a:lnTo>
                <a:lnTo>
                  <a:pt x="91549" y="50916"/>
                </a:lnTo>
                <a:lnTo>
                  <a:pt x="89635" y="35470"/>
                </a:lnTo>
                <a:lnTo>
                  <a:pt x="85113" y="24024"/>
                </a:lnTo>
                <a:lnTo>
                  <a:pt x="78174" y="13744"/>
                </a:lnTo>
                <a:lnTo>
                  <a:pt x="75399" y="11175"/>
                </a:lnTo>
                <a:close/>
              </a:path>
              <a:path w="92075" h="137160">
                <a:moveTo>
                  <a:pt x="56246" y="0"/>
                </a:moveTo>
                <a:lnTo>
                  <a:pt x="43654" y="281"/>
                </a:lnTo>
                <a:lnTo>
                  <a:pt x="36382" y="2097"/>
                </a:lnTo>
                <a:lnTo>
                  <a:pt x="30928" y="3913"/>
                </a:lnTo>
                <a:lnTo>
                  <a:pt x="27293" y="7544"/>
                </a:lnTo>
                <a:lnTo>
                  <a:pt x="21839" y="11175"/>
                </a:lnTo>
                <a:lnTo>
                  <a:pt x="18203" y="22070"/>
                </a:lnTo>
                <a:lnTo>
                  <a:pt x="28205" y="22070"/>
                </a:lnTo>
                <a:lnTo>
                  <a:pt x="29111" y="20254"/>
                </a:lnTo>
                <a:lnTo>
                  <a:pt x="34564" y="14807"/>
                </a:lnTo>
                <a:lnTo>
                  <a:pt x="49108" y="11175"/>
                </a:lnTo>
                <a:lnTo>
                  <a:pt x="75399" y="11175"/>
                </a:lnTo>
                <a:lnTo>
                  <a:pt x="67761" y="4105"/>
                </a:lnTo>
                <a:lnTo>
                  <a:pt x="562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445134" y="5185585"/>
            <a:ext cx="76835" cy="114935"/>
          </a:xfrm>
          <a:custGeom>
            <a:avLst/>
            <a:gdLst/>
            <a:ahLst/>
            <a:cxnLst/>
            <a:rect l="l" t="t" r="r" b="b"/>
            <a:pathLst>
              <a:path w="76834" h="114935">
                <a:moveTo>
                  <a:pt x="29423" y="39993"/>
                </a:moveTo>
                <a:lnTo>
                  <a:pt x="12725" y="39993"/>
                </a:lnTo>
                <a:lnTo>
                  <a:pt x="23639" y="89097"/>
                </a:lnTo>
                <a:lnTo>
                  <a:pt x="27859" y="104139"/>
                </a:lnTo>
                <a:lnTo>
                  <a:pt x="35577" y="111502"/>
                </a:lnTo>
                <a:lnTo>
                  <a:pt x="46030" y="114567"/>
                </a:lnTo>
                <a:lnTo>
                  <a:pt x="60015" y="112677"/>
                </a:lnTo>
                <a:lnTo>
                  <a:pt x="76377" y="109044"/>
                </a:lnTo>
                <a:lnTo>
                  <a:pt x="73952" y="101773"/>
                </a:lnTo>
                <a:lnTo>
                  <a:pt x="47290" y="101773"/>
                </a:lnTo>
                <a:lnTo>
                  <a:pt x="45472" y="99955"/>
                </a:lnTo>
                <a:lnTo>
                  <a:pt x="41812" y="98140"/>
                </a:lnTo>
                <a:lnTo>
                  <a:pt x="39994" y="94503"/>
                </a:lnTo>
                <a:lnTo>
                  <a:pt x="38176" y="87233"/>
                </a:lnTo>
                <a:lnTo>
                  <a:pt x="29423" y="39993"/>
                </a:lnTo>
                <a:close/>
              </a:path>
              <a:path w="76834" h="114935">
                <a:moveTo>
                  <a:pt x="72741" y="98140"/>
                </a:moveTo>
                <a:lnTo>
                  <a:pt x="58197" y="99955"/>
                </a:lnTo>
                <a:lnTo>
                  <a:pt x="50926" y="101773"/>
                </a:lnTo>
                <a:lnTo>
                  <a:pt x="73952" y="101773"/>
                </a:lnTo>
                <a:lnTo>
                  <a:pt x="72741" y="98140"/>
                </a:lnTo>
                <a:close/>
              </a:path>
              <a:path w="76834" h="114935">
                <a:moveTo>
                  <a:pt x="19997" y="0"/>
                </a:moveTo>
                <a:lnTo>
                  <a:pt x="5453" y="3631"/>
                </a:lnTo>
                <a:lnTo>
                  <a:pt x="10907" y="29075"/>
                </a:lnTo>
                <a:lnTo>
                  <a:pt x="0" y="30891"/>
                </a:lnTo>
                <a:lnTo>
                  <a:pt x="1817" y="43625"/>
                </a:lnTo>
                <a:lnTo>
                  <a:pt x="12725" y="39993"/>
                </a:lnTo>
                <a:lnTo>
                  <a:pt x="29423" y="39993"/>
                </a:lnTo>
                <a:lnTo>
                  <a:pt x="29086" y="38178"/>
                </a:lnTo>
                <a:lnTo>
                  <a:pt x="58197" y="30891"/>
                </a:lnTo>
                <a:lnTo>
                  <a:pt x="57288" y="25444"/>
                </a:lnTo>
                <a:lnTo>
                  <a:pt x="25450" y="25444"/>
                </a:lnTo>
                <a:lnTo>
                  <a:pt x="19997" y="0"/>
                </a:lnTo>
                <a:close/>
              </a:path>
              <a:path w="76834" h="114935">
                <a:moveTo>
                  <a:pt x="56379" y="19996"/>
                </a:moveTo>
                <a:lnTo>
                  <a:pt x="25450" y="25444"/>
                </a:lnTo>
                <a:lnTo>
                  <a:pt x="57288" y="25444"/>
                </a:lnTo>
                <a:lnTo>
                  <a:pt x="56379" y="19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779753" y="502021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0"/>
                </a:lnTo>
                <a:lnTo>
                  <a:pt x="0" y="74516"/>
                </a:lnTo>
              </a:path>
            </a:pathLst>
          </a:custGeom>
          <a:ln w="16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654268" y="5225578"/>
            <a:ext cx="41910" cy="129539"/>
          </a:xfrm>
          <a:custGeom>
            <a:avLst/>
            <a:gdLst/>
            <a:ahLst/>
            <a:cxnLst/>
            <a:rect l="l" t="t" r="r" b="b"/>
            <a:pathLst>
              <a:path w="41909" h="129539">
                <a:moveTo>
                  <a:pt x="21815" y="36335"/>
                </a:moveTo>
                <a:lnTo>
                  <a:pt x="7271" y="38154"/>
                </a:lnTo>
                <a:lnTo>
                  <a:pt x="25450" y="129021"/>
                </a:lnTo>
                <a:lnTo>
                  <a:pt x="41836" y="125387"/>
                </a:lnTo>
                <a:lnTo>
                  <a:pt x="21815" y="36335"/>
                </a:lnTo>
                <a:close/>
              </a:path>
              <a:path w="41909" h="129539">
                <a:moveTo>
                  <a:pt x="14543" y="0"/>
                </a:moveTo>
                <a:lnTo>
                  <a:pt x="0" y="3631"/>
                </a:lnTo>
                <a:lnTo>
                  <a:pt x="3635" y="21788"/>
                </a:lnTo>
                <a:lnTo>
                  <a:pt x="18179" y="19972"/>
                </a:lnTo>
                <a:lnTo>
                  <a:pt x="14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709217" y="5203766"/>
            <a:ext cx="92710" cy="137795"/>
          </a:xfrm>
          <a:custGeom>
            <a:avLst/>
            <a:gdLst/>
            <a:ahLst/>
            <a:cxnLst/>
            <a:rect l="l" t="t" r="r" b="b"/>
            <a:pathLst>
              <a:path w="92709" h="137795">
                <a:moveTo>
                  <a:pt x="36135" y="40891"/>
                </a:moveTo>
                <a:lnTo>
                  <a:pt x="3602" y="64497"/>
                </a:lnTo>
                <a:lnTo>
                  <a:pt x="0" y="86894"/>
                </a:lnTo>
                <a:lnTo>
                  <a:pt x="2663" y="102133"/>
                </a:lnTo>
                <a:lnTo>
                  <a:pt x="7248" y="112828"/>
                </a:lnTo>
                <a:lnTo>
                  <a:pt x="14485" y="123072"/>
                </a:lnTo>
                <a:lnTo>
                  <a:pt x="25612" y="133248"/>
                </a:lnTo>
                <a:lnTo>
                  <a:pt x="36653" y="137446"/>
                </a:lnTo>
                <a:lnTo>
                  <a:pt x="48721" y="136296"/>
                </a:lnTo>
                <a:lnTo>
                  <a:pt x="55992" y="136296"/>
                </a:lnTo>
                <a:lnTo>
                  <a:pt x="61446" y="132660"/>
                </a:lnTo>
                <a:lnTo>
                  <a:pt x="68716" y="125392"/>
                </a:lnTo>
                <a:lnTo>
                  <a:pt x="41449" y="125392"/>
                </a:lnTo>
                <a:lnTo>
                  <a:pt x="34153" y="123574"/>
                </a:lnTo>
                <a:lnTo>
                  <a:pt x="14912" y="78336"/>
                </a:lnTo>
                <a:lnTo>
                  <a:pt x="17792" y="67236"/>
                </a:lnTo>
                <a:lnTo>
                  <a:pt x="21428" y="59966"/>
                </a:lnTo>
                <a:lnTo>
                  <a:pt x="26881" y="56335"/>
                </a:lnTo>
                <a:lnTo>
                  <a:pt x="35049" y="54350"/>
                </a:lnTo>
                <a:lnTo>
                  <a:pt x="76902" y="54350"/>
                </a:lnTo>
                <a:lnTo>
                  <a:pt x="76544" y="52703"/>
                </a:lnTo>
                <a:lnTo>
                  <a:pt x="61446" y="52703"/>
                </a:lnTo>
                <a:lnTo>
                  <a:pt x="52357" y="43601"/>
                </a:lnTo>
                <a:lnTo>
                  <a:pt x="45991" y="41504"/>
                </a:lnTo>
                <a:lnTo>
                  <a:pt x="36135" y="40891"/>
                </a:lnTo>
                <a:close/>
              </a:path>
              <a:path w="92709" h="137795">
                <a:moveTo>
                  <a:pt x="89979" y="114486"/>
                </a:moveTo>
                <a:lnTo>
                  <a:pt x="74172" y="114486"/>
                </a:lnTo>
                <a:lnTo>
                  <a:pt x="77808" y="129026"/>
                </a:lnTo>
                <a:lnTo>
                  <a:pt x="92351" y="125392"/>
                </a:lnTo>
                <a:lnTo>
                  <a:pt x="89979" y="114486"/>
                </a:lnTo>
                <a:close/>
              </a:path>
              <a:path w="92709" h="137795">
                <a:moveTo>
                  <a:pt x="76902" y="54350"/>
                </a:moveTo>
                <a:lnTo>
                  <a:pt x="35049" y="54350"/>
                </a:lnTo>
                <a:lnTo>
                  <a:pt x="46392" y="54854"/>
                </a:lnTo>
                <a:lnTo>
                  <a:pt x="58088" y="61719"/>
                </a:lnTo>
                <a:lnTo>
                  <a:pt x="63685" y="71329"/>
                </a:lnTo>
                <a:lnTo>
                  <a:pt x="67838" y="86894"/>
                </a:lnTo>
                <a:lnTo>
                  <a:pt x="68858" y="99930"/>
                </a:lnTo>
                <a:lnTo>
                  <a:pt x="66900" y="110852"/>
                </a:lnTo>
                <a:lnTo>
                  <a:pt x="63264" y="118122"/>
                </a:lnTo>
                <a:lnTo>
                  <a:pt x="57810" y="121756"/>
                </a:lnTo>
                <a:lnTo>
                  <a:pt x="48721" y="123574"/>
                </a:lnTo>
                <a:lnTo>
                  <a:pt x="41449" y="125392"/>
                </a:lnTo>
                <a:lnTo>
                  <a:pt x="68716" y="125392"/>
                </a:lnTo>
                <a:lnTo>
                  <a:pt x="72354" y="121756"/>
                </a:lnTo>
                <a:lnTo>
                  <a:pt x="74172" y="114486"/>
                </a:lnTo>
                <a:lnTo>
                  <a:pt x="89979" y="114486"/>
                </a:lnTo>
                <a:lnTo>
                  <a:pt x="76902" y="54350"/>
                </a:lnTo>
                <a:close/>
              </a:path>
              <a:path w="92709" h="137795">
                <a:moveTo>
                  <a:pt x="65082" y="0"/>
                </a:moveTo>
                <a:lnTo>
                  <a:pt x="50539" y="3631"/>
                </a:lnTo>
                <a:lnTo>
                  <a:pt x="61446" y="52703"/>
                </a:lnTo>
                <a:lnTo>
                  <a:pt x="76544" y="52703"/>
                </a:lnTo>
                <a:lnTo>
                  <a:pt x="65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805204" y="5194663"/>
            <a:ext cx="41910" cy="127635"/>
          </a:xfrm>
          <a:custGeom>
            <a:avLst/>
            <a:gdLst/>
            <a:ahLst/>
            <a:cxnLst/>
            <a:rect l="l" t="t" r="r" b="b"/>
            <a:pathLst>
              <a:path w="41909" h="127635">
                <a:moveTo>
                  <a:pt x="14567" y="0"/>
                </a:moveTo>
                <a:lnTo>
                  <a:pt x="0" y="1815"/>
                </a:lnTo>
                <a:lnTo>
                  <a:pt x="27293" y="127225"/>
                </a:lnTo>
                <a:lnTo>
                  <a:pt x="41836" y="125407"/>
                </a:lnTo>
                <a:lnTo>
                  <a:pt x="145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862281" y="5211136"/>
            <a:ext cx="88900" cy="97155"/>
          </a:xfrm>
          <a:custGeom>
            <a:avLst/>
            <a:gdLst/>
            <a:ahLst/>
            <a:cxnLst/>
            <a:rect l="l" t="t" r="r" b="b"/>
            <a:pathLst>
              <a:path w="88900" h="97154">
                <a:moveTo>
                  <a:pt x="45600" y="0"/>
                </a:moveTo>
                <a:lnTo>
                  <a:pt x="2219" y="26913"/>
                </a:lnTo>
                <a:lnTo>
                  <a:pt x="0" y="49671"/>
                </a:lnTo>
                <a:lnTo>
                  <a:pt x="2891" y="66246"/>
                </a:lnTo>
                <a:lnTo>
                  <a:pt x="7996" y="76374"/>
                </a:lnTo>
                <a:lnTo>
                  <a:pt x="17057" y="85766"/>
                </a:lnTo>
                <a:lnTo>
                  <a:pt x="31002" y="94898"/>
                </a:lnTo>
                <a:lnTo>
                  <a:pt x="43413" y="96807"/>
                </a:lnTo>
                <a:lnTo>
                  <a:pt x="57501" y="96211"/>
                </a:lnTo>
                <a:lnTo>
                  <a:pt x="73862" y="90759"/>
                </a:lnTo>
                <a:lnTo>
                  <a:pt x="79340" y="87125"/>
                </a:lnTo>
                <a:lnTo>
                  <a:pt x="84794" y="85307"/>
                </a:lnTo>
                <a:lnTo>
                  <a:pt x="86318" y="83784"/>
                </a:lnTo>
                <a:lnTo>
                  <a:pt x="53724" y="83784"/>
                </a:lnTo>
                <a:lnTo>
                  <a:pt x="40774" y="83533"/>
                </a:lnTo>
                <a:lnTo>
                  <a:pt x="29725" y="79507"/>
                </a:lnTo>
                <a:lnTo>
                  <a:pt x="22047" y="71337"/>
                </a:lnTo>
                <a:lnTo>
                  <a:pt x="15689" y="58047"/>
                </a:lnTo>
                <a:lnTo>
                  <a:pt x="67524" y="47148"/>
                </a:lnTo>
                <a:lnTo>
                  <a:pt x="13871" y="47148"/>
                </a:lnTo>
                <a:lnTo>
                  <a:pt x="13871" y="38045"/>
                </a:lnTo>
                <a:lnTo>
                  <a:pt x="15689" y="30783"/>
                </a:lnTo>
                <a:lnTo>
                  <a:pt x="22960" y="19888"/>
                </a:lnTo>
                <a:lnTo>
                  <a:pt x="28414" y="14441"/>
                </a:lnTo>
                <a:lnTo>
                  <a:pt x="37504" y="14441"/>
                </a:lnTo>
                <a:lnTo>
                  <a:pt x="44776" y="12626"/>
                </a:lnTo>
                <a:lnTo>
                  <a:pt x="70569" y="12626"/>
                </a:lnTo>
                <a:lnTo>
                  <a:pt x="69657" y="11503"/>
                </a:lnTo>
                <a:lnTo>
                  <a:pt x="57264" y="1878"/>
                </a:lnTo>
                <a:lnTo>
                  <a:pt x="45600" y="0"/>
                </a:lnTo>
                <a:close/>
              </a:path>
              <a:path w="88900" h="97154">
                <a:moveTo>
                  <a:pt x="86612" y="67133"/>
                </a:moveTo>
                <a:lnTo>
                  <a:pt x="81158" y="70769"/>
                </a:lnTo>
                <a:lnTo>
                  <a:pt x="77498" y="74403"/>
                </a:lnTo>
                <a:lnTo>
                  <a:pt x="72044" y="76221"/>
                </a:lnTo>
                <a:lnTo>
                  <a:pt x="66591" y="79855"/>
                </a:lnTo>
                <a:lnTo>
                  <a:pt x="61137" y="81673"/>
                </a:lnTo>
                <a:lnTo>
                  <a:pt x="53724" y="83784"/>
                </a:lnTo>
                <a:lnTo>
                  <a:pt x="86318" y="83784"/>
                </a:lnTo>
                <a:lnTo>
                  <a:pt x="88430" y="81673"/>
                </a:lnTo>
                <a:lnTo>
                  <a:pt x="86612" y="67133"/>
                </a:lnTo>
                <a:close/>
              </a:path>
              <a:path w="88900" h="97154">
                <a:moveTo>
                  <a:pt x="70569" y="12626"/>
                </a:moveTo>
                <a:lnTo>
                  <a:pt x="50229" y="12626"/>
                </a:lnTo>
                <a:lnTo>
                  <a:pt x="55683" y="16257"/>
                </a:lnTo>
                <a:lnTo>
                  <a:pt x="61137" y="21704"/>
                </a:lnTo>
                <a:lnTo>
                  <a:pt x="64773" y="27151"/>
                </a:lnTo>
                <a:lnTo>
                  <a:pt x="66591" y="34414"/>
                </a:lnTo>
                <a:lnTo>
                  <a:pt x="13871" y="47148"/>
                </a:lnTo>
                <a:lnTo>
                  <a:pt x="67524" y="47148"/>
                </a:lnTo>
                <a:lnTo>
                  <a:pt x="84794" y="43517"/>
                </a:lnTo>
                <a:lnTo>
                  <a:pt x="82976" y="36230"/>
                </a:lnTo>
                <a:lnTo>
                  <a:pt x="82153" y="32023"/>
                </a:lnTo>
                <a:lnTo>
                  <a:pt x="77755" y="21465"/>
                </a:lnTo>
                <a:lnTo>
                  <a:pt x="70569" y="126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8359890" y="502021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0"/>
                </a:lnTo>
                <a:lnTo>
                  <a:pt x="0" y="74516"/>
                </a:lnTo>
              </a:path>
            </a:pathLst>
          </a:custGeom>
          <a:ln w="16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8050248" y="5285540"/>
            <a:ext cx="91440" cy="137795"/>
          </a:xfrm>
          <a:custGeom>
            <a:avLst/>
            <a:gdLst/>
            <a:ahLst/>
            <a:cxnLst/>
            <a:rect l="l" t="t" r="r" b="b"/>
            <a:pathLst>
              <a:path w="91440" h="137795">
                <a:moveTo>
                  <a:pt x="36242" y="40753"/>
                </a:moveTo>
                <a:lnTo>
                  <a:pt x="2438" y="63820"/>
                </a:lnTo>
                <a:lnTo>
                  <a:pt x="0" y="87138"/>
                </a:lnTo>
                <a:lnTo>
                  <a:pt x="2091" y="102106"/>
                </a:lnTo>
                <a:lnTo>
                  <a:pt x="6690" y="113202"/>
                </a:lnTo>
                <a:lnTo>
                  <a:pt x="13843" y="123384"/>
                </a:lnTo>
                <a:lnTo>
                  <a:pt x="24669" y="133254"/>
                </a:lnTo>
                <a:lnTo>
                  <a:pt x="35714" y="137452"/>
                </a:lnTo>
                <a:lnTo>
                  <a:pt x="47763" y="136301"/>
                </a:lnTo>
                <a:lnTo>
                  <a:pt x="55035" y="134483"/>
                </a:lnTo>
                <a:lnTo>
                  <a:pt x="60489" y="132667"/>
                </a:lnTo>
                <a:lnTo>
                  <a:pt x="67761" y="125397"/>
                </a:lnTo>
                <a:lnTo>
                  <a:pt x="40492" y="125397"/>
                </a:lnTo>
                <a:lnTo>
                  <a:pt x="35038" y="123579"/>
                </a:lnTo>
                <a:lnTo>
                  <a:pt x="27373" y="117728"/>
                </a:lnTo>
                <a:lnTo>
                  <a:pt x="20805" y="108078"/>
                </a:lnTo>
                <a:lnTo>
                  <a:pt x="15904" y="91293"/>
                </a:lnTo>
                <a:lnTo>
                  <a:pt x="14877" y="78162"/>
                </a:lnTo>
                <a:lnTo>
                  <a:pt x="16834" y="67241"/>
                </a:lnTo>
                <a:lnTo>
                  <a:pt x="20495" y="59973"/>
                </a:lnTo>
                <a:lnTo>
                  <a:pt x="25948" y="54522"/>
                </a:lnTo>
                <a:lnTo>
                  <a:pt x="34047" y="52704"/>
                </a:lnTo>
                <a:lnTo>
                  <a:pt x="75596" y="52704"/>
                </a:lnTo>
                <a:lnTo>
                  <a:pt x="75200" y="50885"/>
                </a:lnTo>
                <a:lnTo>
                  <a:pt x="60489" y="50885"/>
                </a:lnTo>
                <a:lnTo>
                  <a:pt x="55035" y="47251"/>
                </a:lnTo>
                <a:lnTo>
                  <a:pt x="51399" y="43618"/>
                </a:lnTo>
                <a:lnTo>
                  <a:pt x="45424" y="41631"/>
                </a:lnTo>
                <a:lnTo>
                  <a:pt x="36242" y="40753"/>
                </a:lnTo>
                <a:close/>
              </a:path>
              <a:path w="91440" h="137795">
                <a:moveTo>
                  <a:pt x="89045" y="114493"/>
                </a:moveTo>
                <a:lnTo>
                  <a:pt x="73214" y="114493"/>
                </a:lnTo>
                <a:lnTo>
                  <a:pt x="76850" y="129031"/>
                </a:lnTo>
                <a:lnTo>
                  <a:pt x="91418" y="125397"/>
                </a:lnTo>
                <a:lnTo>
                  <a:pt x="89045" y="114493"/>
                </a:lnTo>
                <a:close/>
              </a:path>
              <a:path w="91440" h="137795">
                <a:moveTo>
                  <a:pt x="75596" y="52704"/>
                </a:moveTo>
                <a:lnTo>
                  <a:pt x="34047" y="52704"/>
                </a:lnTo>
                <a:lnTo>
                  <a:pt x="46212" y="53913"/>
                </a:lnTo>
                <a:lnTo>
                  <a:pt x="57881" y="61548"/>
                </a:lnTo>
                <a:lnTo>
                  <a:pt x="63278" y="71866"/>
                </a:lnTo>
                <a:lnTo>
                  <a:pt x="68190" y="86383"/>
                </a:lnTo>
                <a:lnTo>
                  <a:pt x="68823" y="99759"/>
                </a:lnTo>
                <a:lnTo>
                  <a:pt x="65943" y="110859"/>
                </a:lnTo>
                <a:lnTo>
                  <a:pt x="62307" y="118127"/>
                </a:lnTo>
                <a:lnTo>
                  <a:pt x="56853" y="121763"/>
                </a:lnTo>
                <a:lnTo>
                  <a:pt x="49581" y="123579"/>
                </a:lnTo>
                <a:lnTo>
                  <a:pt x="40492" y="125397"/>
                </a:lnTo>
                <a:lnTo>
                  <a:pt x="67761" y="125397"/>
                </a:lnTo>
                <a:lnTo>
                  <a:pt x="71396" y="119945"/>
                </a:lnTo>
                <a:lnTo>
                  <a:pt x="73214" y="114493"/>
                </a:lnTo>
                <a:lnTo>
                  <a:pt x="89045" y="114493"/>
                </a:lnTo>
                <a:lnTo>
                  <a:pt x="75596" y="52704"/>
                </a:lnTo>
                <a:close/>
              </a:path>
              <a:path w="91440" h="137795">
                <a:moveTo>
                  <a:pt x="64125" y="0"/>
                </a:moveTo>
                <a:lnTo>
                  <a:pt x="49581" y="1818"/>
                </a:lnTo>
                <a:lnTo>
                  <a:pt x="60489" y="50885"/>
                </a:lnTo>
                <a:lnTo>
                  <a:pt x="75200" y="50885"/>
                </a:lnTo>
                <a:lnTo>
                  <a:pt x="641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156112" y="5303023"/>
            <a:ext cx="89535" cy="95885"/>
          </a:xfrm>
          <a:custGeom>
            <a:avLst/>
            <a:gdLst/>
            <a:ahLst/>
            <a:cxnLst/>
            <a:rect l="l" t="t" r="r" b="b"/>
            <a:pathLst>
              <a:path w="89534" h="95885">
                <a:moveTo>
                  <a:pt x="41176" y="0"/>
                </a:moveTo>
                <a:lnTo>
                  <a:pt x="5107" y="21252"/>
                </a:lnTo>
                <a:lnTo>
                  <a:pt x="0" y="39011"/>
                </a:lnTo>
                <a:lnTo>
                  <a:pt x="1194" y="52590"/>
                </a:lnTo>
                <a:lnTo>
                  <a:pt x="21072" y="90216"/>
                </a:lnTo>
                <a:lnTo>
                  <a:pt x="44748" y="95815"/>
                </a:lnTo>
                <a:lnTo>
                  <a:pt x="58295" y="95192"/>
                </a:lnTo>
                <a:lnTo>
                  <a:pt x="74656" y="89740"/>
                </a:lnTo>
                <a:lnTo>
                  <a:pt x="80110" y="86106"/>
                </a:lnTo>
                <a:lnTo>
                  <a:pt x="85564" y="84288"/>
                </a:lnTo>
                <a:lnTo>
                  <a:pt x="87063" y="82789"/>
                </a:lnTo>
                <a:lnTo>
                  <a:pt x="54328" y="82789"/>
                </a:lnTo>
                <a:lnTo>
                  <a:pt x="41456" y="82499"/>
                </a:lnTo>
                <a:lnTo>
                  <a:pt x="30336" y="78487"/>
                </a:lnTo>
                <a:lnTo>
                  <a:pt x="22157" y="70317"/>
                </a:lnTo>
                <a:lnTo>
                  <a:pt x="16458" y="57028"/>
                </a:lnTo>
                <a:lnTo>
                  <a:pt x="68290" y="46124"/>
                </a:lnTo>
                <a:lnTo>
                  <a:pt x="14641" y="46124"/>
                </a:lnTo>
                <a:lnTo>
                  <a:pt x="14641" y="29768"/>
                </a:lnTo>
                <a:lnTo>
                  <a:pt x="20094" y="24316"/>
                </a:lnTo>
                <a:lnTo>
                  <a:pt x="23730" y="18864"/>
                </a:lnTo>
                <a:lnTo>
                  <a:pt x="29184" y="15228"/>
                </a:lnTo>
                <a:lnTo>
                  <a:pt x="38274" y="13412"/>
                </a:lnTo>
                <a:lnTo>
                  <a:pt x="45569" y="11594"/>
                </a:lnTo>
                <a:lnTo>
                  <a:pt x="71561" y="11594"/>
                </a:lnTo>
                <a:lnTo>
                  <a:pt x="62191" y="3362"/>
                </a:lnTo>
                <a:lnTo>
                  <a:pt x="53505" y="33"/>
                </a:lnTo>
                <a:lnTo>
                  <a:pt x="41176" y="0"/>
                </a:lnTo>
                <a:close/>
              </a:path>
              <a:path w="89534" h="95885">
                <a:moveTo>
                  <a:pt x="87382" y="66114"/>
                </a:moveTo>
                <a:lnTo>
                  <a:pt x="76474" y="73384"/>
                </a:lnTo>
                <a:lnTo>
                  <a:pt x="72838" y="77020"/>
                </a:lnTo>
                <a:lnTo>
                  <a:pt x="61931" y="80654"/>
                </a:lnTo>
                <a:lnTo>
                  <a:pt x="54328" y="82789"/>
                </a:lnTo>
                <a:lnTo>
                  <a:pt x="87063" y="82789"/>
                </a:lnTo>
                <a:lnTo>
                  <a:pt x="89200" y="80654"/>
                </a:lnTo>
                <a:lnTo>
                  <a:pt x="87382" y="66114"/>
                </a:lnTo>
                <a:close/>
              </a:path>
              <a:path w="89534" h="95885">
                <a:moveTo>
                  <a:pt x="71561" y="11594"/>
                </a:moveTo>
                <a:lnTo>
                  <a:pt x="45569" y="11594"/>
                </a:lnTo>
                <a:lnTo>
                  <a:pt x="51023" y="13412"/>
                </a:lnTo>
                <a:lnTo>
                  <a:pt x="61931" y="20680"/>
                </a:lnTo>
                <a:lnTo>
                  <a:pt x="65567" y="26134"/>
                </a:lnTo>
                <a:lnTo>
                  <a:pt x="67385" y="35220"/>
                </a:lnTo>
                <a:lnTo>
                  <a:pt x="14641" y="46124"/>
                </a:lnTo>
                <a:lnTo>
                  <a:pt x="68290" y="46124"/>
                </a:lnTo>
                <a:lnTo>
                  <a:pt x="85564" y="42490"/>
                </a:lnTo>
                <a:lnTo>
                  <a:pt x="83642" y="34859"/>
                </a:lnTo>
                <a:lnTo>
                  <a:pt x="79209" y="22919"/>
                </a:lnTo>
                <a:lnTo>
                  <a:pt x="72432" y="12359"/>
                </a:lnTo>
                <a:lnTo>
                  <a:pt x="71561" y="115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258688" y="5280088"/>
            <a:ext cx="81280" cy="98425"/>
          </a:xfrm>
          <a:custGeom>
            <a:avLst/>
            <a:gdLst/>
            <a:ahLst/>
            <a:cxnLst/>
            <a:rect l="l" t="t" r="r" b="b"/>
            <a:pathLst>
              <a:path w="81279" h="98425">
                <a:moveTo>
                  <a:pt x="59365" y="0"/>
                </a:moveTo>
                <a:lnTo>
                  <a:pt x="12982" y="12101"/>
                </a:lnTo>
                <a:lnTo>
                  <a:pt x="0" y="39920"/>
                </a:lnTo>
                <a:lnTo>
                  <a:pt x="920" y="53396"/>
                </a:lnTo>
                <a:lnTo>
                  <a:pt x="19728" y="91103"/>
                </a:lnTo>
                <a:lnTo>
                  <a:pt x="42399" y="98137"/>
                </a:lnTo>
                <a:lnTo>
                  <a:pt x="55729" y="96319"/>
                </a:lnTo>
                <a:lnTo>
                  <a:pt x="59365" y="94501"/>
                </a:lnTo>
                <a:lnTo>
                  <a:pt x="64818" y="94501"/>
                </a:lnTo>
                <a:lnTo>
                  <a:pt x="68478" y="92685"/>
                </a:lnTo>
                <a:lnTo>
                  <a:pt x="73932" y="90867"/>
                </a:lnTo>
                <a:lnTo>
                  <a:pt x="77568" y="87233"/>
                </a:lnTo>
                <a:lnTo>
                  <a:pt x="81204" y="85415"/>
                </a:lnTo>
                <a:lnTo>
                  <a:pt x="80895" y="84182"/>
                </a:lnTo>
                <a:lnTo>
                  <a:pt x="49537" y="84182"/>
                </a:lnTo>
                <a:lnTo>
                  <a:pt x="37937" y="82658"/>
                </a:lnTo>
                <a:lnTo>
                  <a:pt x="25854" y="75930"/>
                </a:lnTo>
                <a:lnTo>
                  <a:pt x="19337" y="65692"/>
                </a:lnTo>
                <a:lnTo>
                  <a:pt x="15248" y="51311"/>
                </a:lnTo>
                <a:lnTo>
                  <a:pt x="14989" y="38180"/>
                </a:lnTo>
                <a:lnTo>
                  <a:pt x="19370" y="27259"/>
                </a:lnTo>
                <a:lnTo>
                  <a:pt x="23006" y="19992"/>
                </a:lnTo>
                <a:lnTo>
                  <a:pt x="30278" y="16355"/>
                </a:lnTo>
                <a:lnTo>
                  <a:pt x="39367" y="14540"/>
                </a:lnTo>
                <a:lnTo>
                  <a:pt x="43003" y="12722"/>
                </a:lnTo>
                <a:lnTo>
                  <a:pt x="66117" y="12722"/>
                </a:lnTo>
                <a:lnTo>
                  <a:pt x="63000" y="1818"/>
                </a:lnTo>
                <a:lnTo>
                  <a:pt x="59365" y="0"/>
                </a:lnTo>
                <a:close/>
              </a:path>
              <a:path w="81279" h="98425">
                <a:moveTo>
                  <a:pt x="77568" y="70877"/>
                </a:moveTo>
                <a:lnTo>
                  <a:pt x="73932" y="74511"/>
                </a:lnTo>
                <a:lnTo>
                  <a:pt x="70296" y="76329"/>
                </a:lnTo>
                <a:lnTo>
                  <a:pt x="66636" y="79963"/>
                </a:lnTo>
                <a:lnTo>
                  <a:pt x="63000" y="81781"/>
                </a:lnTo>
                <a:lnTo>
                  <a:pt x="57547" y="81781"/>
                </a:lnTo>
                <a:lnTo>
                  <a:pt x="49537" y="84182"/>
                </a:lnTo>
                <a:lnTo>
                  <a:pt x="80895" y="84182"/>
                </a:lnTo>
                <a:lnTo>
                  <a:pt x="77568" y="70877"/>
                </a:lnTo>
                <a:close/>
              </a:path>
              <a:path w="81279" h="98425">
                <a:moveTo>
                  <a:pt x="66117" y="12722"/>
                </a:moveTo>
                <a:lnTo>
                  <a:pt x="57547" y="12722"/>
                </a:lnTo>
                <a:lnTo>
                  <a:pt x="61182" y="14540"/>
                </a:lnTo>
                <a:lnTo>
                  <a:pt x="66636" y="14540"/>
                </a:lnTo>
                <a:lnTo>
                  <a:pt x="66117" y="12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8347164" y="5260101"/>
            <a:ext cx="56515" cy="104139"/>
          </a:xfrm>
          <a:custGeom>
            <a:avLst/>
            <a:gdLst/>
            <a:ahLst/>
            <a:cxnLst/>
            <a:rect l="l" t="t" r="r" b="b"/>
            <a:pathLst>
              <a:path w="56515" h="104139">
                <a:moveTo>
                  <a:pt x="14543" y="9083"/>
                </a:moveTo>
                <a:lnTo>
                  <a:pt x="0" y="12717"/>
                </a:lnTo>
                <a:lnTo>
                  <a:pt x="18179" y="103584"/>
                </a:lnTo>
                <a:lnTo>
                  <a:pt x="34540" y="99950"/>
                </a:lnTo>
                <a:lnTo>
                  <a:pt x="23506" y="51923"/>
                </a:lnTo>
                <a:lnTo>
                  <a:pt x="22514" y="37626"/>
                </a:lnTo>
                <a:lnTo>
                  <a:pt x="25450" y="27257"/>
                </a:lnTo>
                <a:lnTo>
                  <a:pt x="27268" y="23623"/>
                </a:lnTo>
                <a:lnTo>
                  <a:pt x="18179" y="23623"/>
                </a:lnTo>
                <a:lnTo>
                  <a:pt x="14543" y="9083"/>
                </a:lnTo>
                <a:close/>
              </a:path>
              <a:path w="56515" h="104139">
                <a:moveTo>
                  <a:pt x="52744" y="0"/>
                </a:moveTo>
                <a:lnTo>
                  <a:pt x="43630" y="0"/>
                </a:lnTo>
                <a:lnTo>
                  <a:pt x="38176" y="1813"/>
                </a:lnTo>
                <a:lnTo>
                  <a:pt x="30904" y="5449"/>
                </a:lnTo>
                <a:lnTo>
                  <a:pt x="27268" y="9083"/>
                </a:lnTo>
                <a:lnTo>
                  <a:pt x="21815" y="12717"/>
                </a:lnTo>
                <a:lnTo>
                  <a:pt x="19997" y="16353"/>
                </a:lnTo>
                <a:lnTo>
                  <a:pt x="18179" y="23623"/>
                </a:lnTo>
                <a:lnTo>
                  <a:pt x="27268" y="23623"/>
                </a:lnTo>
                <a:lnTo>
                  <a:pt x="29086" y="19987"/>
                </a:lnTo>
                <a:lnTo>
                  <a:pt x="34540" y="16353"/>
                </a:lnTo>
                <a:lnTo>
                  <a:pt x="43630" y="14535"/>
                </a:lnTo>
                <a:lnTo>
                  <a:pt x="56379" y="14535"/>
                </a:lnTo>
                <a:lnTo>
                  <a:pt x="52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8405362" y="5241920"/>
            <a:ext cx="87630" cy="142240"/>
          </a:xfrm>
          <a:custGeom>
            <a:avLst/>
            <a:gdLst/>
            <a:ahLst/>
            <a:cxnLst/>
            <a:rect l="l" t="t" r="r" b="b"/>
            <a:pathLst>
              <a:path w="87629" h="142239">
                <a:moveTo>
                  <a:pt x="14543" y="14549"/>
                </a:moveTo>
                <a:lnTo>
                  <a:pt x="0" y="18181"/>
                </a:lnTo>
                <a:lnTo>
                  <a:pt x="54562" y="99958"/>
                </a:lnTo>
                <a:lnTo>
                  <a:pt x="54562" y="107228"/>
                </a:lnTo>
                <a:lnTo>
                  <a:pt x="52744" y="114498"/>
                </a:lnTo>
                <a:lnTo>
                  <a:pt x="50926" y="119950"/>
                </a:lnTo>
                <a:lnTo>
                  <a:pt x="49084" y="121766"/>
                </a:lnTo>
                <a:lnTo>
                  <a:pt x="47266" y="125402"/>
                </a:lnTo>
                <a:lnTo>
                  <a:pt x="43630" y="125402"/>
                </a:lnTo>
                <a:lnTo>
                  <a:pt x="39994" y="127218"/>
                </a:lnTo>
                <a:lnTo>
                  <a:pt x="30904" y="129036"/>
                </a:lnTo>
                <a:lnTo>
                  <a:pt x="34540" y="141758"/>
                </a:lnTo>
                <a:lnTo>
                  <a:pt x="45448" y="138124"/>
                </a:lnTo>
                <a:lnTo>
                  <a:pt x="52744" y="138124"/>
                </a:lnTo>
                <a:lnTo>
                  <a:pt x="73727" y="79968"/>
                </a:lnTo>
                <a:lnTo>
                  <a:pt x="58197" y="79968"/>
                </a:lnTo>
                <a:lnTo>
                  <a:pt x="14543" y="14549"/>
                </a:lnTo>
                <a:close/>
              </a:path>
              <a:path w="87629" h="142239">
                <a:moveTo>
                  <a:pt x="87284" y="0"/>
                </a:moveTo>
                <a:lnTo>
                  <a:pt x="72741" y="3631"/>
                </a:lnTo>
                <a:lnTo>
                  <a:pt x="58197" y="79968"/>
                </a:lnTo>
                <a:lnTo>
                  <a:pt x="73727" y="79968"/>
                </a:lnTo>
                <a:lnTo>
                  <a:pt x="872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8512644" y="5225208"/>
            <a:ext cx="92710" cy="137160"/>
          </a:xfrm>
          <a:custGeom>
            <a:avLst/>
            <a:gdLst/>
            <a:ahLst/>
            <a:cxnLst/>
            <a:rect l="l" t="t" r="r" b="b"/>
            <a:pathLst>
              <a:path w="92709" h="137160">
                <a:moveTo>
                  <a:pt x="16385" y="9448"/>
                </a:moveTo>
                <a:lnTo>
                  <a:pt x="0" y="11264"/>
                </a:lnTo>
                <a:lnTo>
                  <a:pt x="27293" y="136661"/>
                </a:lnTo>
                <a:lnTo>
                  <a:pt x="41836" y="133025"/>
                </a:lnTo>
                <a:lnTo>
                  <a:pt x="32746" y="85776"/>
                </a:lnTo>
                <a:lnTo>
                  <a:pt x="50926" y="85776"/>
                </a:lnTo>
                <a:lnTo>
                  <a:pt x="25047" y="52106"/>
                </a:lnTo>
                <a:lnTo>
                  <a:pt x="24412" y="38727"/>
                </a:lnTo>
                <a:lnTo>
                  <a:pt x="27293" y="27629"/>
                </a:lnTo>
                <a:lnTo>
                  <a:pt x="28658" y="22158"/>
                </a:lnTo>
                <a:lnTo>
                  <a:pt x="18203" y="22158"/>
                </a:lnTo>
                <a:lnTo>
                  <a:pt x="16385" y="9448"/>
                </a:lnTo>
                <a:close/>
              </a:path>
              <a:path w="92709" h="137160">
                <a:moveTo>
                  <a:pt x="76229" y="11264"/>
                </a:moveTo>
                <a:lnTo>
                  <a:pt x="50926" y="11264"/>
                </a:lnTo>
                <a:lnTo>
                  <a:pt x="58197" y="13079"/>
                </a:lnTo>
                <a:lnTo>
                  <a:pt x="65409" y="20410"/>
                </a:lnTo>
                <a:lnTo>
                  <a:pt x="72109" y="30625"/>
                </a:lnTo>
                <a:lnTo>
                  <a:pt x="76401" y="43976"/>
                </a:lnTo>
                <a:lnTo>
                  <a:pt x="76830" y="46759"/>
                </a:lnTo>
                <a:lnTo>
                  <a:pt x="77463" y="60136"/>
                </a:lnTo>
                <a:lnTo>
                  <a:pt x="74583" y="71235"/>
                </a:lnTo>
                <a:lnTo>
                  <a:pt x="70923" y="78505"/>
                </a:lnTo>
                <a:lnTo>
                  <a:pt x="65469" y="82139"/>
                </a:lnTo>
                <a:lnTo>
                  <a:pt x="50926" y="85776"/>
                </a:lnTo>
                <a:lnTo>
                  <a:pt x="32746" y="85776"/>
                </a:lnTo>
                <a:lnTo>
                  <a:pt x="36382" y="91227"/>
                </a:lnTo>
                <a:lnTo>
                  <a:pt x="52744" y="96679"/>
                </a:lnTo>
                <a:lnTo>
                  <a:pt x="58197" y="96679"/>
                </a:lnTo>
                <a:lnTo>
                  <a:pt x="90214" y="73217"/>
                </a:lnTo>
                <a:lnTo>
                  <a:pt x="92530" y="50714"/>
                </a:lnTo>
                <a:lnTo>
                  <a:pt x="90054" y="35267"/>
                </a:lnTo>
                <a:lnTo>
                  <a:pt x="85829" y="23894"/>
                </a:lnTo>
                <a:lnTo>
                  <a:pt x="78582" y="13520"/>
                </a:lnTo>
                <a:lnTo>
                  <a:pt x="76229" y="11264"/>
                </a:lnTo>
                <a:close/>
              </a:path>
              <a:path w="92709" h="137160">
                <a:moveTo>
                  <a:pt x="56223" y="0"/>
                </a:moveTo>
                <a:lnTo>
                  <a:pt x="20021" y="16711"/>
                </a:lnTo>
                <a:lnTo>
                  <a:pt x="18203" y="22158"/>
                </a:lnTo>
                <a:lnTo>
                  <a:pt x="28658" y="22158"/>
                </a:lnTo>
                <a:lnTo>
                  <a:pt x="29111" y="20342"/>
                </a:lnTo>
                <a:lnTo>
                  <a:pt x="34564" y="14895"/>
                </a:lnTo>
                <a:lnTo>
                  <a:pt x="43654" y="13079"/>
                </a:lnTo>
                <a:lnTo>
                  <a:pt x="50926" y="11264"/>
                </a:lnTo>
                <a:lnTo>
                  <a:pt x="76229" y="11264"/>
                </a:lnTo>
                <a:lnTo>
                  <a:pt x="68167" y="3531"/>
                </a:lnTo>
                <a:lnTo>
                  <a:pt x="56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8609043" y="5185585"/>
            <a:ext cx="74930" cy="114935"/>
          </a:xfrm>
          <a:custGeom>
            <a:avLst/>
            <a:gdLst/>
            <a:ahLst/>
            <a:cxnLst/>
            <a:rect l="l" t="t" r="r" b="b"/>
            <a:pathLst>
              <a:path w="74929" h="114935">
                <a:moveTo>
                  <a:pt x="27672" y="39993"/>
                </a:moveTo>
                <a:lnTo>
                  <a:pt x="12725" y="39993"/>
                </a:lnTo>
                <a:lnTo>
                  <a:pt x="23639" y="89100"/>
                </a:lnTo>
                <a:lnTo>
                  <a:pt x="27860" y="104140"/>
                </a:lnTo>
                <a:lnTo>
                  <a:pt x="35581" y="111502"/>
                </a:lnTo>
                <a:lnTo>
                  <a:pt x="46038" y="114567"/>
                </a:lnTo>
                <a:lnTo>
                  <a:pt x="60015" y="112677"/>
                </a:lnTo>
                <a:lnTo>
                  <a:pt x="74559" y="109044"/>
                </a:lnTo>
                <a:lnTo>
                  <a:pt x="73347" y="101773"/>
                </a:lnTo>
                <a:lnTo>
                  <a:pt x="47290" y="101773"/>
                </a:lnTo>
                <a:lnTo>
                  <a:pt x="43654" y="99955"/>
                </a:lnTo>
                <a:lnTo>
                  <a:pt x="41836" y="98140"/>
                </a:lnTo>
                <a:lnTo>
                  <a:pt x="40018" y="94503"/>
                </a:lnTo>
                <a:lnTo>
                  <a:pt x="38176" y="87233"/>
                </a:lnTo>
                <a:lnTo>
                  <a:pt x="27672" y="39993"/>
                </a:lnTo>
                <a:close/>
              </a:path>
              <a:path w="74929" h="114935">
                <a:moveTo>
                  <a:pt x="72741" y="98140"/>
                </a:moveTo>
                <a:lnTo>
                  <a:pt x="58197" y="99955"/>
                </a:lnTo>
                <a:lnTo>
                  <a:pt x="50926" y="101773"/>
                </a:lnTo>
                <a:lnTo>
                  <a:pt x="73347" y="101773"/>
                </a:lnTo>
                <a:lnTo>
                  <a:pt x="72741" y="98140"/>
                </a:lnTo>
                <a:close/>
              </a:path>
              <a:path w="74929" h="114935">
                <a:moveTo>
                  <a:pt x="19997" y="0"/>
                </a:moveTo>
                <a:lnTo>
                  <a:pt x="5453" y="3631"/>
                </a:lnTo>
                <a:lnTo>
                  <a:pt x="10907" y="29075"/>
                </a:lnTo>
                <a:lnTo>
                  <a:pt x="0" y="30891"/>
                </a:lnTo>
                <a:lnTo>
                  <a:pt x="1817" y="43625"/>
                </a:lnTo>
                <a:lnTo>
                  <a:pt x="12725" y="39993"/>
                </a:lnTo>
                <a:lnTo>
                  <a:pt x="27672" y="39993"/>
                </a:lnTo>
                <a:lnTo>
                  <a:pt x="27268" y="38178"/>
                </a:lnTo>
                <a:lnTo>
                  <a:pt x="58197" y="30891"/>
                </a:lnTo>
                <a:lnTo>
                  <a:pt x="57288" y="25444"/>
                </a:lnTo>
                <a:lnTo>
                  <a:pt x="25450" y="25444"/>
                </a:lnTo>
                <a:lnTo>
                  <a:pt x="19997" y="0"/>
                </a:lnTo>
                <a:close/>
              </a:path>
              <a:path w="74929" h="114935">
                <a:moveTo>
                  <a:pt x="56379" y="19996"/>
                </a:moveTo>
                <a:lnTo>
                  <a:pt x="25450" y="25444"/>
                </a:lnTo>
                <a:lnTo>
                  <a:pt x="57288" y="25444"/>
                </a:lnTo>
                <a:lnTo>
                  <a:pt x="56379" y="19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8941748" y="502021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0"/>
                </a:lnTo>
                <a:lnTo>
                  <a:pt x="0" y="74516"/>
                </a:lnTo>
              </a:path>
            </a:pathLst>
          </a:custGeom>
          <a:ln w="16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8667928" y="5310469"/>
            <a:ext cx="85725" cy="97155"/>
          </a:xfrm>
          <a:custGeom>
            <a:avLst/>
            <a:gdLst/>
            <a:ahLst/>
            <a:cxnLst/>
            <a:rect l="l" t="t" r="r" b="b"/>
            <a:pathLst>
              <a:path w="85725" h="97154">
                <a:moveTo>
                  <a:pt x="45548" y="0"/>
                </a:moveTo>
                <a:lnTo>
                  <a:pt x="2354" y="25395"/>
                </a:lnTo>
                <a:lnTo>
                  <a:pt x="0" y="35288"/>
                </a:lnTo>
                <a:lnTo>
                  <a:pt x="150" y="48027"/>
                </a:lnTo>
                <a:lnTo>
                  <a:pt x="15982" y="84727"/>
                </a:lnTo>
                <a:lnTo>
                  <a:pt x="39716" y="96774"/>
                </a:lnTo>
                <a:lnTo>
                  <a:pt x="53304" y="94818"/>
                </a:lnTo>
                <a:lnTo>
                  <a:pt x="64429" y="90923"/>
                </a:lnTo>
                <a:lnTo>
                  <a:pt x="74196" y="83180"/>
                </a:lnTo>
                <a:lnTo>
                  <a:pt x="74735" y="82480"/>
                </a:lnTo>
                <a:lnTo>
                  <a:pt x="49246" y="82480"/>
                </a:lnTo>
                <a:lnTo>
                  <a:pt x="37950" y="81936"/>
                </a:lnTo>
                <a:lnTo>
                  <a:pt x="26230" y="75019"/>
                </a:lnTo>
                <a:lnTo>
                  <a:pt x="20445" y="65490"/>
                </a:lnTo>
                <a:lnTo>
                  <a:pt x="15282" y="50433"/>
                </a:lnTo>
                <a:lnTo>
                  <a:pt x="15347" y="37057"/>
                </a:lnTo>
                <a:lnTo>
                  <a:pt x="17492" y="25956"/>
                </a:lnTo>
                <a:lnTo>
                  <a:pt x="21128" y="18689"/>
                </a:lnTo>
                <a:lnTo>
                  <a:pt x="26582" y="15052"/>
                </a:lnTo>
                <a:lnTo>
                  <a:pt x="35671" y="13234"/>
                </a:lnTo>
                <a:lnTo>
                  <a:pt x="42943" y="11418"/>
                </a:lnTo>
                <a:lnTo>
                  <a:pt x="68953" y="11418"/>
                </a:lnTo>
                <a:lnTo>
                  <a:pt x="57542" y="2531"/>
                </a:lnTo>
                <a:lnTo>
                  <a:pt x="45548" y="0"/>
                </a:lnTo>
                <a:close/>
              </a:path>
              <a:path w="85725" h="97154">
                <a:moveTo>
                  <a:pt x="68953" y="11418"/>
                </a:moveTo>
                <a:lnTo>
                  <a:pt x="42943" y="11418"/>
                </a:lnTo>
                <a:lnTo>
                  <a:pt x="50239" y="13234"/>
                </a:lnTo>
                <a:lnTo>
                  <a:pt x="57960" y="21082"/>
                </a:lnTo>
                <a:lnTo>
                  <a:pt x="64419" y="30622"/>
                </a:lnTo>
                <a:lnTo>
                  <a:pt x="68848" y="45098"/>
                </a:lnTo>
                <a:lnTo>
                  <a:pt x="69480" y="58474"/>
                </a:lnTo>
                <a:lnTo>
                  <a:pt x="66600" y="69574"/>
                </a:lnTo>
                <a:lnTo>
                  <a:pt x="62964" y="76842"/>
                </a:lnTo>
                <a:lnTo>
                  <a:pt x="57511" y="80478"/>
                </a:lnTo>
                <a:lnTo>
                  <a:pt x="49246" y="82480"/>
                </a:lnTo>
                <a:lnTo>
                  <a:pt x="74735" y="82480"/>
                </a:lnTo>
                <a:lnTo>
                  <a:pt x="83431" y="71183"/>
                </a:lnTo>
                <a:lnTo>
                  <a:pt x="85327" y="60624"/>
                </a:lnTo>
                <a:lnTo>
                  <a:pt x="85034" y="47859"/>
                </a:lnTo>
                <a:lnTo>
                  <a:pt x="82759" y="32037"/>
                </a:lnTo>
                <a:lnTo>
                  <a:pt x="77435" y="21348"/>
                </a:lnTo>
                <a:lnTo>
                  <a:pt x="69269" y="11664"/>
                </a:lnTo>
                <a:lnTo>
                  <a:pt x="68953" y="114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8756343" y="5281907"/>
            <a:ext cx="89535" cy="102235"/>
          </a:xfrm>
          <a:custGeom>
            <a:avLst/>
            <a:gdLst/>
            <a:ahLst/>
            <a:cxnLst/>
            <a:rect l="l" t="t" r="r" b="b"/>
            <a:pathLst>
              <a:path w="89534" h="102235">
                <a:moveTo>
                  <a:pt x="16361" y="16355"/>
                </a:moveTo>
                <a:lnTo>
                  <a:pt x="0" y="19989"/>
                </a:lnTo>
                <a:lnTo>
                  <a:pt x="52744" y="101771"/>
                </a:lnTo>
                <a:lnTo>
                  <a:pt x="74559" y="98137"/>
                </a:lnTo>
                <a:lnTo>
                  <a:pt x="76447" y="85415"/>
                </a:lnTo>
                <a:lnTo>
                  <a:pt x="60015" y="85415"/>
                </a:lnTo>
                <a:lnTo>
                  <a:pt x="16361" y="16355"/>
                </a:lnTo>
                <a:close/>
              </a:path>
              <a:path w="89534" h="102235">
                <a:moveTo>
                  <a:pt x="89126" y="0"/>
                </a:moveTo>
                <a:lnTo>
                  <a:pt x="72741" y="3633"/>
                </a:lnTo>
                <a:lnTo>
                  <a:pt x="60015" y="85415"/>
                </a:lnTo>
                <a:lnTo>
                  <a:pt x="76447" y="85415"/>
                </a:lnTo>
                <a:lnTo>
                  <a:pt x="89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8868439" y="5268129"/>
            <a:ext cx="90170" cy="95885"/>
          </a:xfrm>
          <a:custGeom>
            <a:avLst/>
            <a:gdLst/>
            <a:ahLst/>
            <a:cxnLst/>
            <a:rect l="l" t="t" r="r" b="b"/>
            <a:pathLst>
              <a:path w="90170" h="95885">
                <a:moveTo>
                  <a:pt x="52801" y="0"/>
                </a:moveTo>
                <a:lnTo>
                  <a:pt x="12716" y="11139"/>
                </a:lnTo>
                <a:lnTo>
                  <a:pt x="0" y="42855"/>
                </a:lnTo>
                <a:lnTo>
                  <a:pt x="804" y="53039"/>
                </a:lnTo>
                <a:lnTo>
                  <a:pt x="21066" y="88524"/>
                </a:lnTo>
                <a:lnTo>
                  <a:pt x="43738" y="95557"/>
                </a:lnTo>
                <a:lnTo>
                  <a:pt x="57068" y="93741"/>
                </a:lnTo>
                <a:lnTo>
                  <a:pt x="62401" y="93741"/>
                </a:lnTo>
                <a:lnTo>
                  <a:pt x="69672" y="91923"/>
                </a:lnTo>
                <a:lnTo>
                  <a:pt x="73308" y="88289"/>
                </a:lnTo>
                <a:lnTo>
                  <a:pt x="78883" y="86471"/>
                </a:lnTo>
                <a:lnTo>
                  <a:pt x="84216" y="82837"/>
                </a:lnTo>
                <a:lnTo>
                  <a:pt x="36950" y="82837"/>
                </a:lnTo>
                <a:lnTo>
                  <a:pt x="30946" y="78688"/>
                </a:lnTo>
                <a:lnTo>
                  <a:pt x="22023" y="69321"/>
                </a:lnTo>
                <a:lnTo>
                  <a:pt x="17074" y="57393"/>
                </a:lnTo>
                <a:lnTo>
                  <a:pt x="75830" y="44671"/>
                </a:lnTo>
                <a:lnTo>
                  <a:pt x="15135" y="44671"/>
                </a:lnTo>
                <a:lnTo>
                  <a:pt x="13438" y="37403"/>
                </a:lnTo>
                <a:lnTo>
                  <a:pt x="15135" y="30133"/>
                </a:lnTo>
                <a:lnTo>
                  <a:pt x="18770" y="22863"/>
                </a:lnTo>
                <a:lnTo>
                  <a:pt x="22406" y="17411"/>
                </a:lnTo>
                <a:lnTo>
                  <a:pt x="29678" y="13777"/>
                </a:lnTo>
                <a:lnTo>
                  <a:pt x="44221" y="10141"/>
                </a:lnTo>
                <a:lnTo>
                  <a:pt x="70702" y="10141"/>
                </a:lnTo>
                <a:lnTo>
                  <a:pt x="61722" y="2402"/>
                </a:lnTo>
                <a:lnTo>
                  <a:pt x="52801" y="0"/>
                </a:lnTo>
                <a:close/>
              </a:path>
              <a:path w="90170" h="95885">
                <a:moveTo>
                  <a:pt x="86155" y="66481"/>
                </a:moveTo>
                <a:lnTo>
                  <a:pt x="82509" y="70122"/>
                </a:lnTo>
                <a:lnTo>
                  <a:pt x="76944" y="73749"/>
                </a:lnTo>
                <a:lnTo>
                  <a:pt x="71612" y="75567"/>
                </a:lnTo>
                <a:lnTo>
                  <a:pt x="66037" y="79201"/>
                </a:lnTo>
                <a:lnTo>
                  <a:pt x="60704" y="81019"/>
                </a:lnTo>
                <a:lnTo>
                  <a:pt x="55129" y="81019"/>
                </a:lnTo>
                <a:lnTo>
                  <a:pt x="46161" y="82837"/>
                </a:lnTo>
                <a:lnTo>
                  <a:pt x="84216" y="82837"/>
                </a:lnTo>
                <a:lnTo>
                  <a:pt x="89791" y="81019"/>
                </a:lnTo>
                <a:lnTo>
                  <a:pt x="86155" y="66481"/>
                </a:lnTo>
                <a:close/>
              </a:path>
              <a:path w="90170" h="95885">
                <a:moveTo>
                  <a:pt x="70702" y="10141"/>
                </a:moveTo>
                <a:lnTo>
                  <a:pt x="44221" y="10141"/>
                </a:lnTo>
                <a:lnTo>
                  <a:pt x="51493" y="11959"/>
                </a:lnTo>
                <a:lnTo>
                  <a:pt x="57068" y="15595"/>
                </a:lnTo>
                <a:lnTo>
                  <a:pt x="62401" y="19229"/>
                </a:lnTo>
                <a:lnTo>
                  <a:pt x="66037" y="26499"/>
                </a:lnTo>
                <a:lnTo>
                  <a:pt x="67976" y="33767"/>
                </a:lnTo>
                <a:lnTo>
                  <a:pt x="15135" y="44671"/>
                </a:lnTo>
                <a:lnTo>
                  <a:pt x="75830" y="44671"/>
                </a:lnTo>
                <a:lnTo>
                  <a:pt x="84216" y="42855"/>
                </a:lnTo>
                <a:lnTo>
                  <a:pt x="84216" y="35585"/>
                </a:lnTo>
                <a:lnTo>
                  <a:pt x="83661" y="33461"/>
                </a:lnTo>
                <a:lnTo>
                  <a:pt x="79216" y="21509"/>
                </a:lnTo>
                <a:lnTo>
                  <a:pt x="72316" y="11532"/>
                </a:lnTo>
                <a:lnTo>
                  <a:pt x="70702" y="101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8967199" y="5243735"/>
            <a:ext cx="56515" cy="104139"/>
          </a:xfrm>
          <a:custGeom>
            <a:avLst/>
            <a:gdLst/>
            <a:ahLst/>
            <a:cxnLst/>
            <a:rect l="l" t="t" r="r" b="b"/>
            <a:pathLst>
              <a:path w="56515" h="104139">
                <a:moveTo>
                  <a:pt x="14543" y="9102"/>
                </a:moveTo>
                <a:lnTo>
                  <a:pt x="0" y="12734"/>
                </a:lnTo>
                <a:lnTo>
                  <a:pt x="20118" y="103594"/>
                </a:lnTo>
                <a:lnTo>
                  <a:pt x="34661" y="99960"/>
                </a:lnTo>
                <a:lnTo>
                  <a:pt x="23613" y="51904"/>
                </a:lnTo>
                <a:lnTo>
                  <a:pt x="22529" y="38321"/>
                </a:lnTo>
                <a:lnTo>
                  <a:pt x="25450" y="27267"/>
                </a:lnTo>
                <a:lnTo>
                  <a:pt x="27875" y="23630"/>
                </a:lnTo>
                <a:lnTo>
                  <a:pt x="18179" y="23630"/>
                </a:lnTo>
                <a:lnTo>
                  <a:pt x="14543" y="9102"/>
                </a:lnTo>
                <a:close/>
              </a:path>
              <a:path w="56515" h="104139">
                <a:moveTo>
                  <a:pt x="52841" y="0"/>
                </a:moveTo>
                <a:lnTo>
                  <a:pt x="45569" y="0"/>
                </a:lnTo>
                <a:lnTo>
                  <a:pt x="45569" y="1815"/>
                </a:lnTo>
                <a:lnTo>
                  <a:pt x="38297" y="1815"/>
                </a:lnTo>
                <a:lnTo>
                  <a:pt x="18179" y="23630"/>
                </a:lnTo>
                <a:lnTo>
                  <a:pt x="27875" y="23630"/>
                </a:lnTo>
                <a:lnTo>
                  <a:pt x="29086" y="21815"/>
                </a:lnTo>
                <a:lnTo>
                  <a:pt x="34661" y="16365"/>
                </a:lnTo>
                <a:lnTo>
                  <a:pt x="43872" y="14549"/>
                </a:lnTo>
                <a:lnTo>
                  <a:pt x="56073" y="14549"/>
                </a:lnTo>
                <a:lnTo>
                  <a:pt x="52841" y="0"/>
                </a:lnTo>
                <a:close/>
              </a:path>
              <a:path w="56515" h="104139">
                <a:moveTo>
                  <a:pt x="56073" y="14549"/>
                </a:moveTo>
                <a:lnTo>
                  <a:pt x="54780" y="14549"/>
                </a:lnTo>
                <a:lnTo>
                  <a:pt x="56476" y="16365"/>
                </a:lnTo>
                <a:lnTo>
                  <a:pt x="56073" y="14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9038219" y="5231757"/>
            <a:ext cx="89535" cy="99695"/>
          </a:xfrm>
          <a:custGeom>
            <a:avLst/>
            <a:gdLst/>
            <a:ahLst/>
            <a:cxnLst/>
            <a:rect l="l" t="t" r="r" b="b"/>
            <a:pathLst>
              <a:path w="89534" h="99695">
                <a:moveTo>
                  <a:pt x="67110" y="11978"/>
                </a:moveTo>
                <a:lnTo>
                  <a:pt x="38297" y="11978"/>
                </a:lnTo>
                <a:lnTo>
                  <a:pt x="45569" y="13794"/>
                </a:lnTo>
                <a:lnTo>
                  <a:pt x="50901" y="15610"/>
                </a:lnTo>
                <a:lnTo>
                  <a:pt x="56476" y="19265"/>
                </a:lnTo>
                <a:lnTo>
                  <a:pt x="60112" y="22897"/>
                </a:lnTo>
                <a:lnTo>
                  <a:pt x="61809" y="30157"/>
                </a:lnTo>
                <a:lnTo>
                  <a:pt x="61809" y="31975"/>
                </a:lnTo>
                <a:lnTo>
                  <a:pt x="31066" y="38440"/>
                </a:lnTo>
                <a:lnTo>
                  <a:pt x="19721" y="43657"/>
                </a:lnTo>
                <a:lnTo>
                  <a:pt x="9965" y="51486"/>
                </a:lnTo>
                <a:lnTo>
                  <a:pt x="5357" y="62264"/>
                </a:lnTo>
                <a:lnTo>
                  <a:pt x="5574" y="75591"/>
                </a:lnTo>
                <a:lnTo>
                  <a:pt x="7271" y="84679"/>
                </a:lnTo>
                <a:lnTo>
                  <a:pt x="12846" y="90131"/>
                </a:lnTo>
                <a:lnTo>
                  <a:pt x="18179" y="93765"/>
                </a:lnTo>
                <a:lnTo>
                  <a:pt x="25450" y="99217"/>
                </a:lnTo>
                <a:lnTo>
                  <a:pt x="32722" y="99217"/>
                </a:lnTo>
                <a:lnTo>
                  <a:pt x="41933" y="97401"/>
                </a:lnTo>
                <a:lnTo>
                  <a:pt x="56476" y="93765"/>
                </a:lnTo>
                <a:lnTo>
                  <a:pt x="60112" y="90131"/>
                </a:lnTo>
                <a:lnTo>
                  <a:pt x="65445" y="86495"/>
                </a:lnTo>
                <a:lnTo>
                  <a:pt x="38297" y="86495"/>
                </a:lnTo>
                <a:lnTo>
                  <a:pt x="32722" y="84679"/>
                </a:lnTo>
                <a:lnTo>
                  <a:pt x="25450" y="81043"/>
                </a:lnTo>
                <a:lnTo>
                  <a:pt x="21815" y="77409"/>
                </a:lnTo>
                <a:lnTo>
                  <a:pt x="21815" y="71957"/>
                </a:lnTo>
                <a:lnTo>
                  <a:pt x="20118" y="64687"/>
                </a:lnTo>
                <a:lnTo>
                  <a:pt x="20118" y="59235"/>
                </a:lnTo>
                <a:lnTo>
                  <a:pt x="25465" y="55587"/>
                </a:lnTo>
                <a:lnTo>
                  <a:pt x="33889" y="50370"/>
                </a:lnTo>
                <a:lnTo>
                  <a:pt x="63748" y="42879"/>
                </a:lnTo>
                <a:lnTo>
                  <a:pt x="80239" y="42879"/>
                </a:lnTo>
                <a:lnTo>
                  <a:pt x="78292" y="33793"/>
                </a:lnTo>
                <a:lnTo>
                  <a:pt x="77728" y="31975"/>
                </a:lnTo>
                <a:lnTo>
                  <a:pt x="73295" y="20777"/>
                </a:lnTo>
                <a:lnTo>
                  <a:pt x="67110" y="11978"/>
                </a:lnTo>
                <a:close/>
              </a:path>
              <a:path w="89534" h="99695">
                <a:moveTo>
                  <a:pt x="87251" y="75591"/>
                </a:moveTo>
                <a:lnTo>
                  <a:pt x="71020" y="75591"/>
                </a:lnTo>
                <a:lnTo>
                  <a:pt x="72717" y="88313"/>
                </a:lnTo>
                <a:lnTo>
                  <a:pt x="89199" y="84679"/>
                </a:lnTo>
                <a:lnTo>
                  <a:pt x="87251" y="75591"/>
                </a:lnTo>
                <a:close/>
              </a:path>
              <a:path w="89534" h="99695">
                <a:moveTo>
                  <a:pt x="80239" y="42879"/>
                </a:moveTo>
                <a:lnTo>
                  <a:pt x="63748" y="42879"/>
                </a:lnTo>
                <a:lnTo>
                  <a:pt x="64355" y="48185"/>
                </a:lnTo>
                <a:lnTo>
                  <a:pt x="65406" y="60708"/>
                </a:lnTo>
                <a:lnTo>
                  <a:pt x="61809" y="71957"/>
                </a:lnTo>
                <a:lnTo>
                  <a:pt x="58173" y="79227"/>
                </a:lnTo>
                <a:lnTo>
                  <a:pt x="52841" y="82861"/>
                </a:lnTo>
                <a:lnTo>
                  <a:pt x="43630" y="84679"/>
                </a:lnTo>
                <a:lnTo>
                  <a:pt x="38297" y="86495"/>
                </a:lnTo>
                <a:lnTo>
                  <a:pt x="65445" y="86495"/>
                </a:lnTo>
                <a:lnTo>
                  <a:pt x="69081" y="81043"/>
                </a:lnTo>
                <a:lnTo>
                  <a:pt x="71020" y="75591"/>
                </a:lnTo>
                <a:lnTo>
                  <a:pt x="87251" y="75591"/>
                </a:lnTo>
                <a:lnTo>
                  <a:pt x="80239" y="42879"/>
                </a:lnTo>
                <a:close/>
              </a:path>
              <a:path w="89534" h="99695">
                <a:moveTo>
                  <a:pt x="42854" y="0"/>
                </a:moveTo>
                <a:lnTo>
                  <a:pt x="29086" y="1084"/>
                </a:lnTo>
                <a:lnTo>
                  <a:pt x="25450" y="2900"/>
                </a:lnTo>
                <a:lnTo>
                  <a:pt x="20118" y="4715"/>
                </a:lnTo>
                <a:lnTo>
                  <a:pt x="14543" y="6531"/>
                </a:lnTo>
                <a:lnTo>
                  <a:pt x="10907" y="8347"/>
                </a:lnTo>
                <a:lnTo>
                  <a:pt x="5574" y="10162"/>
                </a:lnTo>
                <a:lnTo>
                  <a:pt x="0" y="13794"/>
                </a:lnTo>
                <a:lnTo>
                  <a:pt x="3635" y="28344"/>
                </a:lnTo>
                <a:lnTo>
                  <a:pt x="10907" y="21081"/>
                </a:lnTo>
                <a:lnTo>
                  <a:pt x="16482" y="19265"/>
                </a:lnTo>
                <a:lnTo>
                  <a:pt x="20118" y="17425"/>
                </a:lnTo>
                <a:lnTo>
                  <a:pt x="25450" y="15610"/>
                </a:lnTo>
                <a:lnTo>
                  <a:pt x="31025" y="13794"/>
                </a:lnTo>
                <a:lnTo>
                  <a:pt x="38297" y="11978"/>
                </a:lnTo>
                <a:lnTo>
                  <a:pt x="67110" y="11978"/>
                </a:lnTo>
                <a:lnTo>
                  <a:pt x="66099" y="10539"/>
                </a:lnTo>
                <a:lnTo>
                  <a:pt x="54951" y="1664"/>
                </a:lnTo>
                <a:lnTo>
                  <a:pt x="428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9131055" y="5181953"/>
            <a:ext cx="41910" cy="129539"/>
          </a:xfrm>
          <a:custGeom>
            <a:avLst/>
            <a:gdLst/>
            <a:ahLst/>
            <a:cxnLst/>
            <a:rect l="l" t="t" r="r" b="b"/>
            <a:pathLst>
              <a:path w="41909" h="129539">
                <a:moveTo>
                  <a:pt x="14543" y="0"/>
                </a:moveTo>
                <a:lnTo>
                  <a:pt x="0" y="3631"/>
                </a:lnTo>
                <a:lnTo>
                  <a:pt x="27147" y="129031"/>
                </a:lnTo>
                <a:lnTo>
                  <a:pt x="41691" y="125395"/>
                </a:lnTo>
                <a:lnTo>
                  <a:pt x="14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9176381" y="5172874"/>
            <a:ext cx="42545" cy="127635"/>
          </a:xfrm>
          <a:custGeom>
            <a:avLst/>
            <a:gdLst/>
            <a:ahLst/>
            <a:cxnLst/>
            <a:rect l="l" t="t" r="r" b="b"/>
            <a:pathLst>
              <a:path w="42545" h="127635">
                <a:moveTo>
                  <a:pt x="16482" y="0"/>
                </a:moveTo>
                <a:lnTo>
                  <a:pt x="0" y="1815"/>
                </a:lnTo>
                <a:lnTo>
                  <a:pt x="27390" y="127205"/>
                </a:lnTo>
                <a:lnTo>
                  <a:pt x="41933" y="125387"/>
                </a:lnTo>
                <a:lnTo>
                  <a:pt x="164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812253" y="5020210"/>
            <a:ext cx="2440940" cy="0"/>
          </a:xfrm>
          <a:custGeom>
            <a:avLst/>
            <a:gdLst/>
            <a:ahLst/>
            <a:cxnLst/>
            <a:rect l="l" t="t" r="r" b="b"/>
            <a:pathLst>
              <a:path w="2440940">
                <a:moveTo>
                  <a:pt x="0" y="0"/>
                </a:moveTo>
                <a:lnTo>
                  <a:pt x="2440481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6812253" y="4353241"/>
            <a:ext cx="74930" cy="0"/>
          </a:xfrm>
          <a:custGeom>
            <a:avLst/>
            <a:gdLst/>
            <a:ahLst/>
            <a:cxnLst/>
            <a:rect l="l" t="t" r="r" b="b"/>
            <a:pathLst>
              <a:path w="74929">
                <a:moveTo>
                  <a:pt x="74559" y="0"/>
                </a:moveTo>
                <a:lnTo>
                  <a:pt x="74559" y="0"/>
                </a:ln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812253" y="3686271"/>
            <a:ext cx="74930" cy="0"/>
          </a:xfrm>
          <a:custGeom>
            <a:avLst/>
            <a:gdLst/>
            <a:ahLst/>
            <a:cxnLst/>
            <a:rect l="l" t="t" r="r" b="b"/>
            <a:pathLst>
              <a:path w="74929">
                <a:moveTo>
                  <a:pt x="74559" y="0"/>
                </a:moveTo>
                <a:lnTo>
                  <a:pt x="74559" y="0"/>
                </a:lnTo>
                <a:lnTo>
                  <a:pt x="0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6497633" y="4585869"/>
            <a:ext cx="118745" cy="58419"/>
          </a:xfrm>
          <a:custGeom>
            <a:avLst/>
            <a:gdLst/>
            <a:ahLst/>
            <a:cxnLst/>
            <a:rect l="l" t="t" r="r" b="b"/>
            <a:pathLst>
              <a:path w="118745" h="58420">
                <a:moveTo>
                  <a:pt x="38190" y="47232"/>
                </a:moveTo>
                <a:lnTo>
                  <a:pt x="27278" y="47232"/>
                </a:lnTo>
                <a:lnTo>
                  <a:pt x="27278" y="58151"/>
                </a:lnTo>
                <a:lnTo>
                  <a:pt x="38190" y="58151"/>
                </a:lnTo>
                <a:lnTo>
                  <a:pt x="38190" y="47232"/>
                </a:lnTo>
                <a:close/>
              </a:path>
              <a:path w="118745" h="58420">
                <a:moveTo>
                  <a:pt x="118208" y="0"/>
                </a:moveTo>
                <a:lnTo>
                  <a:pt x="105478" y="0"/>
                </a:lnTo>
                <a:lnTo>
                  <a:pt x="105478" y="27259"/>
                </a:lnTo>
                <a:lnTo>
                  <a:pt x="101842" y="30891"/>
                </a:lnTo>
                <a:lnTo>
                  <a:pt x="96386" y="32706"/>
                </a:lnTo>
                <a:lnTo>
                  <a:pt x="0" y="32706"/>
                </a:lnTo>
                <a:lnTo>
                  <a:pt x="0" y="47232"/>
                </a:lnTo>
                <a:lnTo>
                  <a:pt x="100024" y="47232"/>
                </a:lnTo>
                <a:lnTo>
                  <a:pt x="107298" y="45416"/>
                </a:lnTo>
                <a:lnTo>
                  <a:pt x="116390" y="36338"/>
                </a:lnTo>
                <a:lnTo>
                  <a:pt x="118208" y="27259"/>
                </a:lnTo>
                <a:lnTo>
                  <a:pt x="118208" y="0"/>
                </a:lnTo>
                <a:close/>
              </a:path>
              <a:path w="118745" h="58420">
                <a:moveTo>
                  <a:pt x="38190" y="0"/>
                </a:moveTo>
                <a:lnTo>
                  <a:pt x="27278" y="0"/>
                </a:lnTo>
                <a:lnTo>
                  <a:pt x="27278" y="32706"/>
                </a:lnTo>
                <a:lnTo>
                  <a:pt x="38190" y="32706"/>
                </a:lnTo>
                <a:lnTo>
                  <a:pt x="38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6488541" y="4558597"/>
            <a:ext cx="127635" cy="0"/>
          </a:xfrm>
          <a:custGeom>
            <a:avLst/>
            <a:gdLst/>
            <a:ahLst/>
            <a:cxnLst/>
            <a:rect l="l" t="t" r="r" b="b"/>
            <a:pathLst>
              <a:path w="127634">
                <a:moveTo>
                  <a:pt x="0" y="0"/>
                </a:moveTo>
                <a:lnTo>
                  <a:pt x="127300" y="0"/>
                </a:lnTo>
              </a:path>
            </a:pathLst>
          </a:custGeom>
          <a:ln w="15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521276" y="4384132"/>
            <a:ext cx="94615" cy="136525"/>
          </a:xfrm>
          <a:custGeom>
            <a:avLst/>
            <a:gdLst/>
            <a:ahLst/>
            <a:cxnLst/>
            <a:rect l="l" t="t" r="r" b="b"/>
            <a:pathLst>
              <a:path w="94615" h="136525">
                <a:moveTo>
                  <a:pt x="94566" y="119957"/>
                </a:moveTo>
                <a:lnTo>
                  <a:pt x="3635" y="119957"/>
                </a:lnTo>
                <a:lnTo>
                  <a:pt x="3635" y="136298"/>
                </a:lnTo>
                <a:lnTo>
                  <a:pt x="94566" y="136298"/>
                </a:lnTo>
                <a:lnTo>
                  <a:pt x="94566" y="119957"/>
                </a:lnTo>
                <a:close/>
              </a:path>
              <a:path w="94615" h="136525">
                <a:moveTo>
                  <a:pt x="94566" y="0"/>
                </a:moveTo>
                <a:lnTo>
                  <a:pt x="33936" y="294"/>
                </a:lnTo>
                <a:lnTo>
                  <a:pt x="0" y="21812"/>
                </a:lnTo>
                <a:lnTo>
                  <a:pt x="0" y="38178"/>
                </a:lnTo>
                <a:lnTo>
                  <a:pt x="1817" y="43625"/>
                </a:lnTo>
                <a:lnTo>
                  <a:pt x="9092" y="54519"/>
                </a:lnTo>
                <a:lnTo>
                  <a:pt x="14548" y="59966"/>
                </a:lnTo>
                <a:lnTo>
                  <a:pt x="20004" y="63598"/>
                </a:lnTo>
                <a:lnTo>
                  <a:pt x="14548" y="65438"/>
                </a:lnTo>
                <a:lnTo>
                  <a:pt x="9092" y="69069"/>
                </a:lnTo>
                <a:lnTo>
                  <a:pt x="5456" y="72700"/>
                </a:lnTo>
                <a:lnTo>
                  <a:pt x="1817" y="78147"/>
                </a:lnTo>
                <a:lnTo>
                  <a:pt x="0" y="83595"/>
                </a:lnTo>
                <a:lnTo>
                  <a:pt x="0" y="96329"/>
                </a:lnTo>
                <a:lnTo>
                  <a:pt x="1817" y="103592"/>
                </a:lnTo>
                <a:lnTo>
                  <a:pt x="5456" y="107223"/>
                </a:lnTo>
                <a:lnTo>
                  <a:pt x="7274" y="112670"/>
                </a:lnTo>
                <a:lnTo>
                  <a:pt x="10909" y="116302"/>
                </a:lnTo>
                <a:lnTo>
                  <a:pt x="18186" y="119957"/>
                </a:lnTo>
                <a:lnTo>
                  <a:pt x="34552" y="119957"/>
                </a:lnTo>
                <a:lnTo>
                  <a:pt x="27278" y="118141"/>
                </a:lnTo>
                <a:lnTo>
                  <a:pt x="21822" y="112670"/>
                </a:lnTo>
                <a:lnTo>
                  <a:pt x="16366" y="109039"/>
                </a:lnTo>
                <a:lnTo>
                  <a:pt x="14548" y="101776"/>
                </a:lnTo>
                <a:lnTo>
                  <a:pt x="14548" y="89042"/>
                </a:lnTo>
                <a:lnTo>
                  <a:pt x="16366" y="83595"/>
                </a:lnTo>
                <a:lnTo>
                  <a:pt x="20004" y="79963"/>
                </a:lnTo>
                <a:lnTo>
                  <a:pt x="30914" y="76332"/>
                </a:lnTo>
                <a:lnTo>
                  <a:pt x="94566" y="76332"/>
                </a:lnTo>
                <a:lnTo>
                  <a:pt x="94566" y="59966"/>
                </a:lnTo>
                <a:lnTo>
                  <a:pt x="34552" y="59966"/>
                </a:lnTo>
                <a:lnTo>
                  <a:pt x="27278" y="58151"/>
                </a:lnTo>
                <a:lnTo>
                  <a:pt x="21822" y="52703"/>
                </a:lnTo>
                <a:lnTo>
                  <a:pt x="16366" y="49072"/>
                </a:lnTo>
                <a:lnTo>
                  <a:pt x="14548" y="43625"/>
                </a:lnTo>
                <a:lnTo>
                  <a:pt x="14548" y="29075"/>
                </a:lnTo>
                <a:lnTo>
                  <a:pt x="16366" y="23628"/>
                </a:lnTo>
                <a:lnTo>
                  <a:pt x="20004" y="19996"/>
                </a:lnTo>
                <a:lnTo>
                  <a:pt x="30914" y="16365"/>
                </a:lnTo>
                <a:lnTo>
                  <a:pt x="94566" y="16365"/>
                </a:lnTo>
                <a:lnTo>
                  <a:pt x="94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6522664" y="4275092"/>
            <a:ext cx="97155" cy="84455"/>
          </a:xfrm>
          <a:custGeom>
            <a:avLst/>
            <a:gdLst/>
            <a:ahLst/>
            <a:cxnLst/>
            <a:rect l="l" t="t" r="r" b="b"/>
            <a:pathLst>
              <a:path w="97154" h="84454">
                <a:moveTo>
                  <a:pt x="51351" y="0"/>
                </a:moveTo>
                <a:lnTo>
                  <a:pt x="44077" y="0"/>
                </a:lnTo>
                <a:lnTo>
                  <a:pt x="30802" y="1278"/>
                </a:lnTo>
                <a:lnTo>
                  <a:pt x="414" y="33928"/>
                </a:lnTo>
                <a:lnTo>
                  <a:pt x="0" y="51927"/>
                </a:lnTo>
                <a:lnTo>
                  <a:pt x="5039" y="63710"/>
                </a:lnTo>
                <a:lnTo>
                  <a:pt x="13358" y="72897"/>
                </a:lnTo>
                <a:lnTo>
                  <a:pt x="20757" y="78596"/>
                </a:lnTo>
                <a:lnTo>
                  <a:pt x="30378" y="82309"/>
                </a:lnTo>
                <a:lnTo>
                  <a:pt x="43727" y="84062"/>
                </a:lnTo>
                <a:lnTo>
                  <a:pt x="62309" y="83881"/>
                </a:lnTo>
                <a:lnTo>
                  <a:pt x="74118" y="79281"/>
                </a:lnTo>
                <a:lnTo>
                  <a:pt x="84327" y="72397"/>
                </a:lnTo>
                <a:lnTo>
                  <a:pt x="86513" y="69069"/>
                </a:lnTo>
                <a:lnTo>
                  <a:pt x="40438" y="69069"/>
                </a:lnTo>
                <a:lnTo>
                  <a:pt x="31346" y="67253"/>
                </a:lnTo>
                <a:lnTo>
                  <a:pt x="24072" y="65413"/>
                </a:lnTo>
                <a:lnTo>
                  <a:pt x="18616" y="59966"/>
                </a:lnTo>
                <a:lnTo>
                  <a:pt x="14978" y="54519"/>
                </a:lnTo>
                <a:lnTo>
                  <a:pt x="11342" y="47256"/>
                </a:lnTo>
                <a:lnTo>
                  <a:pt x="11342" y="32706"/>
                </a:lnTo>
                <a:lnTo>
                  <a:pt x="14978" y="25444"/>
                </a:lnTo>
                <a:lnTo>
                  <a:pt x="20434" y="21812"/>
                </a:lnTo>
                <a:lnTo>
                  <a:pt x="24072" y="16365"/>
                </a:lnTo>
                <a:lnTo>
                  <a:pt x="31346" y="14549"/>
                </a:lnTo>
                <a:lnTo>
                  <a:pt x="51351" y="14549"/>
                </a:lnTo>
                <a:lnTo>
                  <a:pt x="51351" y="0"/>
                </a:lnTo>
                <a:close/>
              </a:path>
              <a:path w="97154" h="84454">
                <a:moveTo>
                  <a:pt x="51351" y="14549"/>
                </a:moveTo>
                <a:lnTo>
                  <a:pt x="40438" y="14549"/>
                </a:lnTo>
                <a:lnTo>
                  <a:pt x="40438" y="69069"/>
                </a:lnTo>
                <a:lnTo>
                  <a:pt x="51351" y="69069"/>
                </a:lnTo>
                <a:lnTo>
                  <a:pt x="51351" y="14549"/>
                </a:lnTo>
                <a:close/>
              </a:path>
              <a:path w="97154" h="84454">
                <a:moveTo>
                  <a:pt x="89542" y="3631"/>
                </a:moveTo>
                <a:lnTo>
                  <a:pt x="74994" y="3631"/>
                </a:lnTo>
                <a:lnTo>
                  <a:pt x="78629" y="9078"/>
                </a:lnTo>
                <a:lnTo>
                  <a:pt x="82268" y="19996"/>
                </a:lnTo>
                <a:lnTo>
                  <a:pt x="82268" y="25444"/>
                </a:lnTo>
                <a:lnTo>
                  <a:pt x="84086" y="30891"/>
                </a:lnTo>
                <a:lnTo>
                  <a:pt x="84086" y="45441"/>
                </a:lnTo>
                <a:lnTo>
                  <a:pt x="80447" y="54519"/>
                </a:lnTo>
                <a:lnTo>
                  <a:pt x="69537" y="65413"/>
                </a:lnTo>
                <a:lnTo>
                  <a:pt x="62263" y="69069"/>
                </a:lnTo>
                <a:lnTo>
                  <a:pt x="86513" y="69069"/>
                </a:lnTo>
                <a:lnTo>
                  <a:pt x="90744" y="62627"/>
                </a:lnTo>
                <a:lnTo>
                  <a:pt x="95168" y="50870"/>
                </a:lnTo>
                <a:lnTo>
                  <a:pt x="96816" y="36338"/>
                </a:lnTo>
                <a:lnTo>
                  <a:pt x="96816" y="30891"/>
                </a:lnTo>
                <a:lnTo>
                  <a:pt x="94998" y="25444"/>
                </a:lnTo>
                <a:lnTo>
                  <a:pt x="94998" y="19996"/>
                </a:lnTo>
                <a:lnTo>
                  <a:pt x="89542" y="36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488541" y="4158791"/>
            <a:ext cx="151130" cy="38100"/>
          </a:xfrm>
          <a:custGeom>
            <a:avLst/>
            <a:gdLst/>
            <a:ahLst/>
            <a:cxnLst/>
            <a:rect l="l" t="t" r="r" b="b"/>
            <a:pathLst>
              <a:path w="151129" h="38100">
                <a:moveTo>
                  <a:pt x="0" y="0"/>
                </a:moveTo>
                <a:lnTo>
                  <a:pt x="28601" y="27817"/>
                </a:lnTo>
                <a:lnTo>
                  <a:pt x="78771" y="38084"/>
                </a:lnTo>
                <a:lnTo>
                  <a:pt x="90350" y="37054"/>
                </a:lnTo>
                <a:lnTo>
                  <a:pt x="102742" y="34431"/>
                </a:lnTo>
                <a:lnTo>
                  <a:pt x="116542" y="29753"/>
                </a:lnTo>
                <a:lnTo>
                  <a:pt x="128009" y="25545"/>
                </a:lnTo>
                <a:lnTo>
                  <a:pt x="135749" y="21775"/>
                </a:lnTo>
                <a:lnTo>
                  <a:pt x="72705" y="21775"/>
                </a:lnTo>
                <a:lnTo>
                  <a:pt x="60528" y="21013"/>
                </a:lnTo>
                <a:lnTo>
                  <a:pt x="48054" y="18949"/>
                </a:lnTo>
                <a:lnTo>
                  <a:pt x="35028" y="15401"/>
                </a:lnTo>
                <a:lnTo>
                  <a:pt x="23352" y="11286"/>
                </a:lnTo>
                <a:lnTo>
                  <a:pt x="11676" y="6152"/>
                </a:lnTo>
                <a:lnTo>
                  <a:pt x="0" y="0"/>
                </a:lnTo>
                <a:close/>
              </a:path>
              <a:path w="151129" h="38100">
                <a:moveTo>
                  <a:pt x="145973" y="2742"/>
                </a:moveTo>
                <a:lnTo>
                  <a:pt x="110562" y="16948"/>
                </a:lnTo>
                <a:lnTo>
                  <a:pt x="72705" y="21775"/>
                </a:lnTo>
                <a:lnTo>
                  <a:pt x="135749" y="21775"/>
                </a:lnTo>
                <a:lnTo>
                  <a:pt x="139476" y="19959"/>
                </a:lnTo>
                <a:lnTo>
                  <a:pt x="150943" y="12709"/>
                </a:lnTo>
                <a:lnTo>
                  <a:pt x="145973" y="2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6521276" y="4064277"/>
            <a:ext cx="98425" cy="71120"/>
          </a:xfrm>
          <a:custGeom>
            <a:avLst/>
            <a:gdLst/>
            <a:ahLst/>
            <a:cxnLst/>
            <a:rect l="l" t="t" r="r" b="b"/>
            <a:pathLst>
              <a:path w="98425" h="71120">
                <a:moveTo>
                  <a:pt x="20004" y="5447"/>
                </a:moveTo>
                <a:lnTo>
                  <a:pt x="5456" y="5447"/>
                </a:lnTo>
                <a:lnTo>
                  <a:pt x="3635" y="9078"/>
                </a:lnTo>
                <a:lnTo>
                  <a:pt x="3635" y="14549"/>
                </a:lnTo>
                <a:lnTo>
                  <a:pt x="1817" y="19996"/>
                </a:lnTo>
                <a:lnTo>
                  <a:pt x="1817" y="23628"/>
                </a:lnTo>
                <a:lnTo>
                  <a:pt x="0" y="29075"/>
                </a:lnTo>
                <a:lnTo>
                  <a:pt x="105" y="38178"/>
                </a:lnTo>
                <a:lnTo>
                  <a:pt x="2693" y="51475"/>
                </a:lnTo>
                <a:lnTo>
                  <a:pt x="7274" y="61782"/>
                </a:lnTo>
                <a:lnTo>
                  <a:pt x="12730" y="67253"/>
                </a:lnTo>
                <a:lnTo>
                  <a:pt x="20004" y="70885"/>
                </a:lnTo>
                <a:lnTo>
                  <a:pt x="34552" y="70885"/>
                </a:lnTo>
                <a:lnTo>
                  <a:pt x="40008" y="69069"/>
                </a:lnTo>
                <a:lnTo>
                  <a:pt x="49100" y="59966"/>
                </a:lnTo>
                <a:lnTo>
                  <a:pt x="50920" y="56335"/>
                </a:lnTo>
                <a:lnTo>
                  <a:pt x="21822" y="56335"/>
                </a:lnTo>
                <a:lnTo>
                  <a:pt x="16366" y="50888"/>
                </a:lnTo>
                <a:lnTo>
                  <a:pt x="14548" y="47256"/>
                </a:lnTo>
                <a:lnTo>
                  <a:pt x="12730" y="41809"/>
                </a:lnTo>
                <a:lnTo>
                  <a:pt x="12730" y="29075"/>
                </a:lnTo>
                <a:lnTo>
                  <a:pt x="14548" y="23628"/>
                </a:lnTo>
                <a:lnTo>
                  <a:pt x="14548" y="18181"/>
                </a:lnTo>
                <a:lnTo>
                  <a:pt x="16366" y="14549"/>
                </a:lnTo>
                <a:lnTo>
                  <a:pt x="18186" y="9078"/>
                </a:lnTo>
                <a:lnTo>
                  <a:pt x="20004" y="5447"/>
                </a:lnTo>
                <a:close/>
              </a:path>
              <a:path w="98425" h="71120">
                <a:moveTo>
                  <a:pt x="93215" y="16365"/>
                </a:moveTo>
                <a:lnTo>
                  <a:pt x="76381" y="16365"/>
                </a:lnTo>
                <a:lnTo>
                  <a:pt x="81845" y="21832"/>
                </a:lnTo>
                <a:lnTo>
                  <a:pt x="83656" y="25444"/>
                </a:lnTo>
                <a:lnTo>
                  <a:pt x="85474" y="30891"/>
                </a:lnTo>
                <a:lnTo>
                  <a:pt x="85474" y="43625"/>
                </a:lnTo>
                <a:lnTo>
                  <a:pt x="83656" y="49072"/>
                </a:lnTo>
                <a:lnTo>
                  <a:pt x="83656" y="54519"/>
                </a:lnTo>
                <a:lnTo>
                  <a:pt x="80017" y="65438"/>
                </a:lnTo>
                <a:lnTo>
                  <a:pt x="76381" y="70885"/>
                </a:lnTo>
                <a:lnTo>
                  <a:pt x="92748" y="70885"/>
                </a:lnTo>
                <a:lnTo>
                  <a:pt x="94566" y="65438"/>
                </a:lnTo>
                <a:lnTo>
                  <a:pt x="94566" y="59966"/>
                </a:lnTo>
                <a:lnTo>
                  <a:pt x="98204" y="49072"/>
                </a:lnTo>
                <a:lnTo>
                  <a:pt x="98099" y="34966"/>
                </a:lnTo>
                <a:lnTo>
                  <a:pt x="95501" y="21812"/>
                </a:lnTo>
                <a:lnTo>
                  <a:pt x="93215" y="16365"/>
                </a:lnTo>
                <a:close/>
              </a:path>
              <a:path w="98425" h="71120">
                <a:moveTo>
                  <a:pt x="78199" y="0"/>
                </a:moveTo>
                <a:lnTo>
                  <a:pt x="61831" y="0"/>
                </a:lnTo>
                <a:lnTo>
                  <a:pt x="56375" y="3631"/>
                </a:lnTo>
                <a:lnTo>
                  <a:pt x="52351" y="7661"/>
                </a:lnTo>
                <a:lnTo>
                  <a:pt x="46486" y="17323"/>
                </a:lnTo>
                <a:lnTo>
                  <a:pt x="41826" y="30891"/>
                </a:lnTo>
                <a:lnTo>
                  <a:pt x="41826" y="36338"/>
                </a:lnTo>
                <a:lnTo>
                  <a:pt x="40008" y="43625"/>
                </a:lnTo>
                <a:lnTo>
                  <a:pt x="38190" y="49072"/>
                </a:lnTo>
                <a:lnTo>
                  <a:pt x="36370" y="52703"/>
                </a:lnTo>
                <a:lnTo>
                  <a:pt x="32734" y="54519"/>
                </a:lnTo>
                <a:lnTo>
                  <a:pt x="30914" y="56335"/>
                </a:lnTo>
                <a:lnTo>
                  <a:pt x="50920" y="56335"/>
                </a:lnTo>
                <a:lnTo>
                  <a:pt x="52739" y="52703"/>
                </a:lnTo>
                <a:lnTo>
                  <a:pt x="54557" y="43625"/>
                </a:lnTo>
                <a:lnTo>
                  <a:pt x="54557" y="38174"/>
                </a:lnTo>
                <a:lnTo>
                  <a:pt x="56375" y="29075"/>
                </a:lnTo>
                <a:lnTo>
                  <a:pt x="60013" y="23628"/>
                </a:lnTo>
                <a:lnTo>
                  <a:pt x="61831" y="19996"/>
                </a:lnTo>
                <a:lnTo>
                  <a:pt x="63651" y="18181"/>
                </a:lnTo>
                <a:lnTo>
                  <a:pt x="67287" y="16365"/>
                </a:lnTo>
                <a:lnTo>
                  <a:pt x="93215" y="16365"/>
                </a:lnTo>
                <a:lnTo>
                  <a:pt x="90930" y="10918"/>
                </a:lnTo>
                <a:lnTo>
                  <a:pt x="85474" y="3631"/>
                </a:lnTo>
                <a:lnTo>
                  <a:pt x="781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6488541" y="4004339"/>
            <a:ext cx="151130" cy="38735"/>
          </a:xfrm>
          <a:custGeom>
            <a:avLst/>
            <a:gdLst/>
            <a:ahLst/>
            <a:cxnLst/>
            <a:rect l="l" t="t" r="r" b="b"/>
            <a:pathLst>
              <a:path w="151129" h="38735">
                <a:moveTo>
                  <a:pt x="72195" y="0"/>
                </a:moveTo>
                <a:lnTo>
                  <a:pt x="34400" y="8371"/>
                </a:lnTo>
                <a:lnTo>
                  <a:pt x="0" y="25415"/>
                </a:lnTo>
                <a:lnTo>
                  <a:pt x="0" y="38125"/>
                </a:lnTo>
                <a:lnTo>
                  <a:pt x="4603" y="35578"/>
                </a:lnTo>
                <a:lnTo>
                  <a:pt x="15917" y="30006"/>
                </a:lnTo>
                <a:lnTo>
                  <a:pt x="63637" y="16895"/>
                </a:lnTo>
                <a:lnTo>
                  <a:pt x="77981" y="16380"/>
                </a:lnTo>
                <a:lnTo>
                  <a:pt x="135889" y="16380"/>
                </a:lnTo>
                <a:lnTo>
                  <a:pt x="133871" y="15265"/>
                </a:lnTo>
                <a:lnTo>
                  <a:pt x="122358" y="10314"/>
                </a:lnTo>
                <a:lnTo>
                  <a:pt x="109871" y="6062"/>
                </a:lnTo>
                <a:lnTo>
                  <a:pt x="97968" y="2467"/>
                </a:lnTo>
                <a:lnTo>
                  <a:pt x="85548" y="551"/>
                </a:lnTo>
                <a:lnTo>
                  <a:pt x="72195" y="0"/>
                </a:lnTo>
                <a:close/>
              </a:path>
              <a:path w="151129" h="38735">
                <a:moveTo>
                  <a:pt x="135889" y="16380"/>
                </a:moveTo>
                <a:lnTo>
                  <a:pt x="77981" y="16380"/>
                </a:lnTo>
                <a:lnTo>
                  <a:pt x="89762" y="17234"/>
                </a:lnTo>
                <a:lnTo>
                  <a:pt x="102230" y="19296"/>
                </a:lnTo>
                <a:lnTo>
                  <a:pt x="115915" y="22723"/>
                </a:lnTo>
                <a:lnTo>
                  <a:pt x="127591" y="26839"/>
                </a:lnTo>
                <a:lnTo>
                  <a:pt x="139267" y="31972"/>
                </a:lnTo>
                <a:lnTo>
                  <a:pt x="150943" y="38125"/>
                </a:lnTo>
                <a:lnTo>
                  <a:pt x="144788" y="21302"/>
                </a:lnTo>
                <a:lnTo>
                  <a:pt x="135889" y="16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6886812" y="3619017"/>
            <a:ext cx="0" cy="1401445"/>
          </a:xfrm>
          <a:custGeom>
            <a:avLst/>
            <a:gdLst/>
            <a:ahLst/>
            <a:cxnLst/>
            <a:rect l="l" t="t" r="r" b="b"/>
            <a:pathLst>
              <a:path h="1401445">
                <a:moveTo>
                  <a:pt x="0" y="1401192"/>
                </a:moveTo>
                <a:lnTo>
                  <a:pt x="0" y="1401192"/>
                </a:lnTo>
                <a:lnTo>
                  <a:pt x="0" y="0"/>
                </a:lnTo>
              </a:path>
            </a:pathLst>
          </a:custGeom>
          <a:ln w="16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9252734" y="3619017"/>
            <a:ext cx="0" cy="1401445"/>
          </a:xfrm>
          <a:custGeom>
            <a:avLst/>
            <a:gdLst/>
            <a:ahLst/>
            <a:cxnLst/>
            <a:rect l="l" t="t" r="r" b="b"/>
            <a:pathLst>
              <a:path h="1401445">
                <a:moveTo>
                  <a:pt x="0" y="1401192"/>
                </a:moveTo>
                <a:lnTo>
                  <a:pt x="0" y="1401192"/>
                </a:lnTo>
                <a:lnTo>
                  <a:pt x="0" y="0"/>
                </a:lnTo>
              </a:path>
            </a:pathLst>
          </a:custGeom>
          <a:ln w="163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886812" y="3619017"/>
            <a:ext cx="2366010" cy="0"/>
          </a:xfrm>
          <a:custGeom>
            <a:avLst/>
            <a:gdLst/>
            <a:ahLst/>
            <a:cxnLst/>
            <a:rect l="l" t="t" r="r" b="b"/>
            <a:pathLst>
              <a:path w="2366009">
                <a:moveTo>
                  <a:pt x="0" y="0"/>
                </a:moveTo>
                <a:lnTo>
                  <a:pt x="0" y="0"/>
                </a:lnTo>
                <a:lnTo>
                  <a:pt x="2365921" y="0"/>
                </a:lnTo>
              </a:path>
            </a:pathLst>
          </a:custGeom>
          <a:ln w="163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892266" y="4162422"/>
            <a:ext cx="80010" cy="125730"/>
          </a:xfrm>
          <a:custGeom>
            <a:avLst/>
            <a:gdLst/>
            <a:ahLst/>
            <a:cxnLst/>
            <a:rect l="l" t="t" r="r" b="b"/>
            <a:pathLst>
              <a:path w="80009" h="125729">
                <a:moveTo>
                  <a:pt x="0" y="103592"/>
                </a:moveTo>
                <a:lnTo>
                  <a:pt x="0" y="119933"/>
                </a:lnTo>
                <a:lnTo>
                  <a:pt x="10907" y="123564"/>
                </a:lnTo>
                <a:lnTo>
                  <a:pt x="16361" y="123564"/>
                </a:lnTo>
                <a:lnTo>
                  <a:pt x="21839" y="125404"/>
                </a:lnTo>
                <a:lnTo>
                  <a:pt x="27293" y="125404"/>
                </a:lnTo>
                <a:lnTo>
                  <a:pt x="38564" y="125178"/>
                </a:lnTo>
                <a:lnTo>
                  <a:pt x="49903" y="122873"/>
                </a:lnTo>
                <a:lnTo>
                  <a:pt x="61034" y="117246"/>
                </a:lnTo>
                <a:lnTo>
                  <a:pt x="68729" y="110854"/>
                </a:lnTo>
                <a:lnTo>
                  <a:pt x="20021" y="110854"/>
                </a:lnTo>
                <a:lnTo>
                  <a:pt x="14543" y="109039"/>
                </a:lnTo>
                <a:lnTo>
                  <a:pt x="9089" y="109039"/>
                </a:lnTo>
                <a:lnTo>
                  <a:pt x="5453" y="105407"/>
                </a:lnTo>
                <a:lnTo>
                  <a:pt x="0" y="103592"/>
                </a:lnTo>
                <a:close/>
              </a:path>
              <a:path w="80009" h="125729">
                <a:moveTo>
                  <a:pt x="68925" y="56335"/>
                </a:moveTo>
                <a:lnTo>
                  <a:pt x="41836" y="56335"/>
                </a:lnTo>
                <a:lnTo>
                  <a:pt x="49108" y="58151"/>
                </a:lnTo>
                <a:lnTo>
                  <a:pt x="60015" y="69045"/>
                </a:lnTo>
                <a:lnTo>
                  <a:pt x="63651" y="74516"/>
                </a:lnTo>
                <a:lnTo>
                  <a:pt x="63651" y="92673"/>
                </a:lnTo>
                <a:lnTo>
                  <a:pt x="60015" y="98120"/>
                </a:lnTo>
                <a:lnTo>
                  <a:pt x="49108" y="109039"/>
                </a:lnTo>
                <a:lnTo>
                  <a:pt x="41836" y="110854"/>
                </a:lnTo>
                <a:lnTo>
                  <a:pt x="68729" y="110854"/>
                </a:lnTo>
                <a:lnTo>
                  <a:pt x="73036" y="107277"/>
                </a:lnTo>
                <a:lnTo>
                  <a:pt x="78087" y="95747"/>
                </a:lnTo>
                <a:lnTo>
                  <a:pt x="79944" y="81164"/>
                </a:lnTo>
                <a:lnTo>
                  <a:pt x="77545" y="69836"/>
                </a:lnTo>
                <a:lnTo>
                  <a:pt x="71330" y="58879"/>
                </a:lnTo>
                <a:lnTo>
                  <a:pt x="68925" y="56335"/>
                </a:lnTo>
                <a:close/>
              </a:path>
              <a:path w="80009" h="125729">
                <a:moveTo>
                  <a:pt x="70923" y="0"/>
                </a:moveTo>
                <a:lnTo>
                  <a:pt x="5453" y="0"/>
                </a:lnTo>
                <a:lnTo>
                  <a:pt x="5453" y="61782"/>
                </a:lnTo>
                <a:lnTo>
                  <a:pt x="9089" y="59966"/>
                </a:lnTo>
                <a:lnTo>
                  <a:pt x="14543" y="58151"/>
                </a:lnTo>
                <a:lnTo>
                  <a:pt x="18203" y="56335"/>
                </a:lnTo>
                <a:lnTo>
                  <a:pt x="68925" y="56335"/>
                </a:lnTo>
                <a:lnTo>
                  <a:pt x="60776" y="47711"/>
                </a:lnTo>
                <a:lnTo>
                  <a:pt x="50017" y="43601"/>
                </a:lnTo>
                <a:lnTo>
                  <a:pt x="20021" y="43601"/>
                </a:lnTo>
                <a:lnTo>
                  <a:pt x="20021" y="14525"/>
                </a:lnTo>
                <a:lnTo>
                  <a:pt x="70923" y="14525"/>
                </a:lnTo>
                <a:lnTo>
                  <a:pt x="70923" y="0"/>
                </a:lnTo>
                <a:close/>
              </a:path>
              <a:path w="80009" h="125729">
                <a:moveTo>
                  <a:pt x="34564" y="41785"/>
                </a:moveTo>
                <a:lnTo>
                  <a:pt x="25475" y="41785"/>
                </a:lnTo>
                <a:lnTo>
                  <a:pt x="21839" y="43601"/>
                </a:lnTo>
                <a:lnTo>
                  <a:pt x="50017" y="43601"/>
                </a:lnTo>
                <a:lnTo>
                  <a:pt x="49149" y="43269"/>
                </a:lnTo>
                <a:lnTo>
                  <a:pt x="34564" y="41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6998166" y="4160606"/>
            <a:ext cx="85090" cy="127635"/>
          </a:xfrm>
          <a:custGeom>
            <a:avLst/>
            <a:gdLst/>
            <a:ahLst/>
            <a:cxnLst/>
            <a:rect l="l" t="t" r="r" b="b"/>
            <a:pathLst>
              <a:path w="85090" h="127635">
                <a:moveTo>
                  <a:pt x="43242" y="0"/>
                </a:moveTo>
                <a:lnTo>
                  <a:pt x="8454" y="19680"/>
                </a:lnTo>
                <a:lnTo>
                  <a:pt x="0" y="73140"/>
                </a:lnTo>
                <a:lnTo>
                  <a:pt x="1278" y="83653"/>
                </a:lnTo>
                <a:lnTo>
                  <a:pt x="18237" y="119364"/>
                </a:lnTo>
                <a:lnTo>
                  <a:pt x="43319" y="127220"/>
                </a:lnTo>
                <a:lnTo>
                  <a:pt x="55431" y="125254"/>
                </a:lnTo>
                <a:lnTo>
                  <a:pt x="66317" y="118990"/>
                </a:lnTo>
                <a:lnTo>
                  <a:pt x="70205" y="114486"/>
                </a:lnTo>
                <a:lnTo>
                  <a:pt x="34128" y="114486"/>
                </a:lnTo>
                <a:lnTo>
                  <a:pt x="26857" y="109039"/>
                </a:lnTo>
                <a:lnTo>
                  <a:pt x="22760" y="100603"/>
                </a:lnTo>
                <a:lnTo>
                  <a:pt x="19450" y="90444"/>
                </a:lnTo>
                <a:lnTo>
                  <a:pt x="16944" y="77862"/>
                </a:lnTo>
                <a:lnTo>
                  <a:pt x="15953" y="62667"/>
                </a:lnTo>
                <a:lnTo>
                  <a:pt x="17105" y="47931"/>
                </a:lnTo>
                <a:lnTo>
                  <a:pt x="19781" y="35520"/>
                </a:lnTo>
                <a:lnTo>
                  <a:pt x="23221" y="25444"/>
                </a:lnTo>
                <a:lnTo>
                  <a:pt x="26857" y="16341"/>
                </a:lnTo>
                <a:lnTo>
                  <a:pt x="34128" y="12709"/>
                </a:lnTo>
                <a:lnTo>
                  <a:pt x="70103" y="12709"/>
                </a:lnTo>
                <a:lnTo>
                  <a:pt x="67404" y="8626"/>
                </a:lnTo>
                <a:lnTo>
                  <a:pt x="56304" y="2156"/>
                </a:lnTo>
                <a:lnTo>
                  <a:pt x="43242" y="0"/>
                </a:lnTo>
                <a:close/>
              </a:path>
              <a:path w="85090" h="127635">
                <a:moveTo>
                  <a:pt x="70103" y="12709"/>
                </a:moveTo>
                <a:lnTo>
                  <a:pt x="50514" y="12709"/>
                </a:lnTo>
                <a:lnTo>
                  <a:pt x="57786" y="16341"/>
                </a:lnTo>
                <a:lnTo>
                  <a:pt x="62095" y="26618"/>
                </a:lnTo>
                <a:lnTo>
                  <a:pt x="65997" y="36769"/>
                </a:lnTo>
                <a:lnTo>
                  <a:pt x="68078" y="49357"/>
                </a:lnTo>
                <a:lnTo>
                  <a:pt x="68691" y="64559"/>
                </a:lnTo>
                <a:lnTo>
                  <a:pt x="67963" y="79293"/>
                </a:lnTo>
                <a:lnTo>
                  <a:pt x="65667" y="91695"/>
                </a:lnTo>
                <a:lnTo>
                  <a:pt x="61421" y="101776"/>
                </a:lnTo>
                <a:lnTo>
                  <a:pt x="57786" y="109039"/>
                </a:lnTo>
                <a:lnTo>
                  <a:pt x="50514" y="114486"/>
                </a:lnTo>
                <a:lnTo>
                  <a:pt x="70205" y="114486"/>
                </a:lnTo>
                <a:lnTo>
                  <a:pt x="84414" y="73140"/>
                </a:lnTo>
                <a:lnTo>
                  <a:pt x="84885" y="56032"/>
                </a:lnTo>
                <a:lnTo>
                  <a:pt x="83528" y="43423"/>
                </a:lnTo>
                <a:lnTo>
                  <a:pt x="80448" y="31803"/>
                </a:lnTo>
                <a:lnTo>
                  <a:pt x="75217" y="20447"/>
                </a:lnTo>
                <a:lnTo>
                  <a:pt x="70103" y="12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108697" y="4162422"/>
            <a:ext cx="80010" cy="123825"/>
          </a:xfrm>
          <a:custGeom>
            <a:avLst/>
            <a:gdLst/>
            <a:ahLst/>
            <a:cxnLst/>
            <a:rect l="l" t="t" r="r" b="b"/>
            <a:pathLst>
              <a:path w="80009" h="123825">
                <a:moveTo>
                  <a:pt x="80012" y="0"/>
                </a:moveTo>
                <a:lnTo>
                  <a:pt x="0" y="0"/>
                </a:lnTo>
                <a:lnTo>
                  <a:pt x="0" y="14525"/>
                </a:lnTo>
                <a:lnTo>
                  <a:pt x="60015" y="14525"/>
                </a:lnTo>
                <a:lnTo>
                  <a:pt x="18179" y="123564"/>
                </a:lnTo>
                <a:lnTo>
                  <a:pt x="34540" y="123564"/>
                </a:lnTo>
                <a:lnTo>
                  <a:pt x="80012" y="7262"/>
                </a:lnTo>
                <a:lnTo>
                  <a:pt x="80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217796" y="4162422"/>
            <a:ext cx="78740" cy="123825"/>
          </a:xfrm>
          <a:custGeom>
            <a:avLst/>
            <a:gdLst/>
            <a:ahLst/>
            <a:cxnLst/>
            <a:rect l="l" t="t" r="r" b="b"/>
            <a:pathLst>
              <a:path w="78740" h="123825">
                <a:moveTo>
                  <a:pt x="78195" y="0"/>
                </a:moveTo>
                <a:lnTo>
                  <a:pt x="0" y="0"/>
                </a:lnTo>
                <a:lnTo>
                  <a:pt x="0" y="14525"/>
                </a:lnTo>
                <a:lnTo>
                  <a:pt x="58197" y="14525"/>
                </a:lnTo>
                <a:lnTo>
                  <a:pt x="16385" y="123564"/>
                </a:lnTo>
                <a:lnTo>
                  <a:pt x="34564" y="123564"/>
                </a:lnTo>
                <a:lnTo>
                  <a:pt x="78195" y="7262"/>
                </a:lnTo>
                <a:lnTo>
                  <a:pt x="78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472403" y="4558609"/>
            <a:ext cx="78740" cy="125730"/>
          </a:xfrm>
          <a:custGeom>
            <a:avLst/>
            <a:gdLst/>
            <a:ahLst/>
            <a:cxnLst/>
            <a:rect l="l" t="t" r="r" b="b"/>
            <a:pathLst>
              <a:path w="78740" h="125729">
                <a:moveTo>
                  <a:pt x="68790" y="12709"/>
                </a:moveTo>
                <a:lnTo>
                  <a:pt x="43654" y="12709"/>
                </a:lnTo>
                <a:lnTo>
                  <a:pt x="60015" y="23628"/>
                </a:lnTo>
                <a:lnTo>
                  <a:pt x="61833" y="29075"/>
                </a:lnTo>
                <a:lnTo>
                  <a:pt x="61833" y="39969"/>
                </a:lnTo>
                <a:lnTo>
                  <a:pt x="58197" y="47232"/>
                </a:lnTo>
                <a:lnTo>
                  <a:pt x="56379" y="52703"/>
                </a:lnTo>
                <a:lnTo>
                  <a:pt x="52744" y="58151"/>
                </a:lnTo>
                <a:lnTo>
                  <a:pt x="45888" y="65069"/>
                </a:lnTo>
                <a:lnTo>
                  <a:pt x="40679" y="70860"/>
                </a:lnTo>
                <a:lnTo>
                  <a:pt x="32087" y="80070"/>
                </a:lnTo>
                <a:lnTo>
                  <a:pt x="17384" y="94859"/>
                </a:lnTo>
                <a:lnTo>
                  <a:pt x="8057" y="103289"/>
                </a:lnTo>
                <a:lnTo>
                  <a:pt x="0" y="110854"/>
                </a:lnTo>
                <a:lnTo>
                  <a:pt x="0" y="125380"/>
                </a:lnTo>
                <a:lnTo>
                  <a:pt x="78195" y="125380"/>
                </a:lnTo>
                <a:lnTo>
                  <a:pt x="78195" y="110854"/>
                </a:lnTo>
                <a:lnTo>
                  <a:pt x="20021" y="110854"/>
                </a:lnTo>
                <a:lnTo>
                  <a:pt x="26338" y="105128"/>
                </a:lnTo>
                <a:lnTo>
                  <a:pt x="36220" y="95261"/>
                </a:lnTo>
                <a:lnTo>
                  <a:pt x="44253" y="86269"/>
                </a:lnTo>
                <a:lnTo>
                  <a:pt x="50926" y="78147"/>
                </a:lnTo>
                <a:lnTo>
                  <a:pt x="60015" y="70860"/>
                </a:lnTo>
                <a:lnTo>
                  <a:pt x="65469" y="65413"/>
                </a:lnTo>
                <a:lnTo>
                  <a:pt x="69105" y="58151"/>
                </a:lnTo>
                <a:lnTo>
                  <a:pt x="72741" y="54519"/>
                </a:lnTo>
                <a:lnTo>
                  <a:pt x="74559" y="49048"/>
                </a:lnTo>
                <a:lnTo>
                  <a:pt x="76377" y="45416"/>
                </a:lnTo>
                <a:lnTo>
                  <a:pt x="78195" y="39969"/>
                </a:lnTo>
                <a:lnTo>
                  <a:pt x="77581" y="27621"/>
                </a:lnTo>
                <a:lnTo>
                  <a:pt x="72929" y="16998"/>
                </a:lnTo>
                <a:lnTo>
                  <a:pt x="68790" y="12709"/>
                </a:lnTo>
                <a:close/>
              </a:path>
              <a:path w="78740" h="125729">
                <a:moveTo>
                  <a:pt x="36382" y="0"/>
                </a:moveTo>
                <a:lnTo>
                  <a:pt x="25475" y="0"/>
                </a:lnTo>
                <a:lnTo>
                  <a:pt x="14543" y="3631"/>
                </a:lnTo>
                <a:lnTo>
                  <a:pt x="7271" y="5447"/>
                </a:lnTo>
                <a:lnTo>
                  <a:pt x="1817" y="7262"/>
                </a:lnTo>
                <a:lnTo>
                  <a:pt x="1817" y="25444"/>
                </a:lnTo>
                <a:lnTo>
                  <a:pt x="7271" y="19972"/>
                </a:lnTo>
                <a:lnTo>
                  <a:pt x="14543" y="18157"/>
                </a:lnTo>
                <a:lnTo>
                  <a:pt x="30928" y="12709"/>
                </a:lnTo>
                <a:lnTo>
                  <a:pt x="68790" y="12709"/>
                </a:lnTo>
                <a:lnTo>
                  <a:pt x="62204" y="5884"/>
                </a:lnTo>
                <a:lnTo>
                  <a:pt x="50475" y="1582"/>
                </a:lnTo>
                <a:lnTo>
                  <a:pt x="363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7579800" y="4558609"/>
            <a:ext cx="85725" cy="125730"/>
          </a:xfrm>
          <a:custGeom>
            <a:avLst/>
            <a:gdLst/>
            <a:ahLst/>
            <a:cxnLst/>
            <a:rect l="l" t="t" r="r" b="b"/>
            <a:pathLst>
              <a:path w="85725" h="125729">
                <a:moveTo>
                  <a:pt x="43563" y="0"/>
                </a:moveTo>
                <a:lnTo>
                  <a:pt x="9679" y="18142"/>
                </a:lnTo>
                <a:lnTo>
                  <a:pt x="0" y="68876"/>
                </a:lnTo>
                <a:lnTo>
                  <a:pt x="1171" y="81655"/>
                </a:lnTo>
                <a:lnTo>
                  <a:pt x="16020" y="117008"/>
                </a:lnTo>
                <a:lnTo>
                  <a:pt x="37626" y="125315"/>
                </a:lnTo>
                <a:lnTo>
                  <a:pt x="55554" y="125315"/>
                </a:lnTo>
                <a:lnTo>
                  <a:pt x="66509" y="119137"/>
                </a:lnTo>
                <a:lnTo>
                  <a:pt x="70562" y="114486"/>
                </a:lnTo>
                <a:lnTo>
                  <a:pt x="34449" y="114486"/>
                </a:lnTo>
                <a:lnTo>
                  <a:pt x="27177" y="110854"/>
                </a:lnTo>
                <a:lnTo>
                  <a:pt x="22878" y="100597"/>
                </a:lnTo>
                <a:lnTo>
                  <a:pt x="18970" y="90450"/>
                </a:lnTo>
                <a:lnTo>
                  <a:pt x="16886" y="77869"/>
                </a:lnTo>
                <a:lnTo>
                  <a:pt x="16272" y="62665"/>
                </a:lnTo>
                <a:lnTo>
                  <a:pt x="16998" y="47920"/>
                </a:lnTo>
                <a:lnTo>
                  <a:pt x="19294" y="35515"/>
                </a:lnTo>
                <a:lnTo>
                  <a:pt x="23542" y="25444"/>
                </a:lnTo>
                <a:lnTo>
                  <a:pt x="27177" y="16341"/>
                </a:lnTo>
                <a:lnTo>
                  <a:pt x="34449" y="12709"/>
                </a:lnTo>
                <a:lnTo>
                  <a:pt x="70377" y="12709"/>
                </a:lnTo>
                <a:lnTo>
                  <a:pt x="67724" y="8626"/>
                </a:lnTo>
                <a:lnTo>
                  <a:pt x="56625" y="2156"/>
                </a:lnTo>
                <a:lnTo>
                  <a:pt x="43563" y="0"/>
                </a:lnTo>
                <a:close/>
              </a:path>
              <a:path w="85725" h="125729">
                <a:moveTo>
                  <a:pt x="70377" y="12709"/>
                </a:moveTo>
                <a:lnTo>
                  <a:pt x="50835" y="12709"/>
                </a:lnTo>
                <a:lnTo>
                  <a:pt x="58106" y="16341"/>
                </a:lnTo>
                <a:lnTo>
                  <a:pt x="62406" y="26598"/>
                </a:lnTo>
                <a:lnTo>
                  <a:pt x="66314" y="36745"/>
                </a:lnTo>
                <a:lnTo>
                  <a:pt x="68398" y="49327"/>
                </a:lnTo>
                <a:lnTo>
                  <a:pt x="68689" y="56539"/>
                </a:lnTo>
                <a:lnTo>
                  <a:pt x="68798" y="68876"/>
                </a:lnTo>
                <a:lnTo>
                  <a:pt x="68286" y="79275"/>
                </a:lnTo>
                <a:lnTo>
                  <a:pt x="65989" y="91681"/>
                </a:lnTo>
                <a:lnTo>
                  <a:pt x="61742" y="101752"/>
                </a:lnTo>
                <a:lnTo>
                  <a:pt x="58106" y="110854"/>
                </a:lnTo>
                <a:lnTo>
                  <a:pt x="50835" y="114486"/>
                </a:lnTo>
                <a:lnTo>
                  <a:pt x="70562" y="114486"/>
                </a:lnTo>
                <a:lnTo>
                  <a:pt x="84725" y="73511"/>
                </a:lnTo>
                <a:lnTo>
                  <a:pt x="85206" y="56539"/>
                </a:lnTo>
                <a:lnTo>
                  <a:pt x="83848" y="44229"/>
                </a:lnTo>
                <a:lnTo>
                  <a:pt x="80769" y="32394"/>
                </a:lnTo>
                <a:lnTo>
                  <a:pt x="75538" y="20653"/>
                </a:lnTo>
                <a:lnTo>
                  <a:pt x="70377" y="12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688316" y="4559743"/>
            <a:ext cx="84455" cy="126364"/>
          </a:xfrm>
          <a:custGeom>
            <a:avLst/>
            <a:gdLst/>
            <a:ahLst/>
            <a:cxnLst/>
            <a:rect l="l" t="t" r="r" b="b"/>
            <a:pathLst>
              <a:path w="84454" h="126364">
                <a:moveTo>
                  <a:pt x="7788" y="106089"/>
                </a:moveTo>
                <a:lnTo>
                  <a:pt x="7788" y="120614"/>
                </a:lnTo>
                <a:lnTo>
                  <a:pt x="11424" y="122430"/>
                </a:lnTo>
                <a:lnTo>
                  <a:pt x="16878" y="124246"/>
                </a:lnTo>
                <a:lnTo>
                  <a:pt x="20514" y="124246"/>
                </a:lnTo>
                <a:lnTo>
                  <a:pt x="24150" y="126062"/>
                </a:lnTo>
                <a:lnTo>
                  <a:pt x="29603" y="126062"/>
                </a:lnTo>
                <a:lnTo>
                  <a:pt x="37866" y="125905"/>
                </a:lnTo>
                <a:lnTo>
                  <a:pt x="50525" y="123331"/>
                </a:lnTo>
                <a:lnTo>
                  <a:pt x="61341" y="117319"/>
                </a:lnTo>
                <a:lnTo>
                  <a:pt x="67124" y="111536"/>
                </a:lnTo>
                <a:lnTo>
                  <a:pt x="20514" y="111536"/>
                </a:lnTo>
                <a:lnTo>
                  <a:pt x="15060" y="109720"/>
                </a:lnTo>
                <a:lnTo>
                  <a:pt x="7788" y="106089"/>
                </a:lnTo>
                <a:close/>
              </a:path>
              <a:path w="84454" h="126364">
                <a:moveTo>
                  <a:pt x="83364" y="71542"/>
                </a:moveTo>
                <a:lnTo>
                  <a:pt x="64168" y="71542"/>
                </a:lnTo>
                <a:lnTo>
                  <a:pt x="66171" y="79156"/>
                </a:lnTo>
                <a:lnTo>
                  <a:pt x="62794" y="91447"/>
                </a:lnTo>
                <a:lnTo>
                  <a:pt x="56471" y="101143"/>
                </a:lnTo>
                <a:lnTo>
                  <a:pt x="46818" y="108940"/>
                </a:lnTo>
                <a:lnTo>
                  <a:pt x="33239" y="111536"/>
                </a:lnTo>
                <a:lnTo>
                  <a:pt x="67124" y="111536"/>
                </a:lnTo>
                <a:lnTo>
                  <a:pt x="71150" y="107509"/>
                </a:lnTo>
                <a:lnTo>
                  <a:pt x="76629" y="97856"/>
                </a:lnTo>
                <a:lnTo>
                  <a:pt x="80711" y="86795"/>
                </a:lnTo>
                <a:lnTo>
                  <a:pt x="83250" y="73676"/>
                </a:lnTo>
                <a:lnTo>
                  <a:pt x="83364" y="71542"/>
                </a:lnTo>
                <a:close/>
              </a:path>
              <a:path w="84454" h="126364">
                <a:moveTo>
                  <a:pt x="29590" y="0"/>
                </a:moveTo>
                <a:lnTo>
                  <a:pt x="61" y="34605"/>
                </a:lnTo>
                <a:lnTo>
                  <a:pt x="0" y="52569"/>
                </a:lnTo>
                <a:lnTo>
                  <a:pt x="4706" y="64081"/>
                </a:lnTo>
                <a:lnTo>
                  <a:pt x="13795" y="75173"/>
                </a:lnTo>
                <a:lnTo>
                  <a:pt x="24834" y="80645"/>
                </a:lnTo>
                <a:lnTo>
                  <a:pt x="38693" y="82460"/>
                </a:lnTo>
                <a:lnTo>
                  <a:pt x="45965" y="82460"/>
                </a:lnTo>
                <a:lnTo>
                  <a:pt x="51431" y="80638"/>
                </a:lnTo>
                <a:lnTo>
                  <a:pt x="55054" y="78829"/>
                </a:lnTo>
                <a:lnTo>
                  <a:pt x="60540" y="75166"/>
                </a:lnTo>
                <a:lnTo>
                  <a:pt x="64168" y="71542"/>
                </a:lnTo>
                <a:lnTo>
                  <a:pt x="83364" y="71542"/>
                </a:lnTo>
                <a:lnTo>
                  <a:pt x="83461" y="69726"/>
                </a:lnTo>
                <a:lnTo>
                  <a:pt x="33239" y="69726"/>
                </a:lnTo>
                <a:lnTo>
                  <a:pt x="25968" y="66095"/>
                </a:lnTo>
                <a:lnTo>
                  <a:pt x="22332" y="60648"/>
                </a:lnTo>
                <a:lnTo>
                  <a:pt x="18696" y="57016"/>
                </a:lnTo>
                <a:lnTo>
                  <a:pt x="15060" y="49754"/>
                </a:lnTo>
                <a:lnTo>
                  <a:pt x="15060" y="31572"/>
                </a:lnTo>
                <a:lnTo>
                  <a:pt x="18696" y="24309"/>
                </a:lnTo>
                <a:lnTo>
                  <a:pt x="25968" y="13391"/>
                </a:lnTo>
                <a:lnTo>
                  <a:pt x="33239" y="11575"/>
                </a:lnTo>
                <a:lnTo>
                  <a:pt x="69847" y="11575"/>
                </a:lnTo>
                <a:lnTo>
                  <a:pt x="68643" y="9596"/>
                </a:lnTo>
                <a:lnTo>
                  <a:pt x="59842" y="3741"/>
                </a:lnTo>
                <a:lnTo>
                  <a:pt x="47253" y="498"/>
                </a:lnTo>
                <a:lnTo>
                  <a:pt x="29590" y="0"/>
                </a:lnTo>
                <a:close/>
              </a:path>
              <a:path w="84454" h="126364">
                <a:moveTo>
                  <a:pt x="69847" y="11575"/>
                </a:moveTo>
                <a:lnTo>
                  <a:pt x="47783" y="11575"/>
                </a:lnTo>
                <a:lnTo>
                  <a:pt x="53236" y="13391"/>
                </a:lnTo>
                <a:lnTo>
                  <a:pt x="58690" y="18838"/>
                </a:lnTo>
                <a:lnTo>
                  <a:pt x="62350" y="24309"/>
                </a:lnTo>
                <a:lnTo>
                  <a:pt x="64168" y="31572"/>
                </a:lnTo>
                <a:lnTo>
                  <a:pt x="64168" y="49754"/>
                </a:lnTo>
                <a:lnTo>
                  <a:pt x="62350" y="57016"/>
                </a:lnTo>
                <a:lnTo>
                  <a:pt x="53236" y="66095"/>
                </a:lnTo>
                <a:lnTo>
                  <a:pt x="47783" y="69726"/>
                </a:lnTo>
                <a:lnTo>
                  <a:pt x="83461" y="69726"/>
                </a:lnTo>
                <a:lnTo>
                  <a:pt x="83947" y="60648"/>
                </a:lnTo>
                <a:lnTo>
                  <a:pt x="84026" y="57016"/>
                </a:lnTo>
                <a:lnTo>
                  <a:pt x="82992" y="44886"/>
                </a:lnTo>
                <a:lnTo>
                  <a:pt x="80274" y="32712"/>
                </a:lnTo>
                <a:lnTo>
                  <a:pt x="75604" y="21043"/>
                </a:lnTo>
                <a:lnTo>
                  <a:pt x="69847" y="11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797933" y="4558609"/>
            <a:ext cx="78740" cy="125730"/>
          </a:xfrm>
          <a:custGeom>
            <a:avLst/>
            <a:gdLst/>
            <a:ahLst/>
            <a:cxnLst/>
            <a:rect l="l" t="t" r="r" b="b"/>
            <a:pathLst>
              <a:path w="78740" h="125729">
                <a:moveTo>
                  <a:pt x="66973" y="12709"/>
                </a:moveTo>
                <a:lnTo>
                  <a:pt x="43654" y="12709"/>
                </a:lnTo>
                <a:lnTo>
                  <a:pt x="49108" y="16341"/>
                </a:lnTo>
                <a:lnTo>
                  <a:pt x="52744" y="19972"/>
                </a:lnTo>
                <a:lnTo>
                  <a:pt x="58197" y="23628"/>
                </a:lnTo>
                <a:lnTo>
                  <a:pt x="60015" y="29075"/>
                </a:lnTo>
                <a:lnTo>
                  <a:pt x="60015" y="43601"/>
                </a:lnTo>
                <a:lnTo>
                  <a:pt x="56379" y="47232"/>
                </a:lnTo>
                <a:lnTo>
                  <a:pt x="54562" y="52703"/>
                </a:lnTo>
                <a:lnTo>
                  <a:pt x="50926" y="58151"/>
                </a:lnTo>
                <a:lnTo>
                  <a:pt x="44774" y="64777"/>
                </a:lnTo>
                <a:lnTo>
                  <a:pt x="40235" y="70229"/>
                </a:lnTo>
                <a:lnTo>
                  <a:pt x="31158" y="79554"/>
                </a:lnTo>
                <a:lnTo>
                  <a:pt x="16351" y="94190"/>
                </a:lnTo>
                <a:lnTo>
                  <a:pt x="7055" y="103003"/>
                </a:lnTo>
                <a:lnTo>
                  <a:pt x="0" y="110854"/>
                </a:lnTo>
                <a:lnTo>
                  <a:pt x="0" y="125380"/>
                </a:lnTo>
                <a:lnTo>
                  <a:pt x="78219" y="125380"/>
                </a:lnTo>
                <a:lnTo>
                  <a:pt x="78219" y="110854"/>
                </a:lnTo>
                <a:lnTo>
                  <a:pt x="20021" y="110854"/>
                </a:lnTo>
                <a:lnTo>
                  <a:pt x="25739" y="105128"/>
                </a:lnTo>
                <a:lnTo>
                  <a:pt x="35463" y="95261"/>
                </a:lnTo>
                <a:lnTo>
                  <a:pt x="43941" y="86269"/>
                </a:lnTo>
                <a:lnTo>
                  <a:pt x="50926" y="78147"/>
                </a:lnTo>
                <a:lnTo>
                  <a:pt x="63651" y="65413"/>
                </a:lnTo>
                <a:lnTo>
                  <a:pt x="69105" y="58151"/>
                </a:lnTo>
                <a:lnTo>
                  <a:pt x="72741" y="54519"/>
                </a:lnTo>
                <a:lnTo>
                  <a:pt x="74559" y="49048"/>
                </a:lnTo>
                <a:lnTo>
                  <a:pt x="76377" y="45416"/>
                </a:lnTo>
                <a:lnTo>
                  <a:pt x="76377" y="39969"/>
                </a:lnTo>
                <a:lnTo>
                  <a:pt x="75763" y="27621"/>
                </a:lnTo>
                <a:lnTo>
                  <a:pt x="71111" y="16998"/>
                </a:lnTo>
                <a:lnTo>
                  <a:pt x="66973" y="12709"/>
                </a:lnTo>
                <a:close/>
              </a:path>
              <a:path w="78740" h="125729">
                <a:moveTo>
                  <a:pt x="34564" y="0"/>
                </a:moveTo>
                <a:lnTo>
                  <a:pt x="25475" y="0"/>
                </a:lnTo>
                <a:lnTo>
                  <a:pt x="18203" y="1815"/>
                </a:lnTo>
                <a:lnTo>
                  <a:pt x="7271" y="5447"/>
                </a:lnTo>
                <a:lnTo>
                  <a:pt x="0" y="7262"/>
                </a:lnTo>
                <a:lnTo>
                  <a:pt x="0" y="25444"/>
                </a:lnTo>
                <a:lnTo>
                  <a:pt x="7271" y="19972"/>
                </a:lnTo>
                <a:lnTo>
                  <a:pt x="18203" y="16341"/>
                </a:lnTo>
                <a:lnTo>
                  <a:pt x="25475" y="14525"/>
                </a:lnTo>
                <a:lnTo>
                  <a:pt x="30928" y="12709"/>
                </a:lnTo>
                <a:lnTo>
                  <a:pt x="66973" y="12709"/>
                </a:lnTo>
                <a:lnTo>
                  <a:pt x="60386" y="5884"/>
                </a:lnTo>
                <a:lnTo>
                  <a:pt x="48657" y="1582"/>
                </a:lnTo>
                <a:lnTo>
                  <a:pt x="34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8061629" y="4625838"/>
            <a:ext cx="73025" cy="123825"/>
          </a:xfrm>
          <a:custGeom>
            <a:avLst/>
            <a:gdLst/>
            <a:ahLst/>
            <a:cxnLst/>
            <a:rect l="l" t="t" r="r" b="b"/>
            <a:pathLst>
              <a:path w="73025" h="123825">
                <a:moveTo>
                  <a:pt x="72765" y="109039"/>
                </a:moveTo>
                <a:lnTo>
                  <a:pt x="1817" y="109039"/>
                </a:lnTo>
                <a:lnTo>
                  <a:pt x="1817" y="123589"/>
                </a:lnTo>
                <a:lnTo>
                  <a:pt x="72765" y="123589"/>
                </a:lnTo>
                <a:lnTo>
                  <a:pt x="72765" y="109039"/>
                </a:lnTo>
                <a:close/>
              </a:path>
              <a:path w="73025" h="123825">
                <a:moveTo>
                  <a:pt x="45472" y="14549"/>
                </a:moveTo>
                <a:lnTo>
                  <a:pt x="29111" y="14549"/>
                </a:lnTo>
                <a:lnTo>
                  <a:pt x="29111" y="109039"/>
                </a:lnTo>
                <a:lnTo>
                  <a:pt x="45472" y="109039"/>
                </a:lnTo>
                <a:lnTo>
                  <a:pt x="45472" y="14549"/>
                </a:lnTo>
                <a:close/>
              </a:path>
              <a:path w="73025" h="123825">
                <a:moveTo>
                  <a:pt x="45472" y="0"/>
                </a:moveTo>
                <a:lnTo>
                  <a:pt x="29111" y="0"/>
                </a:lnTo>
                <a:lnTo>
                  <a:pt x="0" y="5447"/>
                </a:lnTo>
                <a:lnTo>
                  <a:pt x="0" y="19996"/>
                </a:lnTo>
                <a:lnTo>
                  <a:pt x="29111" y="14549"/>
                </a:lnTo>
                <a:lnTo>
                  <a:pt x="45472" y="14549"/>
                </a:lnTo>
                <a:lnTo>
                  <a:pt x="454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8161816" y="4624023"/>
            <a:ext cx="84455" cy="126364"/>
          </a:xfrm>
          <a:custGeom>
            <a:avLst/>
            <a:gdLst/>
            <a:ahLst/>
            <a:cxnLst/>
            <a:rect l="l" t="t" r="r" b="b"/>
            <a:pathLst>
              <a:path w="84454" h="126364">
                <a:moveTo>
                  <a:pt x="63499" y="0"/>
                </a:moveTo>
                <a:lnTo>
                  <a:pt x="56227" y="0"/>
                </a:lnTo>
                <a:lnTo>
                  <a:pt x="46790" y="140"/>
                </a:lnTo>
                <a:lnTo>
                  <a:pt x="12942" y="18189"/>
                </a:lnTo>
                <a:lnTo>
                  <a:pt x="235" y="61995"/>
                </a:lnTo>
                <a:lnTo>
                  <a:pt x="0" y="69069"/>
                </a:lnTo>
                <a:lnTo>
                  <a:pt x="1041" y="81055"/>
                </a:lnTo>
                <a:lnTo>
                  <a:pt x="16617" y="115916"/>
                </a:lnTo>
                <a:lnTo>
                  <a:pt x="54929" y="126035"/>
                </a:lnTo>
                <a:lnTo>
                  <a:pt x="66512" y="121403"/>
                </a:lnTo>
                <a:lnTo>
                  <a:pt x="74756" y="114486"/>
                </a:lnTo>
                <a:lnTo>
                  <a:pt x="36230" y="114486"/>
                </a:lnTo>
                <a:lnTo>
                  <a:pt x="30752" y="110854"/>
                </a:lnTo>
                <a:lnTo>
                  <a:pt x="27116" y="105407"/>
                </a:lnTo>
                <a:lnTo>
                  <a:pt x="21662" y="101776"/>
                </a:lnTo>
                <a:lnTo>
                  <a:pt x="19844" y="94513"/>
                </a:lnTo>
                <a:lnTo>
                  <a:pt x="19844" y="76332"/>
                </a:lnTo>
                <a:lnTo>
                  <a:pt x="21662" y="69069"/>
                </a:lnTo>
                <a:lnTo>
                  <a:pt x="27116" y="63598"/>
                </a:lnTo>
                <a:lnTo>
                  <a:pt x="30752" y="58151"/>
                </a:lnTo>
                <a:lnTo>
                  <a:pt x="31455" y="57917"/>
                </a:lnTo>
                <a:lnTo>
                  <a:pt x="16238" y="57917"/>
                </a:lnTo>
                <a:lnTo>
                  <a:pt x="18720" y="44154"/>
                </a:lnTo>
                <a:lnTo>
                  <a:pt x="22720" y="32003"/>
                </a:lnTo>
                <a:lnTo>
                  <a:pt x="28553" y="21889"/>
                </a:lnTo>
                <a:lnTo>
                  <a:pt x="38903" y="15023"/>
                </a:lnTo>
                <a:lnTo>
                  <a:pt x="52591" y="12734"/>
                </a:lnTo>
                <a:lnTo>
                  <a:pt x="78042" y="12734"/>
                </a:lnTo>
                <a:lnTo>
                  <a:pt x="78042" y="3631"/>
                </a:lnTo>
                <a:lnTo>
                  <a:pt x="72588" y="1815"/>
                </a:lnTo>
                <a:lnTo>
                  <a:pt x="68953" y="1815"/>
                </a:lnTo>
                <a:lnTo>
                  <a:pt x="63499" y="0"/>
                </a:lnTo>
                <a:close/>
              </a:path>
              <a:path w="84454" h="126364">
                <a:moveTo>
                  <a:pt x="74679" y="56335"/>
                </a:moveTo>
                <a:lnTo>
                  <a:pt x="52591" y="56335"/>
                </a:lnTo>
                <a:lnTo>
                  <a:pt x="58045" y="58151"/>
                </a:lnTo>
                <a:lnTo>
                  <a:pt x="61681" y="63598"/>
                </a:lnTo>
                <a:lnTo>
                  <a:pt x="67135" y="69069"/>
                </a:lnTo>
                <a:lnTo>
                  <a:pt x="68953" y="76332"/>
                </a:lnTo>
                <a:lnTo>
                  <a:pt x="68953" y="94513"/>
                </a:lnTo>
                <a:lnTo>
                  <a:pt x="67135" y="101776"/>
                </a:lnTo>
                <a:lnTo>
                  <a:pt x="61681" y="105407"/>
                </a:lnTo>
                <a:lnTo>
                  <a:pt x="58045" y="110854"/>
                </a:lnTo>
                <a:lnTo>
                  <a:pt x="52591" y="114486"/>
                </a:lnTo>
                <a:lnTo>
                  <a:pt x="74756" y="114486"/>
                </a:lnTo>
                <a:lnTo>
                  <a:pt x="77313" y="112341"/>
                </a:lnTo>
                <a:lnTo>
                  <a:pt x="81657" y="103384"/>
                </a:lnTo>
                <a:lnTo>
                  <a:pt x="83952" y="91165"/>
                </a:lnTo>
                <a:lnTo>
                  <a:pt x="84016" y="73513"/>
                </a:lnTo>
                <a:lnTo>
                  <a:pt x="79311" y="61995"/>
                </a:lnTo>
                <a:lnTo>
                  <a:pt x="74679" y="56335"/>
                </a:lnTo>
                <a:close/>
              </a:path>
              <a:path w="84454" h="126364">
                <a:moveTo>
                  <a:pt x="45320" y="43625"/>
                </a:moveTo>
                <a:lnTo>
                  <a:pt x="34388" y="43625"/>
                </a:lnTo>
                <a:lnTo>
                  <a:pt x="28934" y="47256"/>
                </a:lnTo>
                <a:lnTo>
                  <a:pt x="23480" y="49072"/>
                </a:lnTo>
                <a:lnTo>
                  <a:pt x="19844" y="52703"/>
                </a:lnTo>
                <a:lnTo>
                  <a:pt x="16238" y="57917"/>
                </a:lnTo>
                <a:lnTo>
                  <a:pt x="31455" y="57917"/>
                </a:lnTo>
                <a:lnTo>
                  <a:pt x="36230" y="56335"/>
                </a:lnTo>
                <a:lnTo>
                  <a:pt x="74679" y="56335"/>
                </a:lnTo>
                <a:lnTo>
                  <a:pt x="70239" y="50910"/>
                </a:lnTo>
                <a:lnTo>
                  <a:pt x="59230" y="45446"/>
                </a:lnTo>
                <a:lnTo>
                  <a:pt x="45320" y="43625"/>
                </a:lnTo>
                <a:close/>
              </a:path>
              <a:path w="84454" h="126364">
                <a:moveTo>
                  <a:pt x="78042" y="12734"/>
                </a:moveTo>
                <a:lnTo>
                  <a:pt x="56227" y="12734"/>
                </a:lnTo>
                <a:lnTo>
                  <a:pt x="59863" y="14549"/>
                </a:lnTo>
                <a:lnTo>
                  <a:pt x="65317" y="14549"/>
                </a:lnTo>
                <a:lnTo>
                  <a:pt x="72612" y="18189"/>
                </a:lnTo>
                <a:lnTo>
                  <a:pt x="78042" y="19996"/>
                </a:lnTo>
                <a:lnTo>
                  <a:pt x="78042" y="12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8269381" y="4624023"/>
            <a:ext cx="85090" cy="127635"/>
          </a:xfrm>
          <a:custGeom>
            <a:avLst/>
            <a:gdLst/>
            <a:ahLst/>
            <a:cxnLst/>
            <a:rect l="l" t="t" r="r" b="b"/>
            <a:pathLst>
              <a:path w="85090" h="127635">
                <a:moveTo>
                  <a:pt x="43219" y="0"/>
                </a:moveTo>
                <a:lnTo>
                  <a:pt x="8460" y="19690"/>
                </a:lnTo>
                <a:lnTo>
                  <a:pt x="0" y="73139"/>
                </a:lnTo>
                <a:lnTo>
                  <a:pt x="1279" y="83664"/>
                </a:lnTo>
                <a:lnTo>
                  <a:pt x="18236" y="119373"/>
                </a:lnTo>
                <a:lnTo>
                  <a:pt x="43316" y="127220"/>
                </a:lnTo>
                <a:lnTo>
                  <a:pt x="55419" y="125259"/>
                </a:lnTo>
                <a:lnTo>
                  <a:pt x="66318" y="118996"/>
                </a:lnTo>
                <a:lnTo>
                  <a:pt x="70211" y="114486"/>
                </a:lnTo>
                <a:lnTo>
                  <a:pt x="34129" y="114486"/>
                </a:lnTo>
                <a:lnTo>
                  <a:pt x="28675" y="109039"/>
                </a:lnTo>
                <a:lnTo>
                  <a:pt x="22924" y="101015"/>
                </a:lnTo>
                <a:lnTo>
                  <a:pt x="20060" y="90813"/>
                </a:lnTo>
                <a:lnTo>
                  <a:pt x="18341" y="78174"/>
                </a:lnTo>
                <a:lnTo>
                  <a:pt x="17768" y="62975"/>
                </a:lnTo>
                <a:lnTo>
                  <a:pt x="18402" y="46918"/>
                </a:lnTo>
                <a:lnTo>
                  <a:pt x="20220" y="34404"/>
                </a:lnTo>
                <a:lnTo>
                  <a:pt x="23222" y="25444"/>
                </a:lnTo>
                <a:lnTo>
                  <a:pt x="28675" y="16365"/>
                </a:lnTo>
                <a:lnTo>
                  <a:pt x="34129" y="12734"/>
                </a:lnTo>
                <a:lnTo>
                  <a:pt x="70104" y="12734"/>
                </a:lnTo>
                <a:lnTo>
                  <a:pt x="67381" y="8619"/>
                </a:lnTo>
                <a:lnTo>
                  <a:pt x="56276" y="2153"/>
                </a:lnTo>
                <a:lnTo>
                  <a:pt x="43219" y="0"/>
                </a:lnTo>
                <a:close/>
              </a:path>
              <a:path w="85090" h="127635">
                <a:moveTo>
                  <a:pt x="70104" y="12734"/>
                </a:moveTo>
                <a:lnTo>
                  <a:pt x="52308" y="12734"/>
                </a:lnTo>
                <a:lnTo>
                  <a:pt x="57786" y="16365"/>
                </a:lnTo>
                <a:lnTo>
                  <a:pt x="65998" y="35511"/>
                </a:lnTo>
                <a:lnTo>
                  <a:pt x="68078" y="48173"/>
                </a:lnTo>
                <a:lnTo>
                  <a:pt x="68692" y="64559"/>
                </a:lnTo>
                <a:lnTo>
                  <a:pt x="67964" y="79299"/>
                </a:lnTo>
                <a:lnTo>
                  <a:pt x="65667" y="91706"/>
                </a:lnTo>
                <a:lnTo>
                  <a:pt x="61422" y="101776"/>
                </a:lnTo>
                <a:lnTo>
                  <a:pt x="57786" y="109039"/>
                </a:lnTo>
                <a:lnTo>
                  <a:pt x="52308" y="114486"/>
                </a:lnTo>
                <a:lnTo>
                  <a:pt x="70211" y="114486"/>
                </a:lnTo>
                <a:lnTo>
                  <a:pt x="84415" y="73139"/>
                </a:lnTo>
                <a:lnTo>
                  <a:pt x="84886" y="56026"/>
                </a:lnTo>
                <a:lnTo>
                  <a:pt x="83526" y="43425"/>
                </a:lnTo>
                <a:lnTo>
                  <a:pt x="80443" y="31805"/>
                </a:lnTo>
                <a:lnTo>
                  <a:pt x="75206" y="20444"/>
                </a:lnTo>
                <a:lnTo>
                  <a:pt x="70104" y="127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8379887" y="4625838"/>
            <a:ext cx="80010" cy="125730"/>
          </a:xfrm>
          <a:custGeom>
            <a:avLst/>
            <a:gdLst/>
            <a:ahLst/>
            <a:cxnLst/>
            <a:rect l="l" t="t" r="r" b="b"/>
            <a:pathLst>
              <a:path w="80009" h="125729">
                <a:moveTo>
                  <a:pt x="0" y="103592"/>
                </a:moveTo>
                <a:lnTo>
                  <a:pt x="0" y="119957"/>
                </a:lnTo>
                <a:lnTo>
                  <a:pt x="10907" y="123589"/>
                </a:lnTo>
                <a:lnTo>
                  <a:pt x="16385" y="123589"/>
                </a:lnTo>
                <a:lnTo>
                  <a:pt x="21839" y="125404"/>
                </a:lnTo>
                <a:lnTo>
                  <a:pt x="27293" y="125404"/>
                </a:lnTo>
                <a:lnTo>
                  <a:pt x="38566" y="125179"/>
                </a:lnTo>
                <a:lnTo>
                  <a:pt x="49905" y="122880"/>
                </a:lnTo>
                <a:lnTo>
                  <a:pt x="61037" y="117257"/>
                </a:lnTo>
                <a:lnTo>
                  <a:pt x="68741" y="110854"/>
                </a:lnTo>
                <a:lnTo>
                  <a:pt x="20021" y="110854"/>
                </a:lnTo>
                <a:lnTo>
                  <a:pt x="9089" y="107223"/>
                </a:lnTo>
                <a:lnTo>
                  <a:pt x="5453" y="105407"/>
                </a:lnTo>
                <a:lnTo>
                  <a:pt x="0" y="103592"/>
                </a:lnTo>
                <a:close/>
              </a:path>
              <a:path w="80009" h="125729">
                <a:moveTo>
                  <a:pt x="67706" y="54519"/>
                </a:moveTo>
                <a:lnTo>
                  <a:pt x="41836" y="54519"/>
                </a:lnTo>
                <a:lnTo>
                  <a:pt x="49108" y="58151"/>
                </a:lnTo>
                <a:lnTo>
                  <a:pt x="54562" y="63622"/>
                </a:lnTo>
                <a:lnTo>
                  <a:pt x="60015" y="67253"/>
                </a:lnTo>
                <a:lnTo>
                  <a:pt x="63651" y="74516"/>
                </a:lnTo>
                <a:lnTo>
                  <a:pt x="63651" y="92697"/>
                </a:lnTo>
                <a:lnTo>
                  <a:pt x="60015" y="98144"/>
                </a:lnTo>
                <a:lnTo>
                  <a:pt x="49108" y="109039"/>
                </a:lnTo>
                <a:lnTo>
                  <a:pt x="41836" y="110854"/>
                </a:lnTo>
                <a:lnTo>
                  <a:pt x="68741" y="110854"/>
                </a:lnTo>
                <a:lnTo>
                  <a:pt x="73041" y="107281"/>
                </a:lnTo>
                <a:lnTo>
                  <a:pt x="78110" y="95758"/>
                </a:lnTo>
                <a:lnTo>
                  <a:pt x="79989" y="81165"/>
                </a:lnTo>
                <a:lnTo>
                  <a:pt x="78049" y="69845"/>
                </a:lnTo>
                <a:lnTo>
                  <a:pt x="72152" y="58886"/>
                </a:lnTo>
                <a:lnTo>
                  <a:pt x="67706" y="54519"/>
                </a:lnTo>
                <a:close/>
              </a:path>
              <a:path w="80009" h="125729">
                <a:moveTo>
                  <a:pt x="70923" y="0"/>
                </a:moveTo>
                <a:lnTo>
                  <a:pt x="5453" y="0"/>
                </a:lnTo>
                <a:lnTo>
                  <a:pt x="5453" y="61782"/>
                </a:lnTo>
                <a:lnTo>
                  <a:pt x="9089" y="59966"/>
                </a:lnTo>
                <a:lnTo>
                  <a:pt x="14567" y="58151"/>
                </a:lnTo>
                <a:lnTo>
                  <a:pt x="18203" y="56335"/>
                </a:lnTo>
                <a:lnTo>
                  <a:pt x="23657" y="56335"/>
                </a:lnTo>
                <a:lnTo>
                  <a:pt x="27293" y="54519"/>
                </a:lnTo>
                <a:lnTo>
                  <a:pt x="67706" y="54519"/>
                </a:lnTo>
                <a:lnTo>
                  <a:pt x="60781" y="47718"/>
                </a:lnTo>
                <a:lnTo>
                  <a:pt x="50040" y="43625"/>
                </a:lnTo>
                <a:lnTo>
                  <a:pt x="20021" y="43625"/>
                </a:lnTo>
                <a:lnTo>
                  <a:pt x="20021" y="12734"/>
                </a:lnTo>
                <a:lnTo>
                  <a:pt x="70923" y="12734"/>
                </a:lnTo>
                <a:lnTo>
                  <a:pt x="70923" y="0"/>
                </a:lnTo>
                <a:close/>
              </a:path>
              <a:path w="80009" h="125729">
                <a:moveTo>
                  <a:pt x="34564" y="41809"/>
                </a:moveTo>
                <a:lnTo>
                  <a:pt x="25475" y="41809"/>
                </a:lnTo>
                <a:lnTo>
                  <a:pt x="21839" y="43625"/>
                </a:lnTo>
                <a:lnTo>
                  <a:pt x="50040" y="43625"/>
                </a:lnTo>
                <a:lnTo>
                  <a:pt x="49152" y="43286"/>
                </a:lnTo>
                <a:lnTo>
                  <a:pt x="34564" y="41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8635138" y="3666630"/>
            <a:ext cx="85090" cy="126364"/>
          </a:xfrm>
          <a:custGeom>
            <a:avLst/>
            <a:gdLst/>
            <a:ahLst/>
            <a:cxnLst/>
            <a:rect l="l" t="t" r="r" b="b"/>
            <a:pathLst>
              <a:path w="85090" h="126364">
                <a:moveTo>
                  <a:pt x="36382" y="0"/>
                </a:moveTo>
                <a:lnTo>
                  <a:pt x="23766" y="3164"/>
                </a:lnTo>
                <a:lnTo>
                  <a:pt x="13413" y="9135"/>
                </a:lnTo>
                <a:lnTo>
                  <a:pt x="5594" y="18780"/>
                </a:lnTo>
                <a:lnTo>
                  <a:pt x="2991" y="32351"/>
                </a:lnTo>
                <a:lnTo>
                  <a:pt x="2991" y="39638"/>
                </a:lnTo>
                <a:lnTo>
                  <a:pt x="4809" y="45085"/>
                </a:lnTo>
                <a:lnTo>
                  <a:pt x="8445" y="50532"/>
                </a:lnTo>
                <a:lnTo>
                  <a:pt x="19376" y="57795"/>
                </a:lnTo>
                <a:lnTo>
                  <a:pt x="26648" y="59611"/>
                </a:lnTo>
                <a:lnTo>
                  <a:pt x="17558" y="61451"/>
                </a:lnTo>
                <a:lnTo>
                  <a:pt x="12080" y="65082"/>
                </a:lnTo>
                <a:lnTo>
                  <a:pt x="5131" y="72908"/>
                </a:lnTo>
                <a:lnTo>
                  <a:pt x="1208" y="82809"/>
                </a:lnTo>
                <a:lnTo>
                  <a:pt x="0" y="98917"/>
                </a:lnTo>
                <a:lnTo>
                  <a:pt x="4292" y="110566"/>
                </a:lnTo>
                <a:lnTo>
                  <a:pt x="13570" y="120526"/>
                </a:lnTo>
                <a:lnTo>
                  <a:pt x="22392" y="124345"/>
                </a:lnTo>
                <a:lnTo>
                  <a:pt x="35208" y="126119"/>
                </a:lnTo>
                <a:lnTo>
                  <a:pt x="53502" y="126278"/>
                </a:lnTo>
                <a:lnTo>
                  <a:pt x="65551" y="123005"/>
                </a:lnTo>
                <a:lnTo>
                  <a:pt x="76672" y="115370"/>
                </a:lnTo>
                <a:lnTo>
                  <a:pt x="77389" y="114155"/>
                </a:lnTo>
                <a:lnTo>
                  <a:pt x="33920" y="114155"/>
                </a:lnTo>
                <a:lnTo>
                  <a:pt x="28466" y="112315"/>
                </a:lnTo>
                <a:lnTo>
                  <a:pt x="23012" y="108683"/>
                </a:lnTo>
                <a:lnTo>
                  <a:pt x="19376" y="103236"/>
                </a:lnTo>
                <a:lnTo>
                  <a:pt x="17558" y="97789"/>
                </a:lnTo>
                <a:lnTo>
                  <a:pt x="17702" y="82809"/>
                </a:lnTo>
                <a:lnTo>
                  <a:pt x="19376" y="77792"/>
                </a:lnTo>
                <a:lnTo>
                  <a:pt x="23012" y="72345"/>
                </a:lnTo>
                <a:lnTo>
                  <a:pt x="28466" y="68714"/>
                </a:lnTo>
                <a:lnTo>
                  <a:pt x="33920" y="66898"/>
                </a:lnTo>
                <a:lnTo>
                  <a:pt x="75126" y="66898"/>
                </a:lnTo>
                <a:lnTo>
                  <a:pt x="73914" y="65082"/>
                </a:lnTo>
                <a:lnTo>
                  <a:pt x="66642" y="61451"/>
                </a:lnTo>
                <a:lnTo>
                  <a:pt x="59371" y="59611"/>
                </a:lnTo>
                <a:lnTo>
                  <a:pt x="66642" y="57795"/>
                </a:lnTo>
                <a:lnTo>
                  <a:pt x="72096" y="54164"/>
                </a:lnTo>
                <a:lnTo>
                  <a:pt x="35738" y="54164"/>
                </a:lnTo>
                <a:lnTo>
                  <a:pt x="30284" y="52348"/>
                </a:lnTo>
                <a:lnTo>
                  <a:pt x="24830" y="48717"/>
                </a:lnTo>
                <a:lnTo>
                  <a:pt x="21194" y="45085"/>
                </a:lnTo>
                <a:lnTo>
                  <a:pt x="19376" y="39638"/>
                </a:lnTo>
                <a:lnTo>
                  <a:pt x="19376" y="26904"/>
                </a:lnTo>
                <a:lnTo>
                  <a:pt x="21194" y="21457"/>
                </a:lnTo>
                <a:lnTo>
                  <a:pt x="24830" y="17825"/>
                </a:lnTo>
                <a:lnTo>
                  <a:pt x="30284" y="14194"/>
                </a:lnTo>
                <a:lnTo>
                  <a:pt x="35738" y="12378"/>
                </a:lnTo>
                <a:lnTo>
                  <a:pt x="72915" y="12378"/>
                </a:lnTo>
                <a:lnTo>
                  <a:pt x="64122" y="4222"/>
                </a:lnTo>
                <a:lnTo>
                  <a:pt x="52237" y="959"/>
                </a:lnTo>
                <a:lnTo>
                  <a:pt x="36382" y="0"/>
                </a:lnTo>
                <a:close/>
              </a:path>
              <a:path w="85090" h="126364">
                <a:moveTo>
                  <a:pt x="75126" y="66898"/>
                </a:moveTo>
                <a:lnTo>
                  <a:pt x="50281" y="66898"/>
                </a:lnTo>
                <a:lnTo>
                  <a:pt x="57553" y="68714"/>
                </a:lnTo>
                <a:lnTo>
                  <a:pt x="66642" y="77792"/>
                </a:lnTo>
                <a:lnTo>
                  <a:pt x="68317" y="82809"/>
                </a:lnTo>
                <a:lnTo>
                  <a:pt x="68460" y="97789"/>
                </a:lnTo>
                <a:lnTo>
                  <a:pt x="66642" y="103236"/>
                </a:lnTo>
                <a:lnTo>
                  <a:pt x="57553" y="112315"/>
                </a:lnTo>
                <a:lnTo>
                  <a:pt x="50281" y="114155"/>
                </a:lnTo>
                <a:lnTo>
                  <a:pt x="77389" y="114155"/>
                </a:lnTo>
                <a:lnTo>
                  <a:pt x="82804" y="104979"/>
                </a:lnTo>
                <a:lnTo>
                  <a:pt x="84846" y="90526"/>
                </a:lnTo>
                <a:lnTo>
                  <a:pt x="84738" y="82809"/>
                </a:lnTo>
                <a:lnTo>
                  <a:pt x="83028" y="75976"/>
                </a:lnTo>
                <a:lnTo>
                  <a:pt x="77550" y="70529"/>
                </a:lnTo>
                <a:lnTo>
                  <a:pt x="75126" y="66898"/>
                </a:lnTo>
                <a:close/>
              </a:path>
              <a:path w="85090" h="126364">
                <a:moveTo>
                  <a:pt x="72915" y="12378"/>
                </a:moveTo>
                <a:lnTo>
                  <a:pt x="50281" y="12378"/>
                </a:lnTo>
                <a:lnTo>
                  <a:pt x="55735" y="14194"/>
                </a:lnTo>
                <a:lnTo>
                  <a:pt x="63007" y="21457"/>
                </a:lnTo>
                <a:lnTo>
                  <a:pt x="64825" y="26904"/>
                </a:lnTo>
                <a:lnTo>
                  <a:pt x="64825" y="39638"/>
                </a:lnTo>
                <a:lnTo>
                  <a:pt x="63007" y="45085"/>
                </a:lnTo>
                <a:lnTo>
                  <a:pt x="55735" y="52348"/>
                </a:lnTo>
                <a:lnTo>
                  <a:pt x="50281" y="54164"/>
                </a:lnTo>
                <a:lnTo>
                  <a:pt x="72096" y="54164"/>
                </a:lnTo>
                <a:lnTo>
                  <a:pt x="75935" y="50227"/>
                </a:lnTo>
                <a:lnTo>
                  <a:pt x="79809" y="41045"/>
                </a:lnTo>
                <a:lnTo>
                  <a:pt x="80565" y="25383"/>
                </a:lnTo>
                <a:lnTo>
                  <a:pt x="75654" y="14920"/>
                </a:lnTo>
                <a:lnTo>
                  <a:pt x="72915" y="12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8745436" y="3668090"/>
            <a:ext cx="80010" cy="123825"/>
          </a:xfrm>
          <a:custGeom>
            <a:avLst/>
            <a:gdLst/>
            <a:ahLst/>
            <a:cxnLst/>
            <a:rect l="l" t="t" r="r" b="b"/>
            <a:pathLst>
              <a:path w="80009" h="123825">
                <a:moveTo>
                  <a:pt x="80012" y="0"/>
                </a:moveTo>
                <a:lnTo>
                  <a:pt x="0" y="0"/>
                </a:lnTo>
                <a:lnTo>
                  <a:pt x="0" y="14549"/>
                </a:lnTo>
                <a:lnTo>
                  <a:pt x="60015" y="14549"/>
                </a:lnTo>
                <a:lnTo>
                  <a:pt x="18179" y="123589"/>
                </a:lnTo>
                <a:lnTo>
                  <a:pt x="34564" y="123589"/>
                </a:lnTo>
                <a:lnTo>
                  <a:pt x="80012" y="7287"/>
                </a:lnTo>
                <a:lnTo>
                  <a:pt x="800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8854487" y="3668090"/>
            <a:ext cx="78740" cy="123825"/>
          </a:xfrm>
          <a:custGeom>
            <a:avLst/>
            <a:gdLst/>
            <a:ahLst/>
            <a:cxnLst/>
            <a:rect l="l" t="t" r="r" b="b"/>
            <a:pathLst>
              <a:path w="78740" h="123825">
                <a:moveTo>
                  <a:pt x="78292" y="0"/>
                </a:moveTo>
                <a:lnTo>
                  <a:pt x="0" y="0"/>
                </a:lnTo>
                <a:lnTo>
                  <a:pt x="0" y="14549"/>
                </a:lnTo>
                <a:lnTo>
                  <a:pt x="58173" y="14549"/>
                </a:lnTo>
                <a:lnTo>
                  <a:pt x="16482" y="123589"/>
                </a:lnTo>
                <a:lnTo>
                  <a:pt x="34661" y="123589"/>
                </a:lnTo>
                <a:lnTo>
                  <a:pt x="78292" y="7287"/>
                </a:lnTo>
                <a:lnTo>
                  <a:pt x="78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8961866" y="3668090"/>
            <a:ext cx="80010" cy="123825"/>
          </a:xfrm>
          <a:custGeom>
            <a:avLst/>
            <a:gdLst/>
            <a:ahLst/>
            <a:cxnLst/>
            <a:rect l="l" t="t" r="r" b="b"/>
            <a:pathLst>
              <a:path w="80009" h="123825">
                <a:moveTo>
                  <a:pt x="79988" y="0"/>
                </a:moveTo>
                <a:lnTo>
                  <a:pt x="0" y="0"/>
                </a:lnTo>
                <a:lnTo>
                  <a:pt x="0" y="14549"/>
                </a:lnTo>
                <a:lnTo>
                  <a:pt x="60112" y="14549"/>
                </a:lnTo>
                <a:lnTo>
                  <a:pt x="18179" y="123589"/>
                </a:lnTo>
                <a:lnTo>
                  <a:pt x="34419" y="123589"/>
                </a:lnTo>
                <a:lnTo>
                  <a:pt x="79988" y="7287"/>
                </a:lnTo>
                <a:lnTo>
                  <a:pt x="799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7123240" y="4833023"/>
            <a:ext cx="80010" cy="125730"/>
          </a:xfrm>
          <a:custGeom>
            <a:avLst/>
            <a:gdLst/>
            <a:ahLst/>
            <a:cxnLst/>
            <a:rect l="l" t="t" r="r" b="b"/>
            <a:pathLst>
              <a:path w="80009" h="125729">
                <a:moveTo>
                  <a:pt x="0" y="103592"/>
                </a:moveTo>
                <a:lnTo>
                  <a:pt x="0" y="119933"/>
                </a:lnTo>
                <a:lnTo>
                  <a:pt x="10907" y="123589"/>
                </a:lnTo>
                <a:lnTo>
                  <a:pt x="16361" y="123589"/>
                </a:lnTo>
                <a:lnTo>
                  <a:pt x="21815" y="125404"/>
                </a:lnTo>
                <a:lnTo>
                  <a:pt x="27268" y="125404"/>
                </a:lnTo>
                <a:lnTo>
                  <a:pt x="38989" y="125035"/>
                </a:lnTo>
                <a:lnTo>
                  <a:pt x="50528" y="122523"/>
                </a:lnTo>
                <a:lnTo>
                  <a:pt x="61526" y="116830"/>
                </a:lnTo>
                <a:lnTo>
                  <a:pt x="68633" y="110854"/>
                </a:lnTo>
                <a:lnTo>
                  <a:pt x="19997" y="110854"/>
                </a:lnTo>
                <a:lnTo>
                  <a:pt x="3635" y="105407"/>
                </a:lnTo>
                <a:lnTo>
                  <a:pt x="0" y="103592"/>
                </a:lnTo>
                <a:close/>
              </a:path>
              <a:path w="80009" h="125729">
                <a:moveTo>
                  <a:pt x="68433" y="56335"/>
                </a:moveTo>
                <a:lnTo>
                  <a:pt x="41812" y="56335"/>
                </a:lnTo>
                <a:lnTo>
                  <a:pt x="49108" y="58151"/>
                </a:lnTo>
                <a:lnTo>
                  <a:pt x="54562" y="63598"/>
                </a:lnTo>
                <a:lnTo>
                  <a:pt x="60015" y="67229"/>
                </a:lnTo>
                <a:lnTo>
                  <a:pt x="61833" y="74516"/>
                </a:lnTo>
                <a:lnTo>
                  <a:pt x="61833" y="92673"/>
                </a:lnTo>
                <a:lnTo>
                  <a:pt x="60015" y="98144"/>
                </a:lnTo>
                <a:lnTo>
                  <a:pt x="49108" y="109039"/>
                </a:lnTo>
                <a:lnTo>
                  <a:pt x="41812" y="110854"/>
                </a:lnTo>
                <a:lnTo>
                  <a:pt x="68633" y="110854"/>
                </a:lnTo>
                <a:lnTo>
                  <a:pt x="73182" y="107029"/>
                </a:lnTo>
                <a:lnTo>
                  <a:pt x="78121" y="95474"/>
                </a:lnTo>
                <a:lnTo>
                  <a:pt x="79916" y="80722"/>
                </a:lnTo>
                <a:lnTo>
                  <a:pt x="77375" y="69565"/>
                </a:lnTo>
                <a:lnTo>
                  <a:pt x="70868" y="58742"/>
                </a:lnTo>
                <a:lnTo>
                  <a:pt x="68433" y="56335"/>
                </a:lnTo>
                <a:close/>
              </a:path>
              <a:path w="80009" h="125729">
                <a:moveTo>
                  <a:pt x="70923" y="0"/>
                </a:moveTo>
                <a:lnTo>
                  <a:pt x="5453" y="0"/>
                </a:lnTo>
                <a:lnTo>
                  <a:pt x="5453" y="61782"/>
                </a:lnTo>
                <a:lnTo>
                  <a:pt x="9089" y="59966"/>
                </a:lnTo>
                <a:lnTo>
                  <a:pt x="14543" y="58151"/>
                </a:lnTo>
                <a:lnTo>
                  <a:pt x="18179" y="56335"/>
                </a:lnTo>
                <a:lnTo>
                  <a:pt x="68433" y="56335"/>
                </a:lnTo>
                <a:lnTo>
                  <a:pt x="59702" y="47704"/>
                </a:lnTo>
                <a:lnTo>
                  <a:pt x="48820" y="43625"/>
                </a:lnTo>
                <a:lnTo>
                  <a:pt x="19997" y="43625"/>
                </a:lnTo>
                <a:lnTo>
                  <a:pt x="19997" y="14525"/>
                </a:lnTo>
                <a:lnTo>
                  <a:pt x="70923" y="14525"/>
                </a:lnTo>
                <a:lnTo>
                  <a:pt x="70923" y="0"/>
                </a:lnTo>
                <a:close/>
              </a:path>
              <a:path w="80009" h="125729">
                <a:moveTo>
                  <a:pt x="34540" y="41785"/>
                </a:moveTo>
                <a:lnTo>
                  <a:pt x="25450" y="41785"/>
                </a:lnTo>
                <a:lnTo>
                  <a:pt x="21815" y="43625"/>
                </a:lnTo>
                <a:lnTo>
                  <a:pt x="48820" y="43625"/>
                </a:lnTo>
                <a:lnTo>
                  <a:pt x="47866" y="43267"/>
                </a:lnTo>
                <a:lnTo>
                  <a:pt x="34540" y="417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7236000" y="4833023"/>
            <a:ext cx="74930" cy="123825"/>
          </a:xfrm>
          <a:custGeom>
            <a:avLst/>
            <a:gdLst/>
            <a:ahLst/>
            <a:cxnLst/>
            <a:rect l="l" t="t" r="r" b="b"/>
            <a:pathLst>
              <a:path w="74929" h="123825">
                <a:moveTo>
                  <a:pt x="74559" y="109039"/>
                </a:moveTo>
                <a:lnTo>
                  <a:pt x="1817" y="109039"/>
                </a:lnTo>
                <a:lnTo>
                  <a:pt x="1817" y="123589"/>
                </a:lnTo>
                <a:lnTo>
                  <a:pt x="74559" y="123589"/>
                </a:lnTo>
                <a:lnTo>
                  <a:pt x="74559" y="109039"/>
                </a:lnTo>
                <a:close/>
              </a:path>
              <a:path w="74929" h="123825">
                <a:moveTo>
                  <a:pt x="47266" y="14525"/>
                </a:moveTo>
                <a:lnTo>
                  <a:pt x="29086" y="14525"/>
                </a:lnTo>
                <a:lnTo>
                  <a:pt x="29086" y="109039"/>
                </a:lnTo>
                <a:lnTo>
                  <a:pt x="47266" y="109039"/>
                </a:lnTo>
                <a:lnTo>
                  <a:pt x="47266" y="14525"/>
                </a:lnTo>
                <a:close/>
              </a:path>
              <a:path w="74929" h="123825">
                <a:moveTo>
                  <a:pt x="47266" y="0"/>
                </a:moveTo>
                <a:lnTo>
                  <a:pt x="29086" y="0"/>
                </a:lnTo>
                <a:lnTo>
                  <a:pt x="0" y="5447"/>
                </a:lnTo>
                <a:lnTo>
                  <a:pt x="0" y="19996"/>
                </a:lnTo>
                <a:lnTo>
                  <a:pt x="29086" y="14525"/>
                </a:lnTo>
                <a:lnTo>
                  <a:pt x="47266" y="14525"/>
                </a:lnTo>
                <a:lnTo>
                  <a:pt x="472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7343282" y="4934799"/>
            <a:ext cx="18415" cy="22225"/>
          </a:xfrm>
          <a:custGeom>
            <a:avLst/>
            <a:gdLst/>
            <a:ahLst/>
            <a:cxnLst/>
            <a:rect l="l" t="t" r="r" b="b"/>
            <a:pathLst>
              <a:path w="18415" h="22225">
                <a:moveTo>
                  <a:pt x="0" y="10906"/>
                </a:moveTo>
                <a:lnTo>
                  <a:pt x="18203" y="10906"/>
                </a:lnTo>
              </a:path>
            </a:pathLst>
          </a:custGeom>
          <a:ln w="23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7392390" y="4831207"/>
            <a:ext cx="81915" cy="127635"/>
          </a:xfrm>
          <a:custGeom>
            <a:avLst/>
            <a:gdLst/>
            <a:ahLst/>
            <a:cxnLst/>
            <a:rect l="l" t="t" r="r" b="b"/>
            <a:pathLst>
              <a:path w="81915" h="127635">
                <a:moveTo>
                  <a:pt x="0" y="105407"/>
                </a:moveTo>
                <a:lnTo>
                  <a:pt x="0" y="121749"/>
                </a:lnTo>
                <a:lnTo>
                  <a:pt x="5453" y="123564"/>
                </a:lnTo>
                <a:lnTo>
                  <a:pt x="12725" y="125404"/>
                </a:lnTo>
                <a:lnTo>
                  <a:pt x="18179" y="125404"/>
                </a:lnTo>
                <a:lnTo>
                  <a:pt x="23633" y="127220"/>
                </a:lnTo>
                <a:lnTo>
                  <a:pt x="61700" y="120878"/>
                </a:lnTo>
                <a:lnTo>
                  <a:pt x="73504" y="112670"/>
                </a:lnTo>
                <a:lnTo>
                  <a:pt x="21815" y="112670"/>
                </a:lnTo>
                <a:lnTo>
                  <a:pt x="0" y="105407"/>
                </a:lnTo>
                <a:close/>
              </a:path>
              <a:path w="81915" h="127635">
                <a:moveTo>
                  <a:pt x="70730" y="12709"/>
                </a:moveTo>
                <a:lnTo>
                  <a:pt x="43654" y="12709"/>
                </a:lnTo>
                <a:lnTo>
                  <a:pt x="50926" y="14525"/>
                </a:lnTo>
                <a:lnTo>
                  <a:pt x="54562" y="18181"/>
                </a:lnTo>
                <a:lnTo>
                  <a:pt x="60015" y="21812"/>
                </a:lnTo>
                <a:lnTo>
                  <a:pt x="61787" y="27122"/>
                </a:lnTo>
                <a:lnTo>
                  <a:pt x="61833" y="39969"/>
                </a:lnTo>
                <a:lnTo>
                  <a:pt x="60015" y="43601"/>
                </a:lnTo>
                <a:lnTo>
                  <a:pt x="56379" y="47256"/>
                </a:lnTo>
                <a:lnTo>
                  <a:pt x="50926" y="50888"/>
                </a:lnTo>
                <a:lnTo>
                  <a:pt x="45472" y="52703"/>
                </a:lnTo>
                <a:lnTo>
                  <a:pt x="21815" y="52703"/>
                </a:lnTo>
                <a:lnTo>
                  <a:pt x="21815" y="65413"/>
                </a:lnTo>
                <a:lnTo>
                  <a:pt x="45472" y="65413"/>
                </a:lnTo>
                <a:lnTo>
                  <a:pt x="52744" y="67229"/>
                </a:lnTo>
                <a:lnTo>
                  <a:pt x="61833" y="76332"/>
                </a:lnTo>
                <a:lnTo>
                  <a:pt x="65469" y="81779"/>
                </a:lnTo>
                <a:lnTo>
                  <a:pt x="65469" y="96305"/>
                </a:lnTo>
                <a:lnTo>
                  <a:pt x="61833" y="103592"/>
                </a:lnTo>
                <a:lnTo>
                  <a:pt x="50926" y="110854"/>
                </a:lnTo>
                <a:lnTo>
                  <a:pt x="43654" y="112670"/>
                </a:lnTo>
                <a:lnTo>
                  <a:pt x="73504" y="112670"/>
                </a:lnTo>
                <a:lnTo>
                  <a:pt x="79750" y="103216"/>
                </a:lnTo>
                <a:lnTo>
                  <a:pt x="81830" y="89042"/>
                </a:lnTo>
                <a:lnTo>
                  <a:pt x="81830" y="81779"/>
                </a:lnTo>
                <a:lnTo>
                  <a:pt x="80012" y="74516"/>
                </a:lnTo>
                <a:lnTo>
                  <a:pt x="74559" y="69045"/>
                </a:lnTo>
                <a:lnTo>
                  <a:pt x="70923" y="63598"/>
                </a:lnTo>
                <a:lnTo>
                  <a:pt x="63651" y="59966"/>
                </a:lnTo>
                <a:lnTo>
                  <a:pt x="56379" y="58151"/>
                </a:lnTo>
                <a:lnTo>
                  <a:pt x="63651" y="56335"/>
                </a:lnTo>
                <a:lnTo>
                  <a:pt x="69105" y="52703"/>
                </a:lnTo>
                <a:lnTo>
                  <a:pt x="72741" y="49072"/>
                </a:lnTo>
                <a:lnTo>
                  <a:pt x="76377" y="43601"/>
                </a:lnTo>
                <a:lnTo>
                  <a:pt x="78195" y="38154"/>
                </a:lnTo>
                <a:lnTo>
                  <a:pt x="77965" y="27122"/>
                </a:lnTo>
                <a:lnTo>
                  <a:pt x="73994" y="16345"/>
                </a:lnTo>
                <a:lnTo>
                  <a:pt x="70730" y="12709"/>
                </a:lnTo>
                <a:close/>
              </a:path>
              <a:path w="81915" h="127635">
                <a:moveTo>
                  <a:pt x="38200" y="0"/>
                </a:moveTo>
                <a:lnTo>
                  <a:pt x="21815" y="0"/>
                </a:lnTo>
                <a:lnTo>
                  <a:pt x="10907" y="3631"/>
                </a:lnTo>
                <a:lnTo>
                  <a:pt x="3635" y="3631"/>
                </a:lnTo>
                <a:lnTo>
                  <a:pt x="3635" y="19996"/>
                </a:lnTo>
                <a:lnTo>
                  <a:pt x="10907" y="18181"/>
                </a:lnTo>
                <a:lnTo>
                  <a:pt x="21815" y="14525"/>
                </a:lnTo>
                <a:lnTo>
                  <a:pt x="27268" y="14525"/>
                </a:lnTo>
                <a:lnTo>
                  <a:pt x="30904" y="12709"/>
                </a:lnTo>
                <a:lnTo>
                  <a:pt x="70730" y="12709"/>
                </a:lnTo>
                <a:lnTo>
                  <a:pt x="63821" y="5014"/>
                </a:lnTo>
                <a:lnTo>
                  <a:pt x="52553" y="1115"/>
                </a:lnTo>
                <a:lnTo>
                  <a:pt x="38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7703377" y="4834838"/>
            <a:ext cx="78740" cy="125730"/>
          </a:xfrm>
          <a:custGeom>
            <a:avLst/>
            <a:gdLst/>
            <a:ahLst/>
            <a:cxnLst/>
            <a:rect l="l" t="t" r="r" b="b"/>
            <a:pathLst>
              <a:path w="78740" h="125729">
                <a:moveTo>
                  <a:pt x="70293" y="14549"/>
                </a:moveTo>
                <a:lnTo>
                  <a:pt x="43630" y="14549"/>
                </a:lnTo>
                <a:lnTo>
                  <a:pt x="49108" y="16365"/>
                </a:lnTo>
                <a:lnTo>
                  <a:pt x="54562" y="19996"/>
                </a:lnTo>
                <a:lnTo>
                  <a:pt x="58197" y="23628"/>
                </a:lnTo>
                <a:lnTo>
                  <a:pt x="61833" y="29075"/>
                </a:lnTo>
                <a:lnTo>
                  <a:pt x="61833" y="39969"/>
                </a:lnTo>
                <a:lnTo>
                  <a:pt x="60015" y="43625"/>
                </a:lnTo>
                <a:lnTo>
                  <a:pt x="58197" y="49072"/>
                </a:lnTo>
                <a:lnTo>
                  <a:pt x="56379" y="52703"/>
                </a:lnTo>
                <a:lnTo>
                  <a:pt x="52744" y="58151"/>
                </a:lnTo>
                <a:lnTo>
                  <a:pt x="40011" y="70885"/>
                </a:lnTo>
                <a:lnTo>
                  <a:pt x="16675" y="94524"/>
                </a:lnTo>
                <a:lnTo>
                  <a:pt x="7858" y="103810"/>
                </a:lnTo>
                <a:lnTo>
                  <a:pt x="0" y="110854"/>
                </a:lnTo>
                <a:lnTo>
                  <a:pt x="0" y="125404"/>
                </a:lnTo>
                <a:lnTo>
                  <a:pt x="78195" y="125404"/>
                </a:lnTo>
                <a:lnTo>
                  <a:pt x="78195" y="110854"/>
                </a:lnTo>
                <a:lnTo>
                  <a:pt x="19997" y="110854"/>
                </a:lnTo>
                <a:lnTo>
                  <a:pt x="25337" y="106051"/>
                </a:lnTo>
                <a:lnTo>
                  <a:pt x="35673" y="95961"/>
                </a:lnTo>
                <a:lnTo>
                  <a:pt x="50926" y="79963"/>
                </a:lnTo>
                <a:lnTo>
                  <a:pt x="58197" y="70885"/>
                </a:lnTo>
                <a:lnTo>
                  <a:pt x="63651" y="67229"/>
                </a:lnTo>
                <a:lnTo>
                  <a:pt x="65469" y="65413"/>
                </a:lnTo>
                <a:lnTo>
                  <a:pt x="72741" y="54519"/>
                </a:lnTo>
                <a:lnTo>
                  <a:pt x="74559" y="49072"/>
                </a:lnTo>
                <a:lnTo>
                  <a:pt x="76377" y="45441"/>
                </a:lnTo>
                <a:lnTo>
                  <a:pt x="78195" y="39969"/>
                </a:lnTo>
                <a:lnTo>
                  <a:pt x="77521" y="27375"/>
                </a:lnTo>
                <a:lnTo>
                  <a:pt x="72673" y="16890"/>
                </a:lnTo>
                <a:lnTo>
                  <a:pt x="70293" y="14549"/>
                </a:lnTo>
                <a:close/>
              </a:path>
              <a:path w="78740" h="125729">
                <a:moveTo>
                  <a:pt x="36358" y="0"/>
                </a:moveTo>
                <a:lnTo>
                  <a:pt x="25450" y="0"/>
                </a:lnTo>
                <a:lnTo>
                  <a:pt x="14543" y="3631"/>
                </a:lnTo>
                <a:lnTo>
                  <a:pt x="7271" y="5447"/>
                </a:lnTo>
                <a:lnTo>
                  <a:pt x="1817" y="7262"/>
                </a:lnTo>
                <a:lnTo>
                  <a:pt x="1817" y="25444"/>
                </a:lnTo>
                <a:lnTo>
                  <a:pt x="7271" y="21812"/>
                </a:lnTo>
                <a:lnTo>
                  <a:pt x="14543" y="18181"/>
                </a:lnTo>
                <a:lnTo>
                  <a:pt x="25450" y="14549"/>
                </a:lnTo>
                <a:lnTo>
                  <a:pt x="70293" y="14549"/>
                </a:lnTo>
                <a:lnTo>
                  <a:pt x="61471" y="5876"/>
                </a:lnTo>
                <a:lnTo>
                  <a:pt x="49947" y="1580"/>
                </a:lnTo>
                <a:lnTo>
                  <a:pt x="3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7811037" y="4834838"/>
            <a:ext cx="85090" cy="127635"/>
          </a:xfrm>
          <a:custGeom>
            <a:avLst/>
            <a:gdLst/>
            <a:ahLst/>
            <a:cxnLst/>
            <a:rect l="l" t="t" r="r" b="b"/>
            <a:pathLst>
              <a:path w="85090" h="127635">
                <a:moveTo>
                  <a:pt x="41458" y="0"/>
                </a:moveTo>
                <a:lnTo>
                  <a:pt x="8496" y="19774"/>
                </a:lnTo>
                <a:lnTo>
                  <a:pt x="75" y="62667"/>
                </a:lnTo>
                <a:lnTo>
                  <a:pt x="0" y="72875"/>
                </a:lnTo>
                <a:lnTo>
                  <a:pt x="1330" y="83709"/>
                </a:lnTo>
                <a:lnTo>
                  <a:pt x="18356" y="119419"/>
                </a:lnTo>
                <a:lnTo>
                  <a:pt x="43479" y="127184"/>
                </a:lnTo>
                <a:lnTo>
                  <a:pt x="56020" y="124884"/>
                </a:lnTo>
                <a:lnTo>
                  <a:pt x="66810" y="118541"/>
                </a:lnTo>
                <a:lnTo>
                  <a:pt x="70271" y="114486"/>
                </a:lnTo>
                <a:lnTo>
                  <a:pt x="34186" y="114486"/>
                </a:lnTo>
                <a:lnTo>
                  <a:pt x="26915" y="110854"/>
                </a:lnTo>
                <a:lnTo>
                  <a:pt x="22607" y="100603"/>
                </a:lnTo>
                <a:lnTo>
                  <a:pt x="18704" y="90444"/>
                </a:lnTo>
                <a:lnTo>
                  <a:pt x="16623" y="77862"/>
                </a:lnTo>
                <a:lnTo>
                  <a:pt x="16009" y="62667"/>
                </a:lnTo>
                <a:lnTo>
                  <a:pt x="16735" y="47931"/>
                </a:lnTo>
                <a:lnTo>
                  <a:pt x="19032" y="35520"/>
                </a:lnTo>
                <a:lnTo>
                  <a:pt x="23279" y="25444"/>
                </a:lnTo>
                <a:lnTo>
                  <a:pt x="26915" y="16365"/>
                </a:lnTo>
                <a:lnTo>
                  <a:pt x="34186" y="12709"/>
                </a:lnTo>
                <a:lnTo>
                  <a:pt x="69744" y="12709"/>
                </a:lnTo>
                <a:lnTo>
                  <a:pt x="66498" y="7874"/>
                </a:lnTo>
                <a:lnTo>
                  <a:pt x="55288" y="1967"/>
                </a:lnTo>
                <a:lnTo>
                  <a:pt x="41458" y="0"/>
                </a:lnTo>
                <a:close/>
              </a:path>
              <a:path w="85090" h="127635">
                <a:moveTo>
                  <a:pt x="69744" y="12709"/>
                </a:moveTo>
                <a:lnTo>
                  <a:pt x="50548" y="12709"/>
                </a:lnTo>
                <a:lnTo>
                  <a:pt x="57819" y="16365"/>
                </a:lnTo>
                <a:lnTo>
                  <a:pt x="61923" y="26625"/>
                </a:lnTo>
                <a:lnTo>
                  <a:pt x="65247" y="36775"/>
                </a:lnTo>
                <a:lnTo>
                  <a:pt x="67756" y="49362"/>
                </a:lnTo>
                <a:lnTo>
                  <a:pt x="68747" y="64565"/>
                </a:lnTo>
                <a:lnTo>
                  <a:pt x="67592" y="79296"/>
                </a:lnTo>
                <a:lnTo>
                  <a:pt x="64909" y="91696"/>
                </a:lnTo>
                <a:lnTo>
                  <a:pt x="61455" y="101776"/>
                </a:lnTo>
                <a:lnTo>
                  <a:pt x="57819" y="110854"/>
                </a:lnTo>
                <a:lnTo>
                  <a:pt x="50548" y="114486"/>
                </a:lnTo>
                <a:lnTo>
                  <a:pt x="70271" y="114486"/>
                </a:lnTo>
                <a:lnTo>
                  <a:pt x="84456" y="72875"/>
                </a:lnTo>
                <a:lnTo>
                  <a:pt x="84742" y="54416"/>
                </a:lnTo>
                <a:lnTo>
                  <a:pt x="83430" y="43586"/>
                </a:lnTo>
                <a:lnTo>
                  <a:pt x="80188" y="31859"/>
                </a:lnTo>
                <a:lnTo>
                  <a:pt x="74699" y="20089"/>
                </a:lnTo>
                <a:lnTo>
                  <a:pt x="69744" y="12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7925236" y="4938431"/>
            <a:ext cx="18415" cy="22225"/>
          </a:xfrm>
          <a:custGeom>
            <a:avLst/>
            <a:gdLst/>
            <a:ahLst/>
            <a:cxnLst/>
            <a:rect l="l" t="t" r="r" b="b"/>
            <a:pathLst>
              <a:path w="18415" h="22225">
                <a:moveTo>
                  <a:pt x="0" y="10906"/>
                </a:moveTo>
                <a:lnTo>
                  <a:pt x="18203" y="10906"/>
                </a:lnTo>
              </a:path>
            </a:pathLst>
          </a:custGeom>
          <a:ln w="23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7974345" y="4834838"/>
            <a:ext cx="81915" cy="127635"/>
          </a:xfrm>
          <a:custGeom>
            <a:avLst/>
            <a:gdLst/>
            <a:ahLst/>
            <a:cxnLst/>
            <a:rect l="l" t="t" r="r" b="b"/>
            <a:pathLst>
              <a:path w="81915" h="127635">
                <a:moveTo>
                  <a:pt x="0" y="105407"/>
                </a:moveTo>
                <a:lnTo>
                  <a:pt x="0" y="121773"/>
                </a:lnTo>
                <a:lnTo>
                  <a:pt x="10907" y="125404"/>
                </a:lnTo>
                <a:lnTo>
                  <a:pt x="16361" y="125404"/>
                </a:lnTo>
                <a:lnTo>
                  <a:pt x="21815" y="127220"/>
                </a:lnTo>
                <a:lnTo>
                  <a:pt x="27268" y="127220"/>
                </a:lnTo>
                <a:lnTo>
                  <a:pt x="37873" y="127089"/>
                </a:lnTo>
                <a:lnTo>
                  <a:pt x="50474" y="125243"/>
                </a:lnTo>
                <a:lnTo>
                  <a:pt x="61847" y="120872"/>
                </a:lnTo>
                <a:lnTo>
                  <a:pt x="73215" y="113534"/>
                </a:lnTo>
                <a:lnTo>
                  <a:pt x="73711" y="112670"/>
                </a:lnTo>
                <a:lnTo>
                  <a:pt x="19997" y="112670"/>
                </a:lnTo>
                <a:lnTo>
                  <a:pt x="14543" y="110854"/>
                </a:lnTo>
                <a:lnTo>
                  <a:pt x="9089" y="110854"/>
                </a:lnTo>
                <a:lnTo>
                  <a:pt x="5453" y="107223"/>
                </a:lnTo>
                <a:lnTo>
                  <a:pt x="0" y="105407"/>
                </a:lnTo>
                <a:close/>
              </a:path>
              <a:path w="81915" h="127635">
                <a:moveTo>
                  <a:pt x="71879" y="14549"/>
                </a:moveTo>
                <a:lnTo>
                  <a:pt x="43654" y="14549"/>
                </a:lnTo>
                <a:lnTo>
                  <a:pt x="50926" y="16365"/>
                </a:lnTo>
                <a:lnTo>
                  <a:pt x="54562" y="18181"/>
                </a:lnTo>
                <a:lnTo>
                  <a:pt x="60015" y="21812"/>
                </a:lnTo>
                <a:lnTo>
                  <a:pt x="61620" y="26620"/>
                </a:lnTo>
                <a:lnTo>
                  <a:pt x="61833" y="39969"/>
                </a:lnTo>
                <a:lnTo>
                  <a:pt x="60015" y="43625"/>
                </a:lnTo>
                <a:lnTo>
                  <a:pt x="54562" y="47256"/>
                </a:lnTo>
                <a:lnTo>
                  <a:pt x="50926" y="50888"/>
                </a:lnTo>
                <a:lnTo>
                  <a:pt x="45472" y="52703"/>
                </a:lnTo>
                <a:lnTo>
                  <a:pt x="21815" y="52703"/>
                </a:lnTo>
                <a:lnTo>
                  <a:pt x="21815" y="65413"/>
                </a:lnTo>
                <a:lnTo>
                  <a:pt x="45472" y="65413"/>
                </a:lnTo>
                <a:lnTo>
                  <a:pt x="52744" y="69069"/>
                </a:lnTo>
                <a:lnTo>
                  <a:pt x="56379" y="72700"/>
                </a:lnTo>
                <a:lnTo>
                  <a:pt x="61833" y="76332"/>
                </a:lnTo>
                <a:lnTo>
                  <a:pt x="65469" y="81779"/>
                </a:lnTo>
                <a:lnTo>
                  <a:pt x="65469" y="98144"/>
                </a:lnTo>
                <a:lnTo>
                  <a:pt x="61833" y="103592"/>
                </a:lnTo>
                <a:lnTo>
                  <a:pt x="50926" y="110854"/>
                </a:lnTo>
                <a:lnTo>
                  <a:pt x="43654" y="112670"/>
                </a:lnTo>
                <a:lnTo>
                  <a:pt x="73711" y="112670"/>
                </a:lnTo>
                <a:lnTo>
                  <a:pt x="79444" y="102690"/>
                </a:lnTo>
                <a:lnTo>
                  <a:pt x="81830" y="89042"/>
                </a:lnTo>
                <a:lnTo>
                  <a:pt x="81830" y="81779"/>
                </a:lnTo>
                <a:lnTo>
                  <a:pt x="56379" y="58151"/>
                </a:lnTo>
                <a:lnTo>
                  <a:pt x="63651" y="56335"/>
                </a:lnTo>
                <a:lnTo>
                  <a:pt x="69105" y="54519"/>
                </a:lnTo>
                <a:lnTo>
                  <a:pt x="76377" y="43625"/>
                </a:lnTo>
                <a:lnTo>
                  <a:pt x="78195" y="38154"/>
                </a:lnTo>
                <a:lnTo>
                  <a:pt x="77889" y="26620"/>
                </a:lnTo>
                <a:lnTo>
                  <a:pt x="73521" y="16141"/>
                </a:lnTo>
                <a:lnTo>
                  <a:pt x="71879" y="14549"/>
                </a:lnTo>
                <a:close/>
              </a:path>
              <a:path w="81915" h="127635">
                <a:moveTo>
                  <a:pt x="36382" y="0"/>
                </a:moveTo>
                <a:lnTo>
                  <a:pt x="27268" y="0"/>
                </a:lnTo>
                <a:lnTo>
                  <a:pt x="21815" y="1815"/>
                </a:lnTo>
                <a:lnTo>
                  <a:pt x="16361" y="1815"/>
                </a:lnTo>
                <a:lnTo>
                  <a:pt x="10907" y="3631"/>
                </a:lnTo>
                <a:lnTo>
                  <a:pt x="3635" y="5447"/>
                </a:lnTo>
                <a:lnTo>
                  <a:pt x="3635" y="19996"/>
                </a:lnTo>
                <a:lnTo>
                  <a:pt x="10907" y="18181"/>
                </a:lnTo>
                <a:lnTo>
                  <a:pt x="21815" y="14549"/>
                </a:lnTo>
                <a:lnTo>
                  <a:pt x="71879" y="14549"/>
                </a:lnTo>
                <a:lnTo>
                  <a:pt x="62204" y="5167"/>
                </a:lnTo>
                <a:lnTo>
                  <a:pt x="50475" y="1069"/>
                </a:lnTo>
                <a:lnTo>
                  <a:pt x="363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8285331" y="4834838"/>
            <a:ext cx="78740" cy="125730"/>
          </a:xfrm>
          <a:custGeom>
            <a:avLst/>
            <a:gdLst/>
            <a:ahLst/>
            <a:cxnLst/>
            <a:rect l="l" t="t" r="r" b="b"/>
            <a:pathLst>
              <a:path w="78740" h="125729">
                <a:moveTo>
                  <a:pt x="70061" y="14549"/>
                </a:moveTo>
                <a:lnTo>
                  <a:pt x="43654" y="14549"/>
                </a:lnTo>
                <a:lnTo>
                  <a:pt x="49108" y="16365"/>
                </a:lnTo>
                <a:lnTo>
                  <a:pt x="54562" y="19996"/>
                </a:lnTo>
                <a:lnTo>
                  <a:pt x="58197" y="23628"/>
                </a:lnTo>
                <a:lnTo>
                  <a:pt x="60015" y="29075"/>
                </a:lnTo>
                <a:lnTo>
                  <a:pt x="60015" y="43625"/>
                </a:lnTo>
                <a:lnTo>
                  <a:pt x="58197" y="49072"/>
                </a:lnTo>
                <a:lnTo>
                  <a:pt x="56379" y="52703"/>
                </a:lnTo>
                <a:lnTo>
                  <a:pt x="50926" y="58151"/>
                </a:lnTo>
                <a:lnTo>
                  <a:pt x="45678" y="65208"/>
                </a:lnTo>
                <a:lnTo>
                  <a:pt x="0" y="110854"/>
                </a:lnTo>
                <a:lnTo>
                  <a:pt x="0" y="125404"/>
                </a:lnTo>
                <a:lnTo>
                  <a:pt x="78195" y="125404"/>
                </a:lnTo>
                <a:lnTo>
                  <a:pt x="78195" y="110854"/>
                </a:lnTo>
                <a:lnTo>
                  <a:pt x="19997" y="110854"/>
                </a:lnTo>
                <a:lnTo>
                  <a:pt x="50926" y="79963"/>
                </a:lnTo>
                <a:lnTo>
                  <a:pt x="58197" y="70885"/>
                </a:lnTo>
                <a:lnTo>
                  <a:pt x="63651" y="67229"/>
                </a:lnTo>
                <a:lnTo>
                  <a:pt x="63857" y="65208"/>
                </a:lnTo>
                <a:lnTo>
                  <a:pt x="69105" y="59966"/>
                </a:lnTo>
                <a:lnTo>
                  <a:pt x="72741" y="54519"/>
                </a:lnTo>
                <a:lnTo>
                  <a:pt x="74559" y="49072"/>
                </a:lnTo>
                <a:lnTo>
                  <a:pt x="76377" y="45441"/>
                </a:lnTo>
                <a:lnTo>
                  <a:pt x="78195" y="39969"/>
                </a:lnTo>
                <a:lnTo>
                  <a:pt x="77612" y="27819"/>
                </a:lnTo>
                <a:lnTo>
                  <a:pt x="72868" y="17238"/>
                </a:lnTo>
                <a:lnTo>
                  <a:pt x="70061" y="14549"/>
                </a:lnTo>
                <a:close/>
              </a:path>
              <a:path w="78740" h="125729">
                <a:moveTo>
                  <a:pt x="36358" y="0"/>
                </a:moveTo>
                <a:lnTo>
                  <a:pt x="25450" y="0"/>
                </a:lnTo>
                <a:lnTo>
                  <a:pt x="14543" y="3631"/>
                </a:lnTo>
                <a:lnTo>
                  <a:pt x="0" y="7262"/>
                </a:lnTo>
                <a:lnTo>
                  <a:pt x="0" y="25444"/>
                </a:lnTo>
                <a:lnTo>
                  <a:pt x="7271" y="21812"/>
                </a:lnTo>
                <a:lnTo>
                  <a:pt x="12725" y="18181"/>
                </a:lnTo>
                <a:lnTo>
                  <a:pt x="19997" y="16365"/>
                </a:lnTo>
                <a:lnTo>
                  <a:pt x="25450" y="14549"/>
                </a:lnTo>
                <a:lnTo>
                  <a:pt x="70061" y="14549"/>
                </a:lnTo>
                <a:lnTo>
                  <a:pt x="61664" y="6509"/>
                </a:lnTo>
                <a:lnTo>
                  <a:pt x="50516" y="1758"/>
                </a:lnTo>
                <a:lnTo>
                  <a:pt x="363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8393014" y="4834838"/>
            <a:ext cx="85090" cy="127635"/>
          </a:xfrm>
          <a:custGeom>
            <a:avLst/>
            <a:gdLst/>
            <a:ahLst/>
            <a:cxnLst/>
            <a:rect l="l" t="t" r="r" b="b"/>
            <a:pathLst>
              <a:path w="85090" h="127635">
                <a:moveTo>
                  <a:pt x="41435" y="0"/>
                </a:moveTo>
                <a:lnTo>
                  <a:pt x="8478" y="19768"/>
                </a:lnTo>
                <a:lnTo>
                  <a:pt x="74" y="62667"/>
                </a:lnTo>
                <a:lnTo>
                  <a:pt x="0" y="72875"/>
                </a:lnTo>
                <a:lnTo>
                  <a:pt x="1324" y="83705"/>
                </a:lnTo>
                <a:lnTo>
                  <a:pt x="18333" y="119419"/>
                </a:lnTo>
                <a:lnTo>
                  <a:pt x="43456" y="127184"/>
                </a:lnTo>
                <a:lnTo>
                  <a:pt x="55997" y="124884"/>
                </a:lnTo>
                <a:lnTo>
                  <a:pt x="66787" y="118541"/>
                </a:lnTo>
                <a:lnTo>
                  <a:pt x="70248" y="114486"/>
                </a:lnTo>
                <a:lnTo>
                  <a:pt x="32346" y="114486"/>
                </a:lnTo>
                <a:lnTo>
                  <a:pt x="26892" y="110854"/>
                </a:lnTo>
                <a:lnTo>
                  <a:pt x="22584" y="100603"/>
                </a:lnTo>
                <a:lnTo>
                  <a:pt x="18681" y="90444"/>
                </a:lnTo>
                <a:lnTo>
                  <a:pt x="16600" y="77862"/>
                </a:lnTo>
                <a:lnTo>
                  <a:pt x="15986" y="62667"/>
                </a:lnTo>
                <a:lnTo>
                  <a:pt x="16713" y="47931"/>
                </a:lnTo>
                <a:lnTo>
                  <a:pt x="19009" y="35520"/>
                </a:lnTo>
                <a:lnTo>
                  <a:pt x="23256" y="25444"/>
                </a:lnTo>
                <a:lnTo>
                  <a:pt x="26892" y="16365"/>
                </a:lnTo>
                <a:lnTo>
                  <a:pt x="32346" y="12709"/>
                </a:lnTo>
                <a:lnTo>
                  <a:pt x="69721" y="12709"/>
                </a:lnTo>
                <a:lnTo>
                  <a:pt x="66475" y="7874"/>
                </a:lnTo>
                <a:lnTo>
                  <a:pt x="55265" y="1967"/>
                </a:lnTo>
                <a:lnTo>
                  <a:pt x="41435" y="0"/>
                </a:lnTo>
                <a:close/>
              </a:path>
              <a:path w="85090" h="127635">
                <a:moveTo>
                  <a:pt x="69721" y="12709"/>
                </a:moveTo>
                <a:lnTo>
                  <a:pt x="50525" y="12709"/>
                </a:lnTo>
                <a:lnTo>
                  <a:pt x="55979" y="16365"/>
                </a:lnTo>
                <a:lnTo>
                  <a:pt x="61719" y="26172"/>
                </a:lnTo>
                <a:lnTo>
                  <a:pt x="64606" y="36377"/>
                </a:lnTo>
                <a:lnTo>
                  <a:pt x="66335" y="49013"/>
                </a:lnTo>
                <a:lnTo>
                  <a:pt x="66910" y="64193"/>
                </a:lnTo>
                <a:lnTo>
                  <a:pt x="66274" y="79085"/>
                </a:lnTo>
                <a:lnTo>
                  <a:pt x="64450" y="91609"/>
                </a:lnTo>
                <a:lnTo>
                  <a:pt x="61432" y="101776"/>
                </a:lnTo>
                <a:lnTo>
                  <a:pt x="55979" y="110854"/>
                </a:lnTo>
                <a:lnTo>
                  <a:pt x="50525" y="114486"/>
                </a:lnTo>
                <a:lnTo>
                  <a:pt x="70248" y="114486"/>
                </a:lnTo>
                <a:lnTo>
                  <a:pt x="84433" y="72875"/>
                </a:lnTo>
                <a:lnTo>
                  <a:pt x="84718" y="54410"/>
                </a:lnTo>
                <a:lnTo>
                  <a:pt x="83407" y="43586"/>
                </a:lnTo>
                <a:lnTo>
                  <a:pt x="80165" y="31859"/>
                </a:lnTo>
                <a:lnTo>
                  <a:pt x="74677" y="20089"/>
                </a:lnTo>
                <a:lnTo>
                  <a:pt x="69721" y="127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8507190" y="4938431"/>
            <a:ext cx="18415" cy="22225"/>
          </a:xfrm>
          <a:custGeom>
            <a:avLst/>
            <a:gdLst/>
            <a:ahLst/>
            <a:cxnLst/>
            <a:rect l="l" t="t" r="r" b="b"/>
            <a:pathLst>
              <a:path w="18415" h="22225">
                <a:moveTo>
                  <a:pt x="0" y="10906"/>
                </a:moveTo>
                <a:lnTo>
                  <a:pt x="18203" y="10906"/>
                </a:lnTo>
              </a:path>
            </a:pathLst>
          </a:custGeom>
          <a:ln w="23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8555115" y="4835007"/>
            <a:ext cx="85090" cy="126364"/>
          </a:xfrm>
          <a:custGeom>
            <a:avLst/>
            <a:gdLst/>
            <a:ahLst/>
            <a:cxnLst/>
            <a:rect l="l" t="t" r="r" b="b"/>
            <a:pathLst>
              <a:path w="85090" h="126364">
                <a:moveTo>
                  <a:pt x="35751" y="0"/>
                </a:moveTo>
                <a:lnTo>
                  <a:pt x="22815" y="2407"/>
                </a:lnTo>
                <a:lnTo>
                  <a:pt x="12091" y="8909"/>
                </a:lnTo>
                <a:lnTo>
                  <a:pt x="6637" y="14380"/>
                </a:lnTo>
                <a:lnTo>
                  <a:pt x="3001" y="21643"/>
                </a:lnTo>
                <a:lnTo>
                  <a:pt x="3001" y="37985"/>
                </a:lnTo>
                <a:lnTo>
                  <a:pt x="4819" y="45272"/>
                </a:lnTo>
                <a:lnTo>
                  <a:pt x="8455" y="48903"/>
                </a:lnTo>
                <a:lnTo>
                  <a:pt x="12091" y="54350"/>
                </a:lnTo>
                <a:lnTo>
                  <a:pt x="17544" y="57982"/>
                </a:lnTo>
                <a:lnTo>
                  <a:pt x="24816" y="59797"/>
                </a:lnTo>
                <a:lnTo>
                  <a:pt x="17544" y="61613"/>
                </a:lnTo>
                <a:lnTo>
                  <a:pt x="10273" y="65244"/>
                </a:lnTo>
                <a:lnTo>
                  <a:pt x="4987" y="72531"/>
                </a:lnTo>
                <a:lnTo>
                  <a:pt x="726" y="81610"/>
                </a:lnTo>
                <a:lnTo>
                  <a:pt x="0" y="98026"/>
                </a:lnTo>
                <a:lnTo>
                  <a:pt x="4373" y="109344"/>
                </a:lnTo>
                <a:lnTo>
                  <a:pt x="13983" y="120363"/>
                </a:lnTo>
                <a:lnTo>
                  <a:pt x="22838" y="123823"/>
                </a:lnTo>
                <a:lnTo>
                  <a:pt x="35753" y="125793"/>
                </a:lnTo>
                <a:lnTo>
                  <a:pt x="54228" y="125877"/>
                </a:lnTo>
                <a:lnTo>
                  <a:pt x="66076" y="121927"/>
                </a:lnTo>
                <a:lnTo>
                  <a:pt x="76669" y="114910"/>
                </a:lnTo>
                <a:lnTo>
                  <a:pt x="76996" y="114317"/>
                </a:lnTo>
                <a:lnTo>
                  <a:pt x="33930" y="114317"/>
                </a:lnTo>
                <a:lnTo>
                  <a:pt x="28452" y="112501"/>
                </a:lnTo>
                <a:lnTo>
                  <a:pt x="19362" y="103423"/>
                </a:lnTo>
                <a:lnTo>
                  <a:pt x="15760" y="98026"/>
                </a:lnTo>
                <a:lnTo>
                  <a:pt x="15727" y="83426"/>
                </a:lnTo>
                <a:lnTo>
                  <a:pt x="22998" y="72531"/>
                </a:lnTo>
                <a:lnTo>
                  <a:pt x="28452" y="68900"/>
                </a:lnTo>
                <a:lnTo>
                  <a:pt x="33930" y="67060"/>
                </a:lnTo>
                <a:lnTo>
                  <a:pt x="73916" y="67060"/>
                </a:lnTo>
                <a:lnTo>
                  <a:pt x="72106" y="65244"/>
                </a:lnTo>
                <a:lnTo>
                  <a:pt x="66653" y="61613"/>
                </a:lnTo>
                <a:lnTo>
                  <a:pt x="59381" y="59797"/>
                </a:lnTo>
                <a:lnTo>
                  <a:pt x="64835" y="57982"/>
                </a:lnTo>
                <a:lnTo>
                  <a:pt x="72106" y="54350"/>
                </a:lnTo>
                <a:lnTo>
                  <a:pt x="73318" y="52534"/>
                </a:lnTo>
                <a:lnTo>
                  <a:pt x="33930" y="52534"/>
                </a:lnTo>
                <a:lnTo>
                  <a:pt x="28452" y="50719"/>
                </a:lnTo>
                <a:lnTo>
                  <a:pt x="24816" y="48903"/>
                </a:lnTo>
                <a:lnTo>
                  <a:pt x="21180" y="45272"/>
                </a:lnTo>
                <a:lnTo>
                  <a:pt x="19362" y="39800"/>
                </a:lnTo>
                <a:lnTo>
                  <a:pt x="19362" y="27090"/>
                </a:lnTo>
                <a:lnTo>
                  <a:pt x="21180" y="21643"/>
                </a:lnTo>
                <a:lnTo>
                  <a:pt x="28452" y="14380"/>
                </a:lnTo>
                <a:lnTo>
                  <a:pt x="33930" y="12541"/>
                </a:lnTo>
                <a:lnTo>
                  <a:pt x="72840" y="12541"/>
                </a:lnTo>
                <a:lnTo>
                  <a:pt x="63337" y="3886"/>
                </a:lnTo>
                <a:lnTo>
                  <a:pt x="52006" y="726"/>
                </a:lnTo>
                <a:lnTo>
                  <a:pt x="35751" y="0"/>
                </a:lnTo>
                <a:close/>
              </a:path>
              <a:path w="85090" h="126364">
                <a:moveTo>
                  <a:pt x="73916" y="67060"/>
                </a:moveTo>
                <a:lnTo>
                  <a:pt x="50291" y="67060"/>
                </a:lnTo>
                <a:lnTo>
                  <a:pt x="55745" y="68900"/>
                </a:lnTo>
                <a:lnTo>
                  <a:pt x="61199" y="72531"/>
                </a:lnTo>
                <a:lnTo>
                  <a:pt x="64835" y="77979"/>
                </a:lnTo>
                <a:lnTo>
                  <a:pt x="66653" y="83426"/>
                </a:lnTo>
                <a:lnTo>
                  <a:pt x="66636" y="98026"/>
                </a:lnTo>
                <a:lnTo>
                  <a:pt x="64835" y="103423"/>
                </a:lnTo>
                <a:lnTo>
                  <a:pt x="55745" y="112501"/>
                </a:lnTo>
                <a:lnTo>
                  <a:pt x="50291" y="114317"/>
                </a:lnTo>
                <a:lnTo>
                  <a:pt x="76996" y="114317"/>
                </a:lnTo>
                <a:lnTo>
                  <a:pt x="82791" y="103826"/>
                </a:lnTo>
                <a:lnTo>
                  <a:pt x="84832" y="90689"/>
                </a:lnTo>
                <a:lnTo>
                  <a:pt x="84832" y="81610"/>
                </a:lnTo>
                <a:lnTo>
                  <a:pt x="77560" y="70716"/>
                </a:lnTo>
                <a:lnTo>
                  <a:pt x="73916" y="67060"/>
                </a:lnTo>
                <a:close/>
              </a:path>
              <a:path w="85090" h="126364">
                <a:moveTo>
                  <a:pt x="72840" y="12541"/>
                </a:moveTo>
                <a:lnTo>
                  <a:pt x="48473" y="12541"/>
                </a:lnTo>
                <a:lnTo>
                  <a:pt x="53927" y="14380"/>
                </a:lnTo>
                <a:lnTo>
                  <a:pt x="59381" y="18012"/>
                </a:lnTo>
                <a:lnTo>
                  <a:pt x="63017" y="21643"/>
                </a:lnTo>
                <a:lnTo>
                  <a:pt x="64835" y="27090"/>
                </a:lnTo>
                <a:lnTo>
                  <a:pt x="64835" y="39800"/>
                </a:lnTo>
                <a:lnTo>
                  <a:pt x="63017" y="45272"/>
                </a:lnTo>
                <a:lnTo>
                  <a:pt x="59381" y="48903"/>
                </a:lnTo>
                <a:lnTo>
                  <a:pt x="48473" y="52534"/>
                </a:lnTo>
                <a:lnTo>
                  <a:pt x="73318" y="52534"/>
                </a:lnTo>
                <a:lnTo>
                  <a:pt x="75742" y="48903"/>
                </a:lnTo>
                <a:lnTo>
                  <a:pt x="79378" y="45272"/>
                </a:lnTo>
                <a:lnTo>
                  <a:pt x="81196" y="37985"/>
                </a:lnTo>
                <a:lnTo>
                  <a:pt x="80639" y="25143"/>
                </a:lnTo>
                <a:lnTo>
                  <a:pt x="75643" y="15093"/>
                </a:lnTo>
                <a:lnTo>
                  <a:pt x="72840" y="125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8866696" y="4825212"/>
            <a:ext cx="84455" cy="128270"/>
          </a:xfrm>
          <a:custGeom>
            <a:avLst/>
            <a:gdLst/>
            <a:ahLst/>
            <a:cxnLst/>
            <a:rect l="l" t="t" r="r" b="b"/>
            <a:pathLst>
              <a:path w="84454" h="128270">
                <a:moveTo>
                  <a:pt x="5969" y="107771"/>
                </a:moveTo>
                <a:lnTo>
                  <a:pt x="5969" y="122296"/>
                </a:lnTo>
                <a:lnTo>
                  <a:pt x="11544" y="124112"/>
                </a:lnTo>
                <a:lnTo>
                  <a:pt x="15180" y="125928"/>
                </a:lnTo>
                <a:lnTo>
                  <a:pt x="20513" y="125928"/>
                </a:lnTo>
                <a:lnTo>
                  <a:pt x="24149" y="127744"/>
                </a:lnTo>
                <a:lnTo>
                  <a:pt x="27785" y="127744"/>
                </a:lnTo>
                <a:lnTo>
                  <a:pt x="38114" y="127539"/>
                </a:lnTo>
                <a:lnTo>
                  <a:pt x="50159" y="124785"/>
                </a:lnTo>
                <a:lnTo>
                  <a:pt x="61188" y="118359"/>
                </a:lnTo>
                <a:lnTo>
                  <a:pt x="66012" y="113218"/>
                </a:lnTo>
                <a:lnTo>
                  <a:pt x="24149" y="113218"/>
                </a:lnTo>
                <a:lnTo>
                  <a:pt x="18816" y="111402"/>
                </a:lnTo>
                <a:lnTo>
                  <a:pt x="15180" y="111402"/>
                </a:lnTo>
                <a:lnTo>
                  <a:pt x="11544" y="109586"/>
                </a:lnTo>
                <a:lnTo>
                  <a:pt x="5969" y="107771"/>
                </a:lnTo>
                <a:close/>
              </a:path>
              <a:path w="84454" h="128270">
                <a:moveTo>
                  <a:pt x="83339" y="73224"/>
                </a:moveTo>
                <a:lnTo>
                  <a:pt x="64143" y="73224"/>
                </a:lnTo>
                <a:lnTo>
                  <a:pt x="64772" y="80505"/>
                </a:lnTo>
                <a:lnTo>
                  <a:pt x="64892" y="82327"/>
                </a:lnTo>
                <a:lnTo>
                  <a:pt x="61361" y="94182"/>
                </a:lnTo>
                <a:lnTo>
                  <a:pt x="55468" y="104035"/>
                </a:lnTo>
                <a:lnTo>
                  <a:pt x="45146" y="110925"/>
                </a:lnTo>
                <a:lnTo>
                  <a:pt x="31420" y="113218"/>
                </a:lnTo>
                <a:lnTo>
                  <a:pt x="66012" y="113218"/>
                </a:lnTo>
                <a:lnTo>
                  <a:pt x="71208" y="107679"/>
                </a:lnTo>
                <a:lnTo>
                  <a:pt x="76659" y="98545"/>
                </a:lnTo>
                <a:lnTo>
                  <a:pt x="80752" y="87329"/>
                </a:lnTo>
                <a:lnTo>
                  <a:pt x="83309" y="73811"/>
                </a:lnTo>
                <a:lnTo>
                  <a:pt x="83339" y="73224"/>
                </a:lnTo>
                <a:close/>
              </a:path>
              <a:path w="84454" h="128270">
                <a:moveTo>
                  <a:pt x="29545" y="0"/>
                </a:moveTo>
                <a:lnTo>
                  <a:pt x="88" y="35595"/>
                </a:lnTo>
                <a:lnTo>
                  <a:pt x="0" y="53245"/>
                </a:lnTo>
                <a:lnTo>
                  <a:pt x="4709" y="64359"/>
                </a:lnTo>
                <a:lnTo>
                  <a:pt x="13788" y="75032"/>
                </a:lnTo>
                <a:lnTo>
                  <a:pt x="24837" y="80505"/>
                </a:lnTo>
                <a:lnTo>
                  <a:pt x="38692" y="82327"/>
                </a:lnTo>
                <a:lnTo>
                  <a:pt x="49600" y="82327"/>
                </a:lnTo>
                <a:lnTo>
                  <a:pt x="55175" y="78695"/>
                </a:lnTo>
                <a:lnTo>
                  <a:pt x="60507" y="76855"/>
                </a:lnTo>
                <a:lnTo>
                  <a:pt x="64143" y="73224"/>
                </a:lnTo>
                <a:lnTo>
                  <a:pt x="83339" y="73224"/>
                </a:lnTo>
                <a:lnTo>
                  <a:pt x="83529" y="69593"/>
                </a:lnTo>
                <a:lnTo>
                  <a:pt x="31420" y="69593"/>
                </a:lnTo>
                <a:lnTo>
                  <a:pt x="26088" y="67777"/>
                </a:lnTo>
                <a:lnTo>
                  <a:pt x="22452" y="62330"/>
                </a:lnTo>
                <a:lnTo>
                  <a:pt x="16877" y="56883"/>
                </a:lnTo>
                <a:lnTo>
                  <a:pt x="15180" y="49596"/>
                </a:lnTo>
                <a:lnTo>
                  <a:pt x="15401" y="32311"/>
                </a:lnTo>
                <a:lnTo>
                  <a:pt x="16877" y="25991"/>
                </a:lnTo>
                <a:lnTo>
                  <a:pt x="22452" y="20520"/>
                </a:lnTo>
                <a:lnTo>
                  <a:pt x="26088" y="15073"/>
                </a:lnTo>
                <a:lnTo>
                  <a:pt x="31420" y="13257"/>
                </a:lnTo>
                <a:lnTo>
                  <a:pt x="69664" y="13257"/>
                </a:lnTo>
                <a:lnTo>
                  <a:pt x="67576" y="10234"/>
                </a:lnTo>
                <a:lnTo>
                  <a:pt x="58896" y="3950"/>
                </a:lnTo>
                <a:lnTo>
                  <a:pt x="46618" y="483"/>
                </a:lnTo>
                <a:lnTo>
                  <a:pt x="29545" y="0"/>
                </a:lnTo>
                <a:close/>
              </a:path>
              <a:path w="84454" h="128270">
                <a:moveTo>
                  <a:pt x="69664" y="13257"/>
                </a:moveTo>
                <a:lnTo>
                  <a:pt x="47903" y="13257"/>
                </a:lnTo>
                <a:lnTo>
                  <a:pt x="53236" y="15073"/>
                </a:lnTo>
                <a:lnTo>
                  <a:pt x="56871" y="20520"/>
                </a:lnTo>
                <a:lnTo>
                  <a:pt x="62446" y="25991"/>
                </a:lnTo>
                <a:lnTo>
                  <a:pt x="63923" y="32311"/>
                </a:lnTo>
                <a:lnTo>
                  <a:pt x="64143" y="49596"/>
                </a:lnTo>
                <a:lnTo>
                  <a:pt x="62446" y="56883"/>
                </a:lnTo>
                <a:lnTo>
                  <a:pt x="56871" y="62330"/>
                </a:lnTo>
                <a:lnTo>
                  <a:pt x="53236" y="67777"/>
                </a:lnTo>
                <a:lnTo>
                  <a:pt x="47903" y="69593"/>
                </a:lnTo>
                <a:lnTo>
                  <a:pt x="83529" y="69593"/>
                </a:lnTo>
                <a:lnTo>
                  <a:pt x="83909" y="62330"/>
                </a:lnTo>
                <a:lnTo>
                  <a:pt x="84065" y="56883"/>
                </a:lnTo>
                <a:lnTo>
                  <a:pt x="82912" y="44451"/>
                </a:lnTo>
                <a:lnTo>
                  <a:pt x="80002" y="32311"/>
                </a:lnTo>
                <a:lnTo>
                  <a:pt x="75022" y="21017"/>
                </a:lnTo>
                <a:lnTo>
                  <a:pt x="69664" y="13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8970835" y="4827576"/>
            <a:ext cx="89535" cy="121920"/>
          </a:xfrm>
          <a:custGeom>
            <a:avLst/>
            <a:gdLst/>
            <a:ahLst/>
            <a:cxnLst/>
            <a:rect l="l" t="t" r="r" b="b"/>
            <a:pathLst>
              <a:path w="89534" h="121920">
                <a:moveTo>
                  <a:pt x="72959" y="92673"/>
                </a:moveTo>
                <a:lnTo>
                  <a:pt x="56476" y="92673"/>
                </a:lnTo>
                <a:lnTo>
                  <a:pt x="56476" y="121749"/>
                </a:lnTo>
                <a:lnTo>
                  <a:pt x="72959" y="121749"/>
                </a:lnTo>
                <a:lnTo>
                  <a:pt x="72959" y="92673"/>
                </a:lnTo>
                <a:close/>
              </a:path>
              <a:path w="89534" h="121920">
                <a:moveTo>
                  <a:pt x="72959" y="0"/>
                </a:moveTo>
                <a:lnTo>
                  <a:pt x="51144" y="0"/>
                </a:lnTo>
                <a:lnTo>
                  <a:pt x="0" y="78147"/>
                </a:lnTo>
                <a:lnTo>
                  <a:pt x="0" y="92673"/>
                </a:lnTo>
                <a:lnTo>
                  <a:pt x="89199" y="92673"/>
                </a:lnTo>
                <a:lnTo>
                  <a:pt x="89199" y="79963"/>
                </a:lnTo>
                <a:lnTo>
                  <a:pt x="12846" y="79963"/>
                </a:lnTo>
                <a:lnTo>
                  <a:pt x="56476" y="14525"/>
                </a:lnTo>
                <a:lnTo>
                  <a:pt x="72959" y="14525"/>
                </a:lnTo>
                <a:lnTo>
                  <a:pt x="72959" y="0"/>
                </a:lnTo>
                <a:close/>
              </a:path>
              <a:path w="89534" h="121920">
                <a:moveTo>
                  <a:pt x="72959" y="14525"/>
                </a:moveTo>
                <a:lnTo>
                  <a:pt x="56476" y="14525"/>
                </a:lnTo>
                <a:lnTo>
                  <a:pt x="56476" y="79963"/>
                </a:lnTo>
                <a:lnTo>
                  <a:pt x="72959" y="79963"/>
                </a:lnTo>
                <a:lnTo>
                  <a:pt x="72959" y="14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9089121" y="4929328"/>
            <a:ext cx="16510" cy="20320"/>
          </a:xfrm>
          <a:custGeom>
            <a:avLst/>
            <a:gdLst/>
            <a:ahLst/>
            <a:cxnLst/>
            <a:rect l="l" t="t" r="r" b="b"/>
            <a:pathLst>
              <a:path w="16509" h="20320">
                <a:moveTo>
                  <a:pt x="0" y="9998"/>
                </a:moveTo>
                <a:lnTo>
                  <a:pt x="16482" y="9998"/>
                </a:lnTo>
              </a:path>
            </a:pathLst>
          </a:custGeom>
          <a:ln w="21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9136519" y="4823944"/>
            <a:ext cx="84455" cy="128270"/>
          </a:xfrm>
          <a:custGeom>
            <a:avLst/>
            <a:gdLst/>
            <a:ahLst/>
            <a:cxnLst/>
            <a:rect l="l" t="t" r="r" b="b"/>
            <a:pathLst>
              <a:path w="84454" h="128270">
                <a:moveTo>
                  <a:pt x="56344" y="0"/>
                </a:moveTo>
                <a:lnTo>
                  <a:pt x="12834" y="20181"/>
                </a:lnTo>
                <a:lnTo>
                  <a:pt x="194" y="65413"/>
                </a:lnTo>
                <a:lnTo>
                  <a:pt x="0" y="70860"/>
                </a:lnTo>
                <a:lnTo>
                  <a:pt x="1061" y="83103"/>
                </a:lnTo>
                <a:lnTo>
                  <a:pt x="15522" y="118409"/>
                </a:lnTo>
                <a:lnTo>
                  <a:pt x="54746" y="127872"/>
                </a:lnTo>
                <a:lnTo>
                  <a:pt x="66331" y="123178"/>
                </a:lnTo>
                <a:lnTo>
                  <a:pt x="76050" y="114486"/>
                </a:lnTo>
                <a:lnTo>
                  <a:pt x="36226" y="114486"/>
                </a:lnTo>
                <a:lnTo>
                  <a:pt x="30893" y="112670"/>
                </a:lnTo>
                <a:lnTo>
                  <a:pt x="27257" y="107223"/>
                </a:lnTo>
                <a:lnTo>
                  <a:pt x="21683" y="101752"/>
                </a:lnTo>
                <a:lnTo>
                  <a:pt x="19986" y="96305"/>
                </a:lnTo>
                <a:lnTo>
                  <a:pt x="19986" y="78123"/>
                </a:lnTo>
                <a:lnTo>
                  <a:pt x="21683" y="70860"/>
                </a:lnTo>
                <a:lnTo>
                  <a:pt x="27257" y="65413"/>
                </a:lnTo>
                <a:lnTo>
                  <a:pt x="30893" y="59966"/>
                </a:lnTo>
                <a:lnTo>
                  <a:pt x="31534" y="59748"/>
                </a:lnTo>
                <a:lnTo>
                  <a:pt x="16376" y="59748"/>
                </a:lnTo>
                <a:lnTo>
                  <a:pt x="18777" y="45968"/>
                </a:lnTo>
                <a:lnTo>
                  <a:pt x="22769" y="33818"/>
                </a:lnTo>
                <a:lnTo>
                  <a:pt x="28661" y="23708"/>
                </a:lnTo>
                <a:lnTo>
                  <a:pt x="38983" y="16819"/>
                </a:lnTo>
                <a:lnTo>
                  <a:pt x="52708" y="14525"/>
                </a:lnTo>
                <a:lnTo>
                  <a:pt x="78159" y="14525"/>
                </a:lnTo>
                <a:lnTo>
                  <a:pt x="78159" y="5447"/>
                </a:lnTo>
                <a:lnTo>
                  <a:pt x="72584" y="3631"/>
                </a:lnTo>
                <a:lnTo>
                  <a:pt x="68949" y="3631"/>
                </a:lnTo>
                <a:lnTo>
                  <a:pt x="63616" y="1815"/>
                </a:lnTo>
                <a:lnTo>
                  <a:pt x="59980" y="1815"/>
                </a:lnTo>
                <a:lnTo>
                  <a:pt x="56344" y="0"/>
                </a:lnTo>
                <a:close/>
              </a:path>
              <a:path w="84454" h="128270">
                <a:moveTo>
                  <a:pt x="74797" y="58151"/>
                </a:moveTo>
                <a:lnTo>
                  <a:pt x="50769" y="58151"/>
                </a:lnTo>
                <a:lnTo>
                  <a:pt x="58041" y="59966"/>
                </a:lnTo>
                <a:lnTo>
                  <a:pt x="61677" y="65413"/>
                </a:lnTo>
                <a:lnTo>
                  <a:pt x="67252" y="70860"/>
                </a:lnTo>
                <a:lnTo>
                  <a:pt x="68949" y="78123"/>
                </a:lnTo>
                <a:lnTo>
                  <a:pt x="68949" y="96305"/>
                </a:lnTo>
                <a:lnTo>
                  <a:pt x="67252" y="101752"/>
                </a:lnTo>
                <a:lnTo>
                  <a:pt x="61677" y="107223"/>
                </a:lnTo>
                <a:lnTo>
                  <a:pt x="58041" y="112670"/>
                </a:lnTo>
                <a:lnTo>
                  <a:pt x="50769" y="114486"/>
                </a:lnTo>
                <a:lnTo>
                  <a:pt x="76050" y="114486"/>
                </a:lnTo>
                <a:lnTo>
                  <a:pt x="76776" y="113836"/>
                </a:lnTo>
                <a:lnTo>
                  <a:pt x="81498" y="105623"/>
                </a:lnTo>
                <a:lnTo>
                  <a:pt x="84017" y="93496"/>
                </a:lnTo>
                <a:lnTo>
                  <a:pt x="84129" y="75305"/>
                </a:lnTo>
                <a:lnTo>
                  <a:pt x="79420" y="63795"/>
                </a:lnTo>
                <a:lnTo>
                  <a:pt x="74797" y="58151"/>
                </a:lnTo>
                <a:close/>
              </a:path>
              <a:path w="84454" h="128270">
                <a:moveTo>
                  <a:pt x="45437" y="45416"/>
                </a:moveTo>
                <a:lnTo>
                  <a:pt x="34529" y="45416"/>
                </a:lnTo>
                <a:lnTo>
                  <a:pt x="28954" y="49048"/>
                </a:lnTo>
                <a:lnTo>
                  <a:pt x="23622" y="50863"/>
                </a:lnTo>
                <a:lnTo>
                  <a:pt x="19986" y="54519"/>
                </a:lnTo>
                <a:lnTo>
                  <a:pt x="16376" y="59748"/>
                </a:lnTo>
                <a:lnTo>
                  <a:pt x="31534" y="59748"/>
                </a:lnTo>
                <a:lnTo>
                  <a:pt x="36226" y="58151"/>
                </a:lnTo>
                <a:lnTo>
                  <a:pt x="74797" y="58151"/>
                </a:lnTo>
                <a:lnTo>
                  <a:pt x="70341" y="52711"/>
                </a:lnTo>
                <a:lnTo>
                  <a:pt x="59292" y="47238"/>
                </a:lnTo>
                <a:lnTo>
                  <a:pt x="45437" y="45416"/>
                </a:lnTo>
                <a:close/>
              </a:path>
              <a:path w="84454" h="128270">
                <a:moveTo>
                  <a:pt x="78159" y="14525"/>
                </a:moveTo>
                <a:lnTo>
                  <a:pt x="59980" y="14525"/>
                </a:lnTo>
                <a:lnTo>
                  <a:pt x="65313" y="16341"/>
                </a:lnTo>
                <a:lnTo>
                  <a:pt x="68949" y="18157"/>
                </a:lnTo>
                <a:lnTo>
                  <a:pt x="72584" y="18157"/>
                </a:lnTo>
                <a:lnTo>
                  <a:pt x="78159" y="21788"/>
                </a:lnTo>
                <a:lnTo>
                  <a:pt x="78159" y="14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10407437" y="4503536"/>
            <a:ext cx="455930" cy="601980"/>
          </a:xfrm>
          <a:custGeom>
            <a:avLst/>
            <a:gdLst/>
            <a:ahLst/>
            <a:cxnLst/>
            <a:rect l="l" t="t" r="r" b="b"/>
            <a:pathLst>
              <a:path w="455929" h="601979">
                <a:moveTo>
                  <a:pt x="0" y="601633"/>
                </a:moveTo>
                <a:lnTo>
                  <a:pt x="455872" y="601633"/>
                </a:lnTo>
                <a:lnTo>
                  <a:pt x="455872" y="0"/>
                </a:lnTo>
                <a:lnTo>
                  <a:pt x="0" y="0"/>
                </a:lnTo>
                <a:lnTo>
                  <a:pt x="0" y="601633"/>
                </a:lnTo>
                <a:close/>
              </a:path>
            </a:pathLst>
          </a:custGeom>
          <a:solidFill>
            <a:srgbClr val="E66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11319182" y="5102260"/>
            <a:ext cx="455930" cy="0"/>
          </a:xfrm>
          <a:custGeom>
            <a:avLst/>
            <a:gdLst/>
            <a:ahLst/>
            <a:cxnLst/>
            <a:rect l="l" t="t" r="r" b="b"/>
            <a:pathLst>
              <a:path w="455929">
                <a:moveTo>
                  <a:pt x="0" y="0"/>
                </a:moveTo>
                <a:lnTo>
                  <a:pt x="455846" y="0"/>
                </a:lnTo>
              </a:path>
            </a:pathLst>
          </a:custGeom>
          <a:ln w="7089">
            <a:solidFill>
              <a:srgbClr val="E66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10407437" y="3909688"/>
            <a:ext cx="455930" cy="594360"/>
          </a:xfrm>
          <a:custGeom>
            <a:avLst/>
            <a:gdLst/>
            <a:ahLst/>
            <a:cxnLst/>
            <a:rect l="l" t="t" r="r" b="b"/>
            <a:pathLst>
              <a:path w="455929" h="594360">
                <a:moveTo>
                  <a:pt x="0" y="593848"/>
                </a:moveTo>
                <a:lnTo>
                  <a:pt x="455872" y="593848"/>
                </a:lnTo>
                <a:lnTo>
                  <a:pt x="455872" y="0"/>
                </a:lnTo>
                <a:lnTo>
                  <a:pt x="0" y="0"/>
                </a:lnTo>
                <a:lnTo>
                  <a:pt x="0" y="593848"/>
                </a:lnTo>
                <a:close/>
              </a:path>
            </a:pathLst>
          </a:custGeom>
          <a:solidFill>
            <a:srgbClr val="FCB86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11319182" y="5096427"/>
            <a:ext cx="455930" cy="0"/>
          </a:xfrm>
          <a:custGeom>
            <a:avLst/>
            <a:gdLst/>
            <a:ahLst/>
            <a:cxnLst/>
            <a:rect l="l" t="t" r="r" b="b"/>
            <a:pathLst>
              <a:path w="455929">
                <a:moveTo>
                  <a:pt x="0" y="0"/>
                </a:moveTo>
                <a:lnTo>
                  <a:pt x="455846" y="0"/>
                </a:lnTo>
              </a:path>
            </a:pathLst>
          </a:custGeom>
          <a:ln w="7115">
            <a:solidFill>
              <a:srgbClr val="FCB86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10635374" y="5105170"/>
            <a:ext cx="0" cy="89535"/>
          </a:xfrm>
          <a:custGeom>
            <a:avLst/>
            <a:gdLst/>
            <a:ahLst/>
            <a:cxnLst/>
            <a:rect l="l" t="t" r="r" b="b"/>
            <a:pathLst>
              <a:path h="89535">
                <a:moveTo>
                  <a:pt x="0" y="0"/>
                </a:moveTo>
                <a:lnTo>
                  <a:pt x="0" y="0"/>
                </a:lnTo>
                <a:lnTo>
                  <a:pt x="0" y="89262"/>
                </a:lnTo>
              </a:path>
            </a:pathLst>
          </a:custGeom>
          <a:ln w="19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10378228" y="5323156"/>
            <a:ext cx="83820" cy="114935"/>
          </a:xfrm>
          <a:custGeom>
            <a:avLst/>
            <a:gdLst/>
            <a:ahLst/>
            <a:cxnLst/>
            <a:rect l="l" t="t" r="r" b="b"/>
            <a:pathLst>
              <a:path w="83820" h="114935">
                <a:moveTo>
                  <a:pt x="0" y="88634"/>
                </a:moveTo>
                <a:lnTo>
                  <a:pt x="0" y="108041"/>
                </a:lnTo>
                <a:lnTo>
                  <a:pt x="7789" y="109984"/>
                </a:lnTo>
                <a:lnTo>
                  <a:pt x="13630" y="111924"/>
                </a:lnTo>
                <a:lnTo>
                  <a:pt x="23562" y="114024"/>
                </a:lnTo>
                <a:lnTo>
                  <a:pt x="33955" y="114897"/>
                </a:lnTo>
                <a:lnTo>
                  <a:pt x="50305" y="114852"/>
                </a:lnTo>
                <a:lnTo>
                  <a:pt x="62675" y="111261"/>
                </a:lnTo>
                <a:lnTo>
                  <a:pt x="73132" y="105280"/>
                </a:lnTo>
                <a:lnTo>
                  <a:pt x="77117" y="100279"/>
                </a:lnTo>
                <a:lnTo>
                  <a:pt x="33103" y="100279"/>
                </a:lnTo>
                <a:lnTo>
                  <a:pt x="25314" y="98339"/>
                </a:lnTo>
                <a:lnTo>
                  <a:pt x="19472" y="96397"/>
                </a:lnTo>
                <a:lnTo>
                  <a:pt x="13630" y="96397"/>
                </a:lnTo>
                <a:lnTo>
                  <a:pt x="5841" y="92517"/>
                </a:lnTo>
                <a:lnTo>
                  <a:pt x="0" y="88634"/>
                </a:lnTo>
                <a:close/>
              </a:path>
              <a:path w="83820" h="114935">
                <a:moveTo>
                  <a:pt x="33748" y="0"/>
                </a:moveTo>
                <a:lnTo>
                  <a:pt x="21410" y="3466"/>
                </a:lnTo>
                <a:lnTo>
                  <a:pt x="11104" y="9508"/>
                </a:lnTo>
                <a:lnTo>
                  <a:pt x="2776" y="19548"/>
                </a:lnTo>
                <a:lnTo>
                  <a:pt x="0" y="32353"/>
                </a:lnTo>
                <a:lnTo>
                  <a:pt x="0" y="40118"/>
                </a:lnTo>
                <a:lnTo>
                  <a:pt x="3894" y="47881"/>
                </a:lnTo>
                <a:lnTo>
                  <a:pt x="9385" y="53261"/>
                </a:lnTo>
                <a:lnTo>
                  <a:pt x="19370" y="59542"/>
                </a:lnTo>
                <a:lnTo>
                  <a:pt x="33103" y="63405"/>
                </a:lnTo>
                <a:lnTo>
                  <a:pt x="38945" y="65348"/>
                </a:lnTo>
                <a:lnTo>
                  <a:pt x="50629" y="67287"/>
                </a:lnTo>
                <a:lnTo>
                  <a:pt x="56497" y="69227"/>
                </a:lnTo>
                <a:lnTo>
                  <a:pt x="60391" y="71170"/>
                </a:lnTo>
                <a:lnTo>
                  <a:pt x="64286" y="75050"/>
                </a:lnTo>
                <a:lnTo>
                  <a:pt x="64286" y="88634"/>
                </a:lnTo>
                <a:lnTo>
                  <a:pt x="62339" y="92517"/>
                </a:lnTo>
                <a:lnTo>
                  <a:pt x="58444" y="96397"/>
                </a:lnTo>
                <a:lnTo>
                  <a:pt x="54549" y="98339"/>
                </a:lnTo>
                <a:lnTo>
                  <a:pt x="46734" y="100279"/>
                </a:lnTo>
                <a:lnTo>
                  <a:pt x="77117" y="100279"/>
                </a:lnTo>
                <a:lnTo>
                  <a:pt x="81102" y="95278"/>
                </a:lnTo>
                <a:lnTo>
                  <a:pt x="83756" y="82169"/>
                </a:lnTo>
                <a:lnTo>
                  <a:pt x="81604" y="69395"/>
                </a:lnTo>
                <a:lnTo>
                  <a:pt x="73212" y="59073"/>
                </a:lnTo>
                <a:lnTo>
                  <a:pt x="62484" y="53380"/>
                </a:lnTo>
                <a:lnTo>
                  <a:pt x="48682" y="49820"/>
                </a:lnTo>
                <a:lnTo>
                  <a:pt x="42840" y="47881"/>
                </a:lnTo>
                <a:lnTo>
                  <a:pt x="33103" y="45941"/>
                </a:lnTo>
                <a:lnTo>
                  <a:pt x="25314" y="43998"/>
                </a:lnTo>
                <a:lnTo>
                  <a:pt x="17525" y="36236"/>
                </a:lnTo>
                <a:lnTo>
                  <a:pt x="17525" y="26534"/>
                </a:lnTo>
                <a:lnTo>
                  <a:pt x="19472" y="22651"/>
                </a:lnTo>
                <a:lnTo>
                  <a:pt x="25314" y="18769"/>
                </a:lnTo>
                <a:lnTo>
                  <a:pt x="29209" y="16829"/>
                </a:lnTo>
                <a:lnTo>
                  <a:pt x="35051" y="14889"/>
                </a:lnTo>
                <a:lnTo>
                  <a:pt x="77917" y="14889"/>
                </a:lnTo>
                <a:lnTo>
                  <a:pt x="77917" y="5184"/>
                </a:lnTo>
                <a:lnTo>
                  <a:pt x="72075" y="3244"/>
                </a:lnTo>
                <a:lnTo>
                  <a:pt x="68180" y="3244"/>
                </a:lnTo>
                <a:lnTo>
                  <a:pt x="60233" y="1234"/>
                </a:lnTo>
                <a:lnTo>
                  <a:pt x="49834" y="277"/>
                </a:lnTo>
                <a:lnTo>
                  <a:pt x="33748" y="0"/>
                </a:lnTo>
                <a:close/>
              </a:path>
              <a:path w="83820" h="114935">
                <a:moveTo>
                  <a:pt x="77917" y="14889"/>
                </a:moveTo>
                <a:lnTo>
                  <a:pt x="50629" y="14889"/>
                </a:lnTo>
                <a:lnTo>
                  <a:pt x="56497" y="16829"/>
                </a:lnTo>
                <a:lnTo>
                  <a:pt x="62339" y="16829"/>
                </a:lnTo>
                <a:lnTo>
                  <a:pt x="68180" y="18769"/>
                </a:lnTo>
                <a:lnTo>
                  <a:pt x="72075" y="20711"/>
                </a:lnTo>
                <a:lnTo>
                  <a:pt x="77917" y="22651"/>
                </a:lnTo>
                <a:lnTo>
                  <a:pt x="77917" y="14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10477565" y="5295349"/>
            <a:ext cx="68580" cy="140335"/>
          </a:xfrm>
          <a:custGeom>
            <a:avLst/>
            <a:gdLst/>
            <a:ahLst/>
            <a:cxnLst/>
            <a:rect l="l" t="t" r="r" b="b"/>
            <a:pathLst>
              <a:path w="68579" h="140335">
                <a:moveTo>
                  <a:pt x="31182" y="44636"/>
                </a:moveTo>
                <a:lnTo>
                  <a:pt x="13656" y="44636"/>
                </a:lnTo>
                <a:lnTo>
                  <a:pt x="13920" y="112173"/>
                </a:lnTo>
                <a:lnTo>
                  <a:pt x="16825" y="124292"/>
                </a:lnTo>
                <a:lnTo>
                  <a:pt x="24540" y="134467"/>
                </a:lnTo>
                <a:lnTo>
                  <a:pt x="35534" y="138559"/>
                </a:lnTo>
                <a:lnTo>
                  <a:pt x="50655" y="139731"/>
                </a:lnTo>
                <a:lnTo>
                  <a:pt x="68180" y="139731"/>
                </a:lnTo>
                <a:lnTo>
                  <a:pt x="68180" y="124203"/>
                </a:lnTo>
                <a:lnTo>
                  <a:pt x="37024" y="124203"/>
                </a:lnTo>
                <a:lnTo>
                  <a:pt x="35077" y="120324"/>
                </a:lnTo>
                <a:lnTo>
                  <a:pt x="33129" y="118384"/>
                </a:lnTo>
                <a:lnTo>
                  <a:pt x="31182" y="112561"/>
                </a:lnTo>
                <a:lnTo>
                  <a:pt x="31182" y="44636"/>
                </a:lnTo>
                <a:close/>
              </a:path>
              <a:path w="68579" h="140335">
                <a:moveTo>
                  <a:pt x="68180" y="31051"/>
                </a:moveTo>
                <a:lnTo>
                  <a:pt x="0" y="31051"/>
                </a:lnTo>
                <a:lnTo>
                  <a:pt x="0" y="44636"/>
                </a:lnTo>
                <a:lnTo>
                  <a:pt x="68180" y="44636"/>
                </a:lnTo>
                <a:lnTo>
                  <a:pt x="68180" y="31051"/>
                </a:lnTo>
                <a:close/>
              </a:path>
              <a:path w="68579" h="140335">
                <a:moveTo>
                  <a:pt x="31182" y="0"/>
                </a:moveTo>
                <a:lnTo>
                  <a:pt x="13656" y="0"/>
                </a:lnTo>
                <a:lnTo>
                  <a:pt x="13656" y="31051"/>
                </a:lnTo>
                <a:lnTo>
                  <a:pt x="31182" y="31051"/>
                </a:lnTo>
                <a:lnTo>
                  <a:pt x="31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10564001" y="5322518"/>
            <a:ext cx="100330" cy="116839"/>
          </a:xfrm>
          <a:custGeom>
            <a:avLst/>
            <a:gdLst/>
            <a:ahLst/>
            <a:cxnLst/>
            <a:rect l="l" t="t" r="r" b="b"/>
            <a:pathLst>
              <a:path w="100329" h="116839">
                <a:moveTo>
                  <a:pt x="49951" y="0"/>
                </a:moveTo>
                <a:lnTo>
                  <a:pt x="10285" y="18487"/>
                </a:lnTo>
                <a:lnTo>
                  <a:pt x="0" y="69859"/>
                </a:lnTo>
                <a:lnTo>
                  <a:pt x="2736" y="81716"/>
                </a:lnTo>
                <a:lnTo>
                  <a:pt x="38738" y="114994"/>
                </a:lnTo>
                <a:lnTo>
                  <a:pt x="54402" y="116275"/>
                </a:lnTo>
                <a:lnTo>
                  <a:pt x="66924" y="113660"/>
                </a:lnTo>
                <a:lnTo>
                  <a:pt x="78048" y="107851"/>
                </a:lnTo>
                <a:lnTo>
                  <a:pt x="86020" y="100839"/>
                </a:lnTo>
                <a:lnTo>
                  <a:pt x="47614" y="100839"/>
                </a:lnTo>
                <a:lnTo>
                  <a:pt x="35690" y="97295"/>
                </a:lnTo>
                <a:lnTo>
                  <a:pt x="19151" y="52117"/>
                </a:lnTo>
                <a:lnTo>
                  <a:pt x="19247" y="48820"/>
                </a:lnTo>
                <a:lnTo>
                  <a:pt x="21520" y="37040"/>
                </a:lnTo>
                <a:lnTo>
                  <a:pt x="27053" y="26528"/>
                </a:lnTo>
                <a:lnTo>
                  <a:pt x="37113" y="18276"/>
                </a:lnTo>
                <a:lnTo>
                  <a:pt x="49951" y="15527"/>
                </a:lnTo>
                <a:lnTo>
                  <a:pt x="86433" y="15527"/>
                </a:lnTo>
                <a:lnTo>
                  <a:pt x="85461" y="14088"/>
                </a:lnTo>
                <a:lnTo>
                  <a:pt x="75348" y="6507"/>
                </a:lnTo>
                <a:lnTo>
                  <a:pt x="63635" y="1688"/>
                </a:lnTo>
                <a:lnTo>
                  <a:pt x="49951" y="0"/>
                </a:lnTo>
                <a:close/>
              </a:path>
              <a:path w="100329" h="116839">
                <a:moveTo>
                  <a:pt x="86433" y="15527"/>
                </a:moveTo>
                <a:lnTo>
                  <a:pt x="49951" y="15527"/>
                </a:lnTo>
                <a:lnTo>
                  <a:pt x="51312" y="15553"/>
                </a:lnTo>
                <a:lnTo>
                  <a:pt x="63571" y="19010"/>
                </a:lnTo>
                <a:lnTo>
                  <a:pt x="80434" y="67508"/>
                </a:lnTo>
                <a:lnTo>
                  <a:pt x="76937" y="79757"/>
                </a:lnTo>
                <a:lnTo>
                  <a:pt x="70870" y="90212"/>
                </a:lnTo>
                <a:lnTo>
                  <a:pt x="62067" y="98229"/>
                </a:lnTo>
                <a:lnTo>
                  <a:pt x="47614" y="100839"/>
                </a:lnTo>
                <a:lnTo>
                  <a:pt x="86020" y="100839"/>
                </a:lnTo>
                <a:lnTo>
                  <a:pt x="100030" y="48820"/>
                </a:lnTo>
                <a:lnTo>
                  <a:pt x="97185" y="35787"/>
                </a:lnTo>
                <a:lnTo>
                  <a:pt x="92229" y="24110"/>
                </a:lnTo>
                <a:lnTo>
                  <a:pt x="86433" y="15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10686887" y="5323218"/>
            <a:ext cx="86995" cy="116205"/>
          </a:xfrm>
          <a:custGeom>
            <a:avLst/>
            <a:gdLst/>
            <a:ahLst/>
            <a:cxnLst/>
            <a:rect l="l" t="t" r="r" b="b"/>
            <a:pathLst>
              <a:path w="86995" h="116204">
                <a:moveTo>
                  <a:pt x="45642" y="0"/>
                </a:moveTo>
                <a:lnTo>
                  <a:pt x="12038" y="18230"/>
                </a:lnTo>
                <a:lnTo>
                  <a:pt x="0" y="68536"/>
                </a:lnTo>
                <a:lnTo>
                  <a:pt x="3272" y="80491"/>
                </a:lnTo>
                <a:lnTo>
                  <a:pt x="27952" y="109771"/>
                </a:lnTo>
                <a:lnTo>
                  <a:pt x="53692" y="115742"/>
                </a:lnTo>
                <a:lnTo>
                  <a:pt x="59534" y="115742"/>
                </a:lnTo>
                <a:lnTo>
                  <a:pt x="65376" y="113802"/>
                </a:lnTo>
                <a:lnTo>
                  <a:pt x="71218" y="113802"/>
                </a:lnTo>
                <a:lnTo>
                  <a:pt x="77059" y="111862"/>
                </a:lnTo>
                <a:lnTo>
                  <a:pt x="80954" y="109922"/>
                </a:lnTo>
                <a:lnTo>
                  <a:pt x="86796" y="107980"/>
                </a:lnTo>
                <a:lnTo>
                  <a:pt x="86796" y="100217"/>
                </a:lnTo>
                <a:lnTo>
                  <a:pt x="61481" y="100217"/>
                </a:lnTo>
                <a:lnTo>
                  <a:pt x="48081" y="99554"/>
                </a:lnTo>
                <a:lnTo>
                  <a:pt x="19952" y="64236"/>
                </a:lnTo>
                <a:lnTo>
                  <a:pt x="19749" y="46001"/>
                </a:lnTo>
                <a:lnTo>
                  <a:pt x="23996" y="34471"/>
                </a:lnTo>
                <a:lnTo>
                  <a:pt x="31735" y="23362"/>
                </a:lnTo>
                <a:lnTo>
                  <a:pt x="42469" y="16960"/>
                </a:lnTo>
                <a:lnTo>
                  <a:pt x="55639" y="14827"/>
                </a:lnTo>
                <a:lnTo>
                  <a:pt x="86796" y="14827"/>
                </a:lnTo>
                <a:lnTo>
                  <a:pt x="86796" y="7065"/>
                </a:lnTo>
                <a:lnTo>
                  <a:pt x="80954" y="5123"/>
                </a:lnTo>
                <a:lnTo>
                  <a:pt x="77059" y="3183"/>
                </a:lnTo>
                <a:lnTo>
                  <a:pt x="71006" y="1242"/>
                </a:lnTo>
                <a:lnTo>
                  <a:pt x="62044" y="344"/>
                </a:lnTo>
                <a:lnTo>
                  <a:pt x="45642" y="0"/>
                </a:lnTo>
                <a:close/>
              </a:path>
              <a:path w="86995" h="116204">
                <a:moveTo>
                  <a:pt x="86796" y="90515"/>
                </a:moveTo>
                <a:lnTo>
                  <a:pt x="80954" y="94395"/>
                </a:lnTo>
                <a:lnTo>
                  <a:pt x="77059" y="96335"/>
                </a:lnTo>
                <a:lnTo>
                  <a:pt x="71218" y="98277"/>
                </a:lnTo>
                <a:lnTo>
                  <a:pt x="67323" y="98277"/>
                </a:lnTo>
                <a:lnTo>
                  <a:pt x="61481" y="100217"/>
                </a:lnTo>
                <a:lnTo>
                  <a:pt x="86796" y="100217"/>
                </a:lnTo>
                <a:lnTo>
                  <a:pt x="86796" y="90515"/>
                </a:lnTo>
                <a:close/>
              </a:path>
              <a:path w="86995" h="116204">
                <a:moveTo>
                  <a:pt x="86796" y="14827"/>
                </a:moveTo>
                <a:lnTo>
                  <a:pt x="61481" y="14827"/>
                </a:lnTo>
                <a:lnTo>
                  <a:pt x="67323" y="16767"/>
                </a:lnTo>
                <a:lnTo>
                  <a:pt x="71218" y="16767"/>
                </a:lnTo>
                <a:lnTo>
                  <a:pt x="77059" y="18707"/>
                </a:lnTo>
                <a:lnTo>
                  <a:pt x="80954" y="20650"/>
                </a:lnTo>
                <a:lnTo>
                  <a:pt x="86796" y="24529"/>
                </a:lnTo>
                <a:lnTo>
                  <a:pt x="86796" y="14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10804866" y="5283704"/>
            <a:ext cx="97790" cy="151765"/>
          </a:xfrm>
          <a:custGeom>
            <a:avLst/>
            <a:gdLst/>
            <a:ahLst/>
            <a:cxnLst/>
            <a:rect l="l" t="t" r="r" b="b"/>
            <a:pathLst>
              <a:path w="97790" h="151764">
                <a:moveTo>
                  <a:pt x="19472" y="0"/>
                </a:moveTo>
                <a:lnTo>
                  <a:pt x="0" y="0"/>
                </a:lnTo>
                <a:lnTo>
                  <a:pt x="0" y="151375"/>
                </a:lnTo>
                <a:lnTo>
                  <a:pt x="19472" y="151375"/>
                </a:lnTo>
                <a:lnTo>
                  <a:pt x="19472" y="98977"/>
                </a:lnTo>
                <a:lnTo>
                  <a:pt x="43063" y="98977"/>
                </a:lnTo>
                <a:lnTo>
                  <a:pt x="37024" y="93154"/>
                </a:lnTo>
                <a:lnTo>
                  <a:pt x="41521" y="89272"/>
                </a:lnTo>
                <a:lnTo>
                  <a:pt x="19472" y="89272"/>
                </a:lnTo>
                <a:lnTo>
                  <a:pt x="19472" y="0"/>
                </a:lnTo>
                <a:close/>
              </a:path>
              <a:path w="97790" h="151764">
                <a:moveTo>
                  <a:pt x="43063" y="98977"/>
                </a:moveTo>
                <a:lnTo>
                  <a:pt x="19472" y="98977"/>
                </a:lnTo>
                <a:lnTo>
                  <a:pt x="74022" y="151375"/>
                </a:lnTo>
                <a:lnTo>
                  <a:pt x="97416" y="151375"/>
                </a:lnTo>
                <a:lnTo>
                  <a:pt x="43063" y="98977"/>
                </a:lnTo>
                <a:close/>
              </a:path>
              <a:path w="97790" h="151764">
                <a:moveTo>
                  <a:pt x="95468" y="42696"/>
                </a:moveTo>
                <a:lnTo>
                  <a:pt x="72075" y="42696"/>
                </a:lnTo>
                <a:lnTo>
                  <a:pt x="19472" y="89272"/>
                </a:lnTo>
                <a:lnTo>
                  <a:pt x="41521" y="89272"/>
                </a:lnTo>
                <a:lnTo>
                  <a:pt x="95468" y="426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11547118" y="5105170"/>
            <a:ext cx="0" cy="89535"/>
          </a:xfrm>
          <a:custGeom>
            <a:avLst/>
            <a:gdLst/>
            <a:ahLst/>
            <a:cxnLst/>
            <a:rect l="l" t="t" r="r" b="b"/>
            <a:pathLst>
              <a:path h="89535">
                <a:moveTo>
                  <a:pt x="0" y="0"/>
                </a:moveTo>
                <a:lnTo>
                  <a:pt x="0" y="0"/>
                </a:lnTo>
                <a:lnTo>
                  <a:pt x="0" y="89262"/>
                </a:lnTo>
              </a:path>
            </a:pathLst>
          </a:custGeom>
          <a:ln w="19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11280210" y="5283704"/>
            <a:ext cx="97790" cy="155575"/>
          </a:xfrm>
          <a:custGeom>
            <a:avLst/>
            <a:gdLst/>
            <a:ahLst/>
            <a:cxnLst/>
            <a:rect l="l" t="t" r="r" b="b"/>
            <a:pathLst>
              <a:path w="97790" h="155575">
                <a:moveTo>
                  <a:pt x="34729" y="135848"/>
                </a:moveTo>
                <a:lnTo>
                  <a:pt x="17525" y="135848"/>
                </a:lnTo>
                <a:lnTo>
                  <a:pt x="21420" y="141671"/>
                </a:lnTo>
                <a:lnTo>
                  <a:pt x="38971" y="153315"/>
                </a:lnTo>
                <a:lnTo>
                  <a:pt x="44813" y="155255"/>
                </a:lnTo>
                <a:lnTo>
                  <a:pt x="57172" y="155023"/>
                </a:lnTo>
                <a:lnTo>
                  <a:pt x="68457" y="151988"/>
                </a:lnTo>
                <a:lnTo>
                  <a:pt x="79056" y="144819"/>
                </a:lnTo>
                <a:lnTo>
                  <a:pt x="83470" y="139565"/>
                </a:lnTo>
                <a:lnTo>
                  <a:pt x="45349" y="139565"/>
                </a:lnTo>
                <a:lnTo>
                  <a:pt x="34729" y="135848"/>
                </a:lnTo>
                <a:close/>
              </a:path>
              <a:path w="97790" h="155575">
                <a:moveTo>
                  <a:pt x="17525" y="0"/>
                </a:moveTo>
                <a:lnTo>
                  <a:pt x="0" y="0"/>
                </a:lnTo>
                <a:lnTo>
                  <a:pt x="0" y="151375"/>
                </a:lnTo>
                <a:lnTo>
                  <a:pt x="17525" y="151375"/>
                </a:lnTo>
                <a:lnTo>
                  <a:pt x="17525" y="135848"/>
                </a:lnTo>
                <a:lnTo>
                  <a:pt x="34729" y="135848"/>
                </a:lnTo>
                <a:lnTo>
                  <a:pt x="18580" y="85598"/>
                </a:lnTo>
                <a:lnTo>
                  <a:pt x="22306" y="73871"/>
                </a:lnTo>
                <a:lnTo>
                  <a:pt x="28562" y="62302"/>
                </a:lnTo>
                <a:lnTo>
                  <a:pt x="35520" y="58220"/>
                </a:lnTo>
                <a:lnTo>
                  <a:pt x="17525" y="58220"/>
                </a:lnTo>
                <a:lnTo>
                  <a:pt x="17525" y="0"/>
                </a:lnTo>
                <a:close/>
              </a:path>
              <a:path w="97790" h="155575">
                <a:moveTo>
                  <a:pt x="83023" y="54713"/>
                </a:moveTo>
                <a:lnTo>
                  <a:pt x="53587" y="54713"/>
                </a:lnTo>
                <a:lnTo>
                  <a:pt x="64304" y="59365"/>
                </a:lnTo>
                <a:lnTo>
                  <a:pt x="74463" y="71087"/>
                </a:lnTo>
                <a:lnTo>
                  <a:pt x="78268" y="82578"/>
                </a:lnTo>
                <a:lnTo>
                  <a:pt x="79864" y="97034"/>
                </a:lnTo>
                <a:lnTo>
                  <a:pt x="78966" y="107723"/>
                </a:lnTo>
                <a:lnTo>
                  <a:pt x="75455" y="119641"/>
                </a:lnTo>
                <a:lnTo>
                  <a:pt x="69677" y="130931"/>
                </a:lnTo>
                <a:lnTo>
                  <a:pt x="59693" y="137500"/>
                </a:lnTo>
                <a:lnTo>
                  <a:pt x="45349" y="139565"/>
                </a:lnTo>
                <a:lnTo>
                  <a:pt x="83470" y="139565"/>
                </a:lnTo>
                <a:lnTo>
                  <a:pt x="89208" y="132733"/>
                </a:lnTo>
                <a:lnTo>
                  <a:pt x="93766" y="122381"/>
                </a:lnTo>
                <a:lnTo>
                  <a:pt x="96487" y="109554"/>
                </a:lnTo>
                <a:lnTo>
                  <a:pt x="97369" y="93834"/>
                </a:lnTo>
                <a:lnTo>
                  <a:pt x="96163" y="82281"/>
                </a:lnTo>
                <a:lnTo>
                  <a:pt x="92809" y="71060"/>
                </a:lnTo>
                <a:lnTo>
                  <a:pt x="86677" y="59522"/>
                </a:lnTo>
                <a:lnTo>
                  <a:pt x="83023" y="54713"/>
                </a:lnTo>
                <a:close/>
              </a:path>
              <a:path w="97790" h="155575">
                <a:moveTo>
                  <a:pt x="52602" y="38813"/>
                </a:moveTo>
                <a:lnTo>
                  <a:pt x="44813" y="38813"/>
                </a:lnTo>
                <a:lnTo>
                  <a:pt x="38971" y="40756"/>
                </a:lnTo>
                <a:lnTo>
                  <a:pt x="33129" y="44636"/>
                </a:lnTo>
                <a:lnTo>
                  <a:pt x="27261" y="46578"/>
                </a:lnTo>
                <a:lnTo>
                  <a:pt x="21420" y="52401"/>
                </a:lnTo>
                <a:lnTo>
                  <a:pt x="17525" y="58220"/>
                </a:lnTo>
                <a:lnTo>
                  <a:pt x="35520" y="58220"/>
                </a:lnTo>
                <a:lnTo>
                  <a:pt x="38614" y="56405"/>
                </a:lnTo>
                <a:lnTo>
                  <a:pt x="53587" y="54713"/>
                </a:lnTo>
                <a:lnTo>
                  <a:pt x="83023" y="54713"/>
                </a:lnTo>
                <a:lnTo>
                  <a:pt x="77054" y="46857"/>
                </a:lnTo>
                <a:lnTo>
                  <a:pt x="65729" y="40824"/>
                </a:lnTo>
                <a:lnTo>
                  <a:pt x="52602" y="38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8" name="object 98"/>
          <p:cNvSpPr/>
          <p:nvPr/>
        </p:nvSpPr>
        <p:spPr>
          <a:xfrm>
            <a:off x="11403091" y="5322518"/>
            <a:ext cx="91440" cy="116839"/>
          </a:xfrm>
          <a:custGeom>
            <a:avLst/>
            <a:gdLst/>
            <a:ahLst/>
            <a:cxnLst/>
            <a:rect l="l" t="t" r="r" b="b"/>
            <a:pathLst>
              <a:path w="91440" h="116839">
                <a:moveTo>
                  <a:pt x="79328" y="15527"/>
                </a:moveTo>
                <a:lnTo>
                  <a:pt x="52453" y="15527"/>
                </a:lnTo>
                <a:lnTo>
                  <a:pt x="60242" y="17467"/>
                </a:lnTo>
                <a:lnTo>
                  <a:pt x="66084" y="23289"/>
                </a:lnTo>
                <a:lnTo>
                  <a:pt x="71926" y="27171"/>
                </a:lnTo>
                <a:lnTo>
                  <a:pt x="73873" y="32991"/>
                </a:lnTo>
                <a:lnTo>
                  <a:pt x="73873" y="44636"/>
                </a:lnTo>
                <a:lnTo>
                  <a:pt x="41447" y="44808"/>
                </a:lnTo>
                <a:lnTo>
                  <a:pt x="29108" y="46473"/>
                </a:lnTo>
                <a:lnTo>
                  <a:pt x="17329" y="50875"/>
                </a:lnTo>
                <a:lnTo>
                  <a:pt x="5882" y="59184"/>
                </a:lnTo>
                <a:lnTo>
                  <a:pt x="1397" y="69964"/>
                </a:lnTo>
                <a:lnTo>
                  <a:pt x="0" y="85721"/>
                </a:lnTo>
                <a:lnTo>
                  <a:pt x="2956" y="97066"/>
                </a:lnTo>
                <a:lnTo>
                  <a:pt x="11916" y="108795"/>
                </a:lnTo>
                <a:lnTo>
                  <a:pt x="22781" y="114366"/>
                </a:lnTo>
                <a:lnTo>
                  <a:pt x="36874" y="116441"/>
                </a:lnTo>
                <a:lnTo>
                  <a:pt x="44664" y="116441"/>
                </a:lnTo>
                <a:lnTo>
                  <a:pt x="52453" y="114501"/>
                </a:lnTo>
                <a:lnTo>
                  <a:pt x="69978" y="102857"/>
                </a:lnTo>
                <a:lnTo>
                  <a:pt x="71276" y="100917"/>
                </a:lnTo>
                <a:lnTo>
                  <a:pt x="32980" y="100917"/>
                </a:lnTo>
                <a:lnTo>
                  <a:pt x="27138" y="98977"/>
                </a:lnTo>
                <a:lnTo>
                  <a:pt x="19323" y="91215"/>
                </a:lnTo>
                <a:lnTo>
                  <a:pt x="17486" y="85721"/>
                </a:lnTo>
                <a:lnTo>
                  <a:pt x="17376" y="71808"/>
                </a:lnTo>
                <a:lnTo>
                  <a:pt x="19323" y="65985"/>
                </a:lnTo>
                <a:lnTo>
                  <a:pt x="28978" y="61004"/>
                </a:lnTo>
                <a:lnTo>
                  <a:pt x="40182" y="59045"/>
                </a:lnTo>
                <a:lnTo>
                  <a:pt x="56347" y="58220"/>
                </a:lnTo>
                <a:lnTo>
                  <a:pt x="91424" y="58220"/>
                </a:lnTo>
                <a:lnTo>
                  <a:pt x="91193" y="46473"/>
                </a:lnTo>
                <a:lnTo>
                  <a:pt x="90824" y="40119"/>
                </a:lnTo>
                <a:lnTo>
                  <a:pt x="87864" y="28627"/>
                </a:lnTo>
                <a:lnTo>
                  <a:pt x="81547" y="17832"/>
                </a:lnTo>
                <a:lnTo>
                  <a:pt x="79328" y="15527"/>
                </a:lnTo>
                <a:close/>
              </a:path>
              <a:path w="91440" h="116839">
                <a:moveTo>
                  <a:pt x="91424" y="97034"/>
                </a:moveTo>
                <a:lnTo>
                  <a:pt x="73873" y="97034"/>
                </a:lnTo>
                <a:lnTo>
                  <a:pt x="73873" y="112561"/>
                </a:lnTo>
                <a:lnTo>
                  <a:pt x="91424" y="112561"/>
                </a:lnTo>
                <a:lnTo>
                  <a:pt x="91424" y="97034"/>
                </a:lnTo>
                <a:close/>
              </a:path>
              <a:path w="91440" h="116839">
                <a:moveTo>
                  <a:pt x="91424" y="58220"/>
                </a:moveTo>
                <a:lnTo>
                  <a:pt x="73873" y="58220"/>
                </a:lnTo>
                <a:lnTo>
                  <a:pt x="73742" y="66949"/>
                </a:lnTo>
                <a:lnTo>
                  <a:pt x="71153" y="79908"/>
                </a:lnTo>
                <a:lnTo>
                  <a:pt x="63657" y="89895"/>
                </a:lnTo>
                <a:lnTo>
                  <a:pt x="53595" y="98161"/>
                </a:lnTo>
                <a:lnTo>
                  <a:pt x="40769" y="100917"/>
                </a:lnTo>
                <a:lnTo>
                  <a:pt x="71276" y="100917"/>
                </a:lnTo>
                <a:lnTo>
                  <a:pt x="73873" y="97034"/>
                </a:lnTo>
                <a:lnTo>
                  <a:pt x="91424" y="97034"/>
                </a:lnTo>
                <a:lnTo>
                  <a:pt x="91424" y="58220"/>
                </a:lnTo>
                <a:close/>
              </a:path>
              <a:path w="91440" h="116839">
                <a:moveTo>
                  <a:pt x="44664" y="0"/>
                </a:moveTo>
                <a:lnTo>
                  <a:pt x="38822" y="0"/>
                </a:lnTo>
                <a:lnTo>
                  <a:pt x="32980" y="1942"/>
                </a:lnTo>
                <a:lnTo>
                  <a:pt x="27138" y="1942"/>
                </a:lnTo>
                <a:lnTo>
                  <a:pt x="21270" y="3882"/>
                </a:lnTo>
                <a:lnTo>
                  <a:pt x="13481" y="5822"/>
                </a:lnTo>
                <a:lnTo>
                  <a:pt x="7639" y="7764"/>
                </a:lnTo>
                <a:lnTo>
                  <a:pt x="7639" y="25229"/>
                </a:lnTo>
                <a:lnTo>
                  <a:pt x="13481" y="21349"/>
                </a:lnTo>
                <a:lnTo>
                  <a:pt x="25191" y="17467"/>
                </a:lnTo>
                <a:lnTo>
                  <a:pt x="31033" y="17467"/>
                </a:lnTo>
                <a:lnTo>
                  <a:pt x="36874" y="15527"/>
                </a:lnTo>
                <a:lnTo>
                  <a:pt x="79328" y="15527"/>
                </a:lnTo>
                <a:lnTo>
                  <a:pt x="70907" y="6777"/>
                </a:lnTo>
                <a:lnTo>
                  <a:pt x="59119" y="1843"/>
                </a:lnTo>
                <a:lnTo>
                  <a:pt x="44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9" name="object 99"/>
          <p:cNvSpPr/>
          <p:nvPr/>
        </p:nvSpPr>
        <p:spPr>
          <a:xfrm>
            <a:off x="11519830" y="5295349"/>
            <a:ext cx="68580" cy="140335"/>
          </a:xfrm>
          <a:custGeom>
            <a:avLst/>
            <a:gdLst/>
            <a:ahLst/>
            <a:cxnLst/>
            <a:rect l="l" t="t" r="r" b="b"/>
            <a:pathLst>
              <a:path w="68579" h="140335">
                <a:moveTo>
                  <a:pt x="31182" y="44636"/>
                </a:moveTo>
                <a:lnTo>
                  <a:pt x="13630" y="44636"/>
                </a:lnTo>
                <a:lnTo>
                  <a:pt x="13895" y="112189"/>
                </a:lnTo>
                <a:lnTo>
                  <a:pt x="16808" y="124300"/>
                </a:lnTo>
                <a:lnTo>
                  <a:pt x="24539" y="134477"/>
                </a:lnTo>
                <a:lnTo>
                  <a:pt x="35543" y="138561"/>
                </a:lnTo>
                <a:lnTo>
                  <a:pt x="50655" y="139731"/>
                </a:lnTo>
                <a:lnTo>
                  <a:pt x="68180" y="139731"/>
                </a:lnTo>
                <a:lnTo>
                  <a:pt x="68180" y="124203"/>
                </a:lnTo>
                <a:lnTo>
                  <a:pt x="37024" y="124203"/>
                </a:lnTo>
                <a:lnTo>
                  <a:pt x="35077" y="120324"/>
                </a:lnTo>
                <a:lnTo>
                  <a:pt x="33129" y="118384"/>
                </a:lnTo>
                <a:lnTo>
                  <a:pt x="31182" y="112561"/>
                </a:lnTo>
                <a:lnTo>
                  <a:pt x="31182" y="44636"/>
                </a:lnTo>
                <a:close/>
              </a:path>
              <a:path w="68579" h="140335">
                <a:moveTo>
                  <a:pt x="68180" y="31051"/>
                </a:moveTo>
                <a:lnTo>
                  <a:pt x="0" y="31051"/>
                </a:lnTo>
                <a:lnTo>
                  <a:pt x="0" y="44636"/>
                </a:lnTo>
                <a:lnTo>
                  <a:pt x="68180" y="44636"/>
                </a:lnTo>
                <a:lnTo>
                  <a:pt x="68180" y="31051"/>
                </a:lnTo>
                <a:close/>
              </a:path>
              <a:path w="68579" h="140335">
                <a:moveTo>
                  <a:pt x="31182" y="0"/>
                </a:moveTo>
                <a:lnTo>
                  <a:pt x="13630" y="0"/>
                </a:lnTo>
                <a:lnTo>
                  <a:pt x="13630" y="31051"/>
                </a:lnTo>
                <a:lnTo>
                  <a:pt x="31182" y="31051"/>
                </a:lnTo>
                <a:lnTo>
                  <a:pt x="31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11606113" y="5322518"/>
            <a:ext cx="85725" cy="116839"/>
          </a:xfrm>
          <a:custGeom>
            <a:avLst/>
            <a:gdLst/>
            <a:ahLst/>
            <a:cxnLst/>
            <a:rect l="l" t="t" r="r" b="b"/>
            <a:pathLst>
              <a:path w="85725" h="116839">
                <a:moveTo>
                  <a:pt x="59841" y="0"/>
                </a:moveTo>
                <a:lnTo>
                  <a:pt x="21052" y="9565"/>
                </a:lnTo>
                <a:lnTo>
                  <a:pt x="346" y="51478"/>
                </a:lnTo>
                <a:lnTo>
                  <a:pt x="0" y="68677"/>
                </a:lnTo>
                <a:lnTo>
                  <a:pt x="2551" y="80845"/>
                </a:lnTo>
                <a:lnTo>
                  <a:pt x="38459" y="114893"/>
                </a:lnTo>
                <a:lnTo>
                  <a:pt x="52026" y="116441"/>
                </a:lnTo>
                <a:lnTo>
                  <a:pt x="59841" y="116441"/>
                </a:lnTo>
                <a:lnTo>
                  <a:pt x="63736" y="114501"/>
                </a:lnTo>
                <a:lnTo>
                  <a:pt x="69578" y="114501"/>
                </a:lnTo>
                <a:lnTo>
                  <a:pt x="81261" y="110621"/>
                </a:lnTo>
                <a:lnTo>
                  <a:pt x="85156" y="108679"/>
                </a:lnTo>
                <a:lnTo>
                  <a:pt x="85156" y="100917"/>
                </a:lnTo>
                <a:lnTo>
                  <a:pt x="59841" y="100917"/>
                </a:lnTo>
                <a:lnTo>
                  <a:pt x="46428" y="100254"/>
                </a:lnTo>
                <a:lnTo>
                  <a:pt x="18311" y="64937"/>
                </a:lnTo>
                <a:lnTo>
                  <a:pt x="18108" y="46703"/>
                </a:lnTo>
                <a:lnTo>
                  <a:pt x="22352" y="35171"/>
                </a:lnTo>
                <a:lnTo>
                  <a:pt x="30085" y="24061"/>
                </a:lnTo>
                <a:lnTo>
                  <a:pt x="40810" y="17660"/>
                </a:lnTo>
                <a:lnTo>
                  <a:pt x="53999" y="15527"/>
                </a:lnTo>
                <a:lnTo>
                  <a:pt x="85156" y="15527"/>
                </a:lnTo>
                <a:lnTo>
                  <a:pt x="85156" y="7764"/>
                </a:lnTo>
                <a:lnTo>
                  <a:pt x="81261" y="5822"/>
                </a:lnTo>
                <a:lnTo>
                  <a:pt x="69578" y="1942"/>
                </a:lnTo>
                <a:lnTo>
                  <a:pt x="65683" y="1942"/>
                </a:lnTo>
                <a:lnTo>
                  <a:pt x="59841" y="0"/>
                </a:lnTo>
                <a:close/>
              </a:path>
              <a:path w="85725" h="116839">
                <a:moveTo>
                  <a:pt x="85156" y="91215"/>
                </a:moveTo>
                <a:lnTo>
                  <a:pt x="81261" y="95094"/>
                </a:lnTo>
                <a:lnTo>
                  <a:pt x="69578" y="98977"/>
                </a:lnTo>
                <a:lnTo>
                  <a:pt x="65683" y="98977"/>
                </a:lnTo>
                <a:lnTo>
                  <a:pt x="59841" y="100917"/>
                </a:lnTo>
                <a:lnTo>
                  <a:pt x="85156" y="100917"/>
                </a:lnTo>
                <a:lnTo>
                  <a:pt x="85156" y="91215"/>
                </a:lnTo>
                <a:close/>
              </a:path>
              <a:path w="85725" h="116839">
                <a:moveTo>
                  <a:pt x="85156" y="15527"/>
                </a:moveTo>
                <a:lnTo>
                  <a:pt x="59841" y="15527"/>
                </a:lnTo>
                <a:lnTo>
                  <a:pt x="65683" y="17467"/>
                </a:lnTo>
                <a:lnTo>
                  <a:pt x="69578" y="17467"/>
                </a:lnTo>
                <a:lnTo>
                  <a:pt x="81261" y="21349"/>
                </a:lnTo>
                <a:lnTo>
                  <a:pt x="85156" y="25229"/>
                </a:lnTo>
                <a:lnTo>
                  <a:pt x="85156" y="155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11724399" y="5283704"/>
            <a:ext cx="92075" cy="151765"/>
          </a:xfrm>
          <a:custGeom>
            <a:avLst/>
            <a:gdLst/>
            <a:ahLst/>
            <a:cxnLst/>
            <a:rect l="l" t="t" r="r" b="b"/>
            <a:pathLst>
              <a:path w="92075" h="151764">
                <a:moveTo>
                  <a:pt x="17525" y="0"/>
                </a:moveTo>
                <a:lnTo>
                  <a:pt x="0" y="0"/>
                </a:lnTo>
                <a:lnTo>
                  <a:pt x="0" y="151375"/>
                </a:lnTo>
                <a:lnTo>
                  <a:pt x="17525" y="151375"/>
                </a:lnTo>
                <a:lnTo>
                  <a:pt x="17534" y="88165"/>
                </a:lnTo>
                <a:lnTo>
                  <a:pt x="19371" y="74706"/>
                </a:lnTo>
                <a:lnTo>
                  <a:pt x="25314" y="64043"/>
                </a:lnTo>
                <a:lnTo>
                  <a:pt x="29207" y="60163"/>
                </a:lnTo>
                <a:lnTo>
                  <a:pt x="17525" y="60163"/>
                </a:lnTo>
                <a:lnTo>
                  <a:pt x="17525" y="0"/>
                </a:lnTo>
                <a:close/>
              </a:path>
              <a:path w="92075" h="151764">
                <a:moveTo>
                  <a:pt x="82928" y="54341"/>
                </a:moveTo>
                <a:lnTo>
                  <a:pt x="56497" y="54341"/>
                </a:lnTo>
                <a:lnTo>
                  <a:pt x="62339" y="58220"/>
                </a:lnTo>
                <a:lnTo>
                  <a:pt x="66233" y="62103"/>
                </a:lnTo>
                <a:lnTo>
                  <a:pt x="70128" y="67925"/>
                </a:lnTo>
                <a:lnTo>
                  <a:pt x="71829" y="74706"/>
                </a:lnTo>
                <a:lnTo>
                  <a:pt x="72075" y="151375"/>
                </a:lnTo>
                <a:lnTo>
                  <a:pt x="91548" y="151375"/>
                </a:lnTo>
                <a:lnTo>
                  <a:pt x="91467" y="81626"/>
                </a:lnTo>
                <a:lnTo>
                  <a:pt x="89633" y="68822"/>
                </a:lnTo>
                <a:lnTo>
                  <a:pt x="85048" y="57312"/>
                </a:lnTo>
                <a:lnTo>
                  <a:pt x="82928" y="54341"/>
                </a:lnTo>
                <a:close/>
              </a:path>
              <a:path w="92075" h="151764">
                <a:moveTo>
                  <a:pt x="52576" y="38813"/>
                </a:moveTo>
                <a:lnTo>
                  <a:pt x="44787" y="38813"/>
                </a:lnTo>
                <a:lnTo>
                  <a:pt x="38945" y="40756"/>
                </a:lnTo>
                <a:lnTo>
                  <a:pt x="21420" y="52401"/>
                </a:lnTo>
                <a:lnTo>
                  <a:pt x="17525" y="60163"/>
                </a:lnTo>
                <a:lnTo>
                  <a:pt x="29207" y="60163"/>
                </a:lnTo>
                <a:lnTo>
                  <a:pt x="31156" y="58220"/>
                </a:lnTo>
                <a:lnTo>
                  <a:pt x="38945" y="54341"/>
                </a:lnTo>
                <a:lnTo>
                  <a:pt x="82928" y="54341"/>
                </a:lnTo>
                <a:lnTo>
                  <a:pt x="77263" y="46400"/>
                </a:lnTo>
                <a:lnTo>
                  <a:pt x="66629" y="40710"/>
                </a:lnTo>
                <a:lnTo>
                  <a:pt x="52576" y="388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10251576" y="5105170"/>
            <a:ext cx="1593850" cy="0"/>
          </a:xfrm>
          <a:custGeom>
            <a:avLst/>
            <a:gdLst/>
            <a:ahLst/>
            <a:cxnLst/>
            <a:rect l="l" t="t" r="r" b="b"/>
            <a:pathLst>
              <a:path w="1593850">
                <a:moveTo>
                  <a:pt x="0" y="0"/>
                </a:moveTo>
                <a:lnTo>
                  <a:pt x="1593605" y="0"/>
                </a:lnTo>
              </a:path>
            </a:pathLst>
          </a:custGeom>
          <a:ln w="19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10047106" y="5033367"/>
            <a:ext cx="100965" cy="151130"/>
          </a:xfrm>
          <a:custGeom>
            <a:avLst/>
            <a:gdLst/>
            <a:ahLst/>
            <a:cxnLst/>
            <a:rect l="l" t="t" r="r" b="b"/>
            <a:pathLst>
              <a:path w="100965" h="151129">
                <a:moveTo>
                  <a:pt x="50583" y="0"/>
                </a:moveTo>
                <a:lnTo>
                  <a:pt x="8971" y="27078"/>
                </a:lnTo>
                <a:lnTo>
                  <a:pt x="0" y="78140"/>
                </a:lnTo>
                <a:lnTo>
                  <a:pt x="174" y="83332"/>
                </a:lnTo>
                <a:lnTo>
                  <a:pt x="11653" y="128602"/>
                </a:lnTo>
                <a:lnTo>
                  <a:pt x="57906" y="150897"/>
                </a:lnTo>
                <a:lnTo>
                  <a:pt x="69886" y="147551"/>
                </a:lnTo>
                <a:lnTo>
                  <a:pt x="80632" y="140416"/>
                </a:lnTo>
                <a:lnTo>
                  <a:pt x="84686" y="135367"/>
                </a:lnTo>
                <a:lnTo>
                  <a:pt x="45185" y="135367"/>
                </a:lnTo>
                <a:lnTo>
                  <a:pt x="34875" y="130189"/>
                </a:lnTo>
                <a:lnTo>
                  <a:pt x="25432" y="117004"/>
                </a:lnTo>
                <a:lnTo>
                  <a:pt x="22609" y="108828"/>
                </a:lnTo>
                <a:lnTo>
                  <a:pt x="20785" y="97951"/>
                </a:lnTo>
                <a:lnTo>
                  <a:pt x="19850" y="83332"/>
                </a:lnTo>
                <a:lnTo>
                  <a:pt x="19896" y="62018"/>
                </a:lnTo>
                <a:lnTo>
                  <a:pt x="38562" y="18912"/>
                </a:lnTo>
                <a:lnTo>
                  <a:pt x="50583" y="15519"/>
                </a:lnTo>
                <a:lnTo>
                  <a:pt x="84415" y="15519"/>
                </a:lnTo>
                <a:lnTo>
                  <a:pt x="75963" y="7733"/>
                </a:lnTo>
                <a:lnTo>
                  <a:pt x="64141" y="2042"/>
                </a:lnTo>
                <a:lnTo>
                  <a:pt x="50583" y="0"/>
                </a:lnTo>
                <a:close/>
              </a:path>
              <a:path w="100965" h="151129">
                <a:moveTo>
                  <a:pt x="84415" y="15519"/>
                </a:moveTo>
                <a:lnTo>
                  <a:pt x="50583" y="15519"/>
                </a:lnTo>
                <a:lnTo>
                  <a:pt x="57577" y="16690"/>
                </a:lnTo>
                <a:lnTo>
                  <a:pt x="67135" y="23486"/>
                </a:lnTo>
                <a:lnTo>
                  <a:pt x="76278" y="37633"/>
                </a:lnTo>
                <a:lnTo>
                  <a:pt x="79018" y="48536"/>
                </a:lnTo>
                <a:lnTo>
                  <a:pt x="80979" y="62018"/>
                </a:lnTo>
                <a:lnTo>
                  <a:pt x="81722" y="78140"/>
                </a:lnTo>
                <a:lnTo>
                  <a:pt x="80818" y="91974"/>
                </a:lnTo>
                <a:lnTo>
                  <a:pt x="59728" y="133779"/>
                </a:lnTo>
                <a:lnTo>
                  <a:pt x="45185" y="135367"/>
                </a:lnTo>
                <a:lnTo>
                  <a:pt x="84686" y="135367"/>
                </a:lnTo>
                <a:lnTo>
                  <a:pt x="99484" y="97951"/>
                </a:lnTo>
                <a:lnTo>
                  <a:pt x="100692" y="78140"/>
                </a:lnTo>
                <a:lnTo>
                  <a:pt x="100641" y="62018"/>
                </a:lnTo>
                <a:lnTo>
                  <a:pt x="99335" y="50814"/>
                </a:lnTo>
                <a:lnTo>
                  <a:pt x="96390" y="38524"/>
                </a:lnTo>
                <a:lnTo>
                  <a:pt x="91814" y="27074"/>
                </a:lnTo>
                <a:lnTo>
                  <a:pt x="85393" y="16419"/>
                </a:lnTo>
                <a:lnTo>
                  <a:pt x="84415" y="15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10251577" y="3781602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87679" y="0"/>
                </a:moveTo>
                <a:lnTo>
                  <a:pt x="87679" y="0"/>
                </a:lnTo>
                <a:lnTo>
                  <a:pt x="0" y="0"/>
                </a:lnTo>
              </a:path>
            </a:pathLst>
          </a:custGeom>
          <a:ln w="19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9663238" y="3711738"/>
            <a:ext cx="93980" cy="149225"/>
          </a:xfrm>
          <a:custGeom>
            <a:avLst/>
            <a:gdLst/>
            <a:ahLst/>
            <a:cxnLst/>
            <a:rect l="l" t="t" r="r" b="b"/>
            <a:pathLst>
              <a:path w="93979" h="149225">
                <a:moveTo>
                  <a:pt x="0" y="122266"/>
                </a:moveTo>
                <a:lnTo>
                  <a:pt x="0" y="141665"/>
                </a:lnTo>
                <a:lnTo>
                  <a:pt x="5867" y="145545"/>
                </a:lnTo>
                <a:lnTo>
                  <a:pt x="11835" y="145570"/>
                </a:lnTo>
                <a:lnTo>
                  <a:pt x="21980" y="147586"/>
                </a:lnTo>
                <a:lnTo>
                  <a:pt x="31683" y="148508"/>
                </a:lnTo>
                <a:lnTo>
                  <a:pt x="48897" y="148619"/>
                </a:lnTo>
                <a:lnTo>
                  <a:pt x="61525" y="145545"/>
                </a:lnTo>
                <a:lnTo>
                  <a:pt x="72612" y="140367"/>
                </a:lnTo>
                <a:lnTo>
                  <a:pt x="82835" y="133136"/>
                </a:lnTo>
                <a:lnTo>
                  <a:pt x="83586" y="131966"/>
                </a:lnTo>
                <a:lnTo>
                  <a:pt x="23393" y="131966"/>
                </a:lnTo>
                <a:lnTo>
                  <a:pt x="5867" y="126146"/>
                </a:lnTo>
                <a:lnTo>
                  <a:pt x="0" y="122266"/>
                </a:lnTo>
                <a:close/>
              </a:path>
              <a:path w="93979" h="149225">
                <a:moveTo>
                  <a:pt x="82363" y="65983"/>
                </a:moveTo>
                <a:lnTo>
                  <a:pt x="31182" y="65983"/>
                </a:lnTo>
                <a:lnTo>
                  <a:pt x="43761" y="66445"/>
                </a:lnTo>
                <a:lnTo>
                  <a:pt x="55967" y="70232"/>
                </a:lnTo>
                <a:lnTo>
                  <a:pt x="66384" y="77936"/>
                </a:lnTo>
                <a:lnTo>
                  <a:pt x="71931" y="88026"/>
                </a:lnTo>
                <a:lnTo>
                  <a:pt x="73836" y="102903"/>
                </a:lnTo>
                <a:lnTo>
                  <a:pt x="70283" y="115099"/>
                </a:lnTo>
                <a:lnTo>
                  <a:pt x="62344" y="125908"/>
                </a:lnTo>
                <a:lnTo>
                  <a:pt x="51372" y="130625"/>
                </a:lnTo>
                <a:lnTo>
                  <a:pt x="37024" y="131966"/>
                </a:lnTo>
                <a:lnTo>
                  <a:pt x="83586" y="131966"/>
                </a:lnTo>
                <a:lnTo>
                  <a:pt x="88972" y="123569"/>
                </a:lnTo>
                <a:lnTo>
                  <a:pt x="92411" y="110976"/>
                </a:lnTo>
                <a:lnTo>
                  <a:pt x="93448" y="95406"/>
                </a:lnTo>
                <a:lnTo>
                  <a:pt x="91564" y="82555"/>
                </a:lnTo>
                <a:lnTo>
                  <a:pt x="86637" y="71175"/>
                </a:lnTo>
                <a:lnTo>
                  <a:pt x="82363" y="65983"/>
                </a:lnTo>
                <a:close/>
              </a:path>
              <a:path w="93979" h="149225">
                <a:moveTo>
                  <a:pt x="83785" y="0"/>
                </a:moveTo>
                <a:lnTo>
                  <a:pt x="5867" y="0"/>
                </a:lnTo>
                <a:lnTo>
                  <a:pt x="5867" y="73742"/>
                </a:lnTo>
                <a:lnTo>
                  <a:pt x="11709" y="71802"/>
                </a:lnTo>
                <a:lnTo>
                  <a:pt x="15604" y="69862"/>
                </a:lnTo>
                <a:lnTo>
                  <a:pt x="27287" y="65983"/>
                </a:lnTo>
                <a:lnTo>
                  <a:pt x="82363" y="65983"/>
                </a:lnTo>
                <a:lnTo>
                  <a:pt x="77996" y="60677"/>
                </a:lnTo>
                <a:lnTo>
                  <a:pt x="67369" y="55003"/>
                </a:lnTo>
                <a:lnTo>
                  <a:pt x="57840" y="52403"/>
                </a:lnTo>
                <a:lnTo>
                  <a:pt x="23393" y="52403"/>
                </a:lnTo>
                <a:lnTo>
                  <a:pt x="23393" y="17459"/>
                </a:lnTo>
                <a:lnTo>
                  <a:pt x="83785" y="17459"/>
                </a:lnTo>
                <a:lnTo>
                  <a:pt x="83785" y="0"/>
                </a:lnTo>
                <a:close/>
              </a:path>
              <a:path w="93979" h="149225">
                <a:moveTo>
                  <a:pt x="40918" y="50463"/>
                </a:moveTo>
                <a:lnTo>
                  <a:pt x="29235" y="50463"/>
                </a:lnTo>
                <a:lnTo>
                  <a:pt x="27287" y="52403"/>
                </a:lnTo>
                <a:lnTo>
                  <a:pt x="57840" y="52403"/>
                </a:lnTo>
                <a:lnTo>
                  <a:pt x="54888" y="51598"/>
                </a:lnTo>
                <a:lnTo>
                  <a:pt x="40918" y="50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9790063" y="3709799"/>
            <a:ext cx="99060" cy="150495"/>
          </a:xfrm>
          <a:custGeom>
            <a:avLst/>
            <a:gdLst/>
            <a:ahLst/>
            <a:cxnLst/>
            <a:rect l="l" t="t" r="r" b="b"/>
            <a:pathLst>
              <a:path w="99059" h="150495">
                <a:moveTo>
                  <a:pt x="48507" y="0"/>
                </a:moveTo>
                <a:lnTo>
                  <a:pt x="10732" y="20608"/>
                </a:lnTo>
                <a:lnTo>
                  <a:pt x="353" y="66117"/>
                </a:lnTo>
                <a:lnTo>
                  <a:pt x="0" y="84041"/>
                </a:lnTo>
                <a:lnTo>
                  <a:pt x="1199" y="98133"/>
                </a:lnTo>
                <a:lnTo>
                  <a:pt x="19610" y="140093"/>
                </a:lnTo>
                <a:lnTo>
                  <a:pt x="58576" y="150388"/>
                </a:lnTo>
                <a:lnTo>
                  <a:pt x="70000" y="146153"/>
                </a:lnTo>
                <a:lnTo>
                  <a:pt x="80202" y="138485"/>
                </a:lnTo>
                <a:lnTo>
                  <a:pt x="82787" y="135499"/>
                </a:lnTo>
                <a:lnTo>
                  <a:pt x="44524" y="135499"/>
                </a:lnTo>
                <a:lnTo>
                  <a:pt x="33817" y="129972"/>
                </a:lnTo>
                <a:lnTo>
                  <a:pt x="19782" y="84041"/>
                </a:lnTo>
                <a:lnTo>
                  <a:pt x="19529" y="66117"/>
                </a:lnTo>
                <a:lnTo>
                  <a:pt x="19771" y="61728"/>
                </a:lnTo>
                <a:lnTo>
                  <a:pt x="36051" y="18630"/>
                </a:lnTo>
                <a:lnTo>
                  <a:pt x="48507" y="15519"/>
                </a:lnTo>
                <a:lnTo>
                  <a:pt x="84233" y="15519"/>
                </a:lnTo>
                <a:lnTo>
                  <a:pt x="83735" y="14673"/>
                </a:lnTo>
                <a:lnTo>
                  <a:pt x="74015" y="6329"/>
                </a:lnTo>
                <a:lnTo>
                  <a:pt x="62467" y="1534"/>
                </a:lnTo>
                <a:lnTo>
                  <a:pt x="48507" y="0"/>
                </a:lnTo>
                <a:close/>
              </a:path>
              <a:path w="99059" h="150495">
                <a:moveTo>
                  <a:pt x="84233" y="15519"/>
                </a:moveTo>
                <a:lnTo>
                  <a:pt x="48507" y="15519"/>
                </a:lnTo>
                <a:lnTo>
                  <a:pt x="56113" y="16271"/>
                </a:lnTo>
                <a:lnTo>
                  <a:pt x="66310" y="22060"/>
                </a:lnTo>
                <a:lnTo>
                  <a:pt x="79193" y="59652"/>
                </a:lnTo>
                <a:lnTo>
                  <a:pt x="79456" y="83079"/>
                </a:lnTo>
                <a:lnTo>
                  <a:pt x="79238" y="89744"/>
                </a:lnTo>
                <a:lnTo>
                  <a:pt x="59859" y="133084"/>
                </a:lnTo>
                <a:lnTo>
                  <a:pt x="44524" y="135499"/>
                </a:lnTo>
                <a:lnTo>
                  <a:pt x="82787" y="135499"/>
                </a:lnTo>
                <a:lnTo>
                  <a:pt x="97556" y="95300"/>
                </a:lnTo>
                <a:lnTo>
                  <a:pt x="98536" y="80011"/>
                </a:lnTo>
                <a:lnTo>
                  <a:pt x="98454" y="59652"/>
                </a:lnTo>
                <a:lnTo>
                  <a:pt x="97113" y="48376"/>
                </a:lnTo>
                <a:lnTo>
                  <a:pt x="94202" y="36148"/>
                </a:lnTo>
                <a:lnTo>
                  <a:pt x="89815" y="24988"/>
                </a:lnTo>
                <a:lnTo>
                  <a:pt x="84233" y="15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9918577" y="3709799"/>
            <a:ext cx="100965" cy="151130"/>
          </a:xfrm>
          <a:custGeom>
            <a:avLst/>
            <a:gdLst/>
            <a:ahLst/>
            <a:cxnLst/>
            <a:rect l="l" t="t" r="r" b="b"/>
            <a:pathLst>
              <a:path w="100965" h="151129">
                <a:moveTo>
                  <a:pt x="50539" y="0"/>
                </a:moveTo>
                <a:lnTo>
                  <a:pt x="7951" y="25986"/>
                </a:lnTo>
                <a:lnTo>
                  <a:pt x="0" y="76598"/>
                </a:lnTo>
                <a:lnTo>
                  <a:pt x="61" y="81748"/>
                </a:lnTo>
                <a:lnTo>
                  <a:pt x="11735" y="127860"/>
                </a:lnTo>
                <a:lnTo>
                  <a:pt x="58189" y="150686"/>
                </a:lnTo>
                <a:lnTo>
                  <a:pt x="69476" y="146672"/>
                </a:lnTo>
                <a:lnTo>
                  <a:pt x="79851" y="139002"/>
                </a:lnTo>
                <a:lnTo>
                  <a:pt x="83290" y="135089"/>
                </a:lnTo>
                <a:lnTo>
                  <a:pt x="43791" y="135089"/>
                </a:lnTo>
                <a:lnTo>
                  <a:pt x="33190" y="129067"/>
                </a:lnTo>
                <a:lnTo>
                  <a:pt x="25141" y="116411"/>
                </a:lnTo>
                <a:lnTo>
                  <a:pt x="22439" y="107834"/>
                </a:lnTo>
                <a:lnTo>
                  <a:pt x="20693" y="96508"/>
                </a:lnTo>
                <a:lnTo>
                  <a:pt x="19802" y="81748"/>
                </a:lnTo>
                <a:lnTo>
                  <a:pt x="19948" y="60110"/>
                </a:lnTo>
                <a:lnTo>
                  <a:pt x="37057" y="18260"/>
                </a:lnTo>
                <a:lnTo>
                  <a:pt x="50539" y="15519"/>
                </a:lnTo>
                <a:lnTo>
                  <a:pt x="84408" y="15519"/>
                </a:lnTo>
                <a:lnTo>
                  <a:pt x="75073" y="6890"/>
                </a:lnTo>
                <a:lnTo>
                  <a:pt x="63721" y="1668"/>
                </a:lnTo>
                <a:lnTo>
                  <a:pt x="50539" y="0"/>
                </a:lnTo>
                <a:close/>
              </a:path>
              <a:path w="100965" h="151129">
                <a:moveTo>
                  <a:pt x="84408" y="15519"/>
                </a:moveTo>
                <a:lnTo>
                  <a:pt x="50539" y="15519"/>
                </a:lnTo>
                <a:lnTo>
                  <a:pt x="56333" y="16099"/>
                </a:lnTo>
                <a:lnTo>
                  <a:pt x="66206" y="21818"/>
                </a:lnTo>
                <a:lnTo>
                  <a:pt x="79266" y="60110"/>
                </a:lnTo>
                <a:lnTo>
                  <a:pt x="79561" y="81748"/>
                </a:lnTo>
                <a:lnTo>
                  <a:pt x="79256" y="90206"/>
                </a:lnTo>
                <a:lnTo>
                  <a:pt x="59407" y="133129"/>
                </a:lnTo>
                <a:lnTo>
                  <a:pt x="43791" y="135089"/>
                </a:lnTo>
                <a:lnTo>
                  <a:pt x="83290" y="135089"/>
                </a:lnTo>
                <a:lnTo>
                  <a:pt x="98960" y="95779"/>
                </a:lnTo>
                <a:lnTo>
                  <a:pt x="100622" y="62584"/>
                </a:lnTo>
                <a:lnTo>
                  <a:pt x="98672" y="49109"/>
                </a:lnTo>
                <a:lnTo>
                  <a:pt x="95350" y="36847"/>
                </a:lnTo>
                <a:lnTo>
                  <a:pt x="90744" y="25834"/>
                </a:lnTo>
                <a:lnTo>
                  <a:pt x="84921" y="15993"/>
                </a:lnTo>
                <a:lnTo>
                  <a:pt x="84408" y="15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10047151" y="3709799"/>
            <a:ext cx="100965" cy="151130"/>
          </a:xfrm>
          <a:custGeom>
            <a:avLst/>
            <a:gdLst/>
            <a:ahLst/>
            <a:cxnLst/>
            <a:rect l="l" t="t" r="r" b="b"/>
            <a:pathLst>
              <a:path w="100965" h="151129">
                <a:moveTo>
                  <a:pt x="50539" y="0"/>
                </a:moveTo>
                <a:lnTo>
                  <a:pt x="7950" y="25988"/>
                </a:lnTo>
                <a:lnTo>
                  <a:pt x="0" y="76592"/>
                </a:lnTo>
                <a:lnTo>
                  <a:pt x="60" y="81748"/>
                </a:lnTo>
                <a:lnTo>
                  <a:pt x="11738" y="127862"/>
                </a:lnTo>
                <a:lnTo>
                  <a:pt x="58193" y="150685"/>
                </a:lnTo>
                <a:lnTo>
                  <a:pt x="69479" y="146670"/>
                </a:lnTo>
                <a:lnTo>
                  <a:pt x="79854" y="139001"/>
                </a:lnTo>
                <a:lnTo>
                  <a:pt x="83294" y="135089"/>
                </a:lnTo>
                <a:lnTo>
                  <a:pt x="43801" y="135089"/>
                </a:lnTo>
                <a:lnTo>
                  <a:pt x="33197" y="129067"/>
                </a:lnTo>
                <a:lnTo>
                  <a:pt x="25141" y="116411"/>
                </a:lnTo>
                <a:lnTo>
                  <a:pt x="22438" y="107834"/>
                </a:lnTo>
                <a:lnTo>
                  <a:pt x="20693" y="96508"/>
                </a:lnTo>
                <a:lnTo>
                  <a:pt x="19802" y="81748"/>
                </a:lnTo>
                <a:lnTo>
                  <a:pt x="19948" y="60106"/>
                </a:lnTo>
                <a:lnTo>
                  <a:pt x="37068" y="18260"/>
                </a:lnTo>
                <a:lnTo>
                  <a:pt x="50539" y="15519"/>
                </a:lnTo>
                <a:lnTo>
                  <a:pt x="84407" y="15519"/>
                </a:lnTo>
                <a:lnTo>
                  <a:pt x="75072" y="6890"/>
                </a:lnTo>
                <a:lnTo>
                  <a:pt x="63721" y="1668"/>
                </a:lnTo>
                <a:lnTo>
                  <a:pt x="50539" y="0"/>
                </a:lnTo>
                <a:close/>
              </a:path>
              <a:path w="100965" h="151129">
                <a:moveTo>
                  <a:pt x="84407" y="15519"/>
                </a:moveTo>
                <a:lnTo>
                  <a:pt x="50539" y="15519"/>
                </a:lnTo>
                <a:lnTo>
                  <a:pt x="56330" y="16098"/>
                </a:lnTo>
                <a:lnTo>
                  <a:pt x="66204" y="21816"/>
                </a:lnTo>
                <a:lnTo>
                  <a:pt x="79265" y="60106"/>
                </a:lnTo>
                <a:lnTo>
                  <a:pt x="79561" y="81748"/>
                </a:lnTo>
                <a:lnTo>
                  <a:pt x="79256" y="90202"/>
                </a:lnTo>
                <a:lnTo>
                  <a:pt x="59412" y="133128"/>
                </a:lnTo>
                <a:lnTo>
                  <a:pt x="43801" y="135089"/>
                </a:lnTo>
                <a:lnTo>
                  <a:pt x="83294" y="135089"/>
                </a:lnTo>
                <a:lnTo>
                  <a:pt x="98966" y="95779"/>
                </a:lnTo>
                <a:lnTo>
                  <a:pt x="100624" y="62586"/>
                </a:lnTo>
                <a:lnTo>
                  <a:pt x="98678" y="49109"/>
                </a:lnTo>
                <a:lnTo>
                  <a:pt x="95361" y="36847"/>
                </a:lnTo>
                <a:lnTo>
                  <a:pt x="90754" y="25834"/>
                </a:lnTo>
                <a:lnTo>
                  <a:pt x="84920" y="15993"/>
                </a:lnTo>
                <a:lnTo>
                  <a:pt x="84407" y="15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9363233" y="5027521"/>
            <a:ext cx="140335" cy="70485"/>
          </a:xfrm>
          <a:custGeom>
            <a:avLst/>
            <a:gdLst/>
            <a:ahLst/>
            <a:cxnLst/>
            <a:rect l="l" t="t" r="r" b="b"/>
            <a:pathLst>
              <a:path w="140334" h="70485">
                <a:moveTo>
                  <a:pt x="140266" y="0"/>
                </a:moveTo>
                <a:lnTo>
                  <a:pt x="124680" y="0"/>
                </a:lnTo>
                <a:lnTo>
                  <a:pt x="124680" y="31064"/>
                </a:lnTo>
                <a:lnTo>
                  <a:pt x="118836" y="36884"/>
                </a:lnTo>
                <a:lnTo>
                  <a:pt x="112991" y="38824"/>
                </a:lnTo>
                <a:lnTo>
                  <a:pt x="0" y="38824"/>
                </a:lnTo>
                <a:lnTo>
                  <a:pt x="0" y="56283"/>
                </a:lnTo>
                <a:lnTo>
                  <a:pt x="31169" y="56283"/>
                </a:lnTo>
                <a:lnTo>
                  <a:pt x="31169" y="69888"/>
                </a:lnTo>
                <a:lnTo>
                  <a:pt x="44808" y="69888"/>
                </a:lnTo>
                <a:lnTo>
                  <a:pt x="44808" y="56283"/>
                </a:lnTo>
                <a:lnTo>
                  <a:pt x="112476" y="55618"/>
                </a:lnTo>
                <a:lnTo>
                  <a:pt x="124731" y="52004"/>
                </a:lnTo>
                <a:lnTo>
                  <a:pt x="134944" y="45499"/>
                </a:lnTo>
                <a:lnTo>
                  <a:pt x="139082" y="34531"/>
                </a:lnTo>
                <a:lnTo>
                  <a:pt x="140266" y="19425"/>
                </a:lnTo>
                <a:lnTo>
                  <a:pt x="140266" y="0"/>
                </a:lnTo>
                <a:close/>
              </a:path>
              <a:path w="140334" h="70485">
                <a:moveTo>
                  <a:pt x="44808" y="0"/>
                </a:moveTo>
                <a:lnTo>
                  <a:pt x="31169" y="0"/>
                </a:lnTo>
                <a:lnTo>
                  <a:pt x="31169" y="38824"/>
                </a:lnTo>
                <a:lnTo>
                  <a:pt x="44808" y="38824"/>
                </a:lnTo>
                <a:lnTo>
                  <a:pt x="448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9390508" y="4940199"/>
            <a:ext cx="113030" cy="64135"/>
          </a:xfrm>
          <a:custGeom>
            <a:avLst/>
            <a:gdLst/>
            <a:ahLst/>
            <a:cxnLst/>
            <a:rect l="l" t="t" r="r" b="b"/>
            <a:pathLst>
              <a:path w="113029" h="64135">
                <a:moveTo>
                  <a:pt x="19480" y="0"/>
                </a:moveTo>
                <a:lnTo>
                  <a:pt x="1947" y="0"/>
                </a:lnTo>
                <a:lnTo>
                  <a:pt x="1947" y="3879"/>
                </a:lnTo>
                <a:lnTo>
                  <a:pt x="0" y="5819"/>
                </a:lnTo>
                <a:lnTo>
                  <a:pt x="0" y="19399"/>
                </a:lnTo>
                <a:lnTo>
                  <a:pt x="1947" y="25244"/>
                </a:lnTo>
                <a:lnTo>
                  <a:pt x="5844" y="31064"/>
                </a:lnTo>
                <a:lnTo>
                  <a:pt x="7791" y="38824"/>
                </a:lnTo>
                <a:lnTo>
                  <a:pt x="19480" y="46583"/>
                </a:lnTo>
                <a:lnTo>
                  <a:pt x="3894" y="46583"/>
                </a:lnTo>
                <a:lnTo>
                  <a:pt x="3894" y="64043"/>
                </a:lnTo>
                <a:lnTo>
                  <a:pt x="112991" y="64043"/>
                </a:lnTo>
                <a:lnTo>
                  <a:pt x="112991" y="46583"/>
                </a:lnTo>
                <a:lnTo>
                  <a:pt x="50956" y="46518"/>
                </a:lnTo>
                <a:lnTo>
                  <a:pt x="37294" y="44483"/>
                </a:lnTo>
                <a:lnTo>
                  <a:pt x="27272" y="38824"/>
                </a:lnTo>
                <a:lnTo>
                  <a:pt x="19480" y="33004"/>
                </a:lnTo>
                <a:lnTo>
                  <a:pt x="17533" y="25244"/>
                </a:lnTo>
                <a:lnTo>
                  <a:pt x="17533" y="5819"/>
                </a:lnTo>
                <a:lnTo>
                  <a:pt x="19480" y="1939"/>
                </a:lnTo>
                <a:lnTo>
                  <a:pt x="19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1" name="object 111"/>
          <p:cNvSpPr/>
          <p:nvPr/>
        </p:nvSpPr>
        <p:spPr>
          <a:xfrm>
            <a:off x="9390508" y="4835418"/>
            <a:ext cx="114935" cy="93345"/>
          </a:xfrm>
          <a:custGeom>
            <a:avLst/>
            <a:gdLst/>
            <a:ahLst/>
            <a:cxnLst/>
            <a:rect l="l" t="t" r="r" b="b"/>
            <a:pathLst>
              <a:path w="114934" h="93345">
                <a:moveTo>
                  <a:pt x="58444" y="17459"/>
                </a:moveTo>
                <a:lnTo>
                  <a:pt x="42858" y="17459"/>
                </a:lnTo>
                <a:lnTo>
                  <a:pt x="43126" y="38798"/>
                </a:lnTo>
                <a:lnTo>
                  <a:pt x="58873" y="86657"/>
                </a:lnTo>
                <a:lnTo>
                  <a:pt x="85835" y="92909"/>
                </a:lnTo>
                <a:lnTo>
                  <a:pt x="97261" y="89273"/>
                </a:lnTo>
                <a:lnTo>
                  <a:pt x="108813" y="81068"/>
                </a:lnTo>
                <a:lnTo>
                  <a:pt x="111127" y="75682"/>
                </a:lnTo>
                <a:lnTo>
                  <a:pt x="72080" y="75682"/>
                </a:lnTo>
                <a:lnTo>
                  <a:pt x="66236" y="71802"/>
                </a:lnTo>
                <a:lnTo>
                  <a:pt x="61551" y="63392"/>
                </a:lnTo>
                <a:lnTo>
                  <a:pt x="59378" y="52293"/>
                </a:lnTo>
                <a:lnTo>
                  <a:pt x="58679" y="40738"/>
                </a:lnTo>
                <a:lnTo>
                  <a:pt x="58444" y="17459"/>
                </a:lnTo>
                <a:close/>
              </a:path>
              <a:path w="114934" h="93345">
                <a:moveTo>
                  <a:pt x="112991" y="0"/>
                </a:moveTo>
                <a:lnTo>
                  <a:pt x="50650" y="0"/>
                </a:lnTo>
                <a:lnTo>
                  <a:pt x="39640" y="681"/>
                </a:lnTo>
                <a:lnTo>
                  <a:pt x="5971" y="20355"/>
                </a:lnTo>
                <a:lnTo>
                  <a:pt x="0" y="46558"/>
                </a:lnTo>
                <a:lnTo>
                  <a:pt x="0" y="54317"/>
                </a:lnTo>
                <a:lnTo>
                  <a:pt x="1947" y="60137"/>
                </a:lnTo>
                <a:lnTo>
                  <a:pt x="1947" y="65983"/>
                </a:lnTo>
                <a:lnTo>
                  <a:pt x="5844" y="77622"/>
                </a:lnTo>
                <a:lnTo>
                  <a:pt x="7791" y="85382"/>
                </a:lnTo>
                <a:lnTo>
                  <a:pt x="25325" y="85382"/>
                </a:lnTo>
                <a:lnTo>
                  <a:pt x="21427" y="79562"/>
                </a:lnTo>
                <a:lnTo>
                  <a:pt x="17533" y="67923"/>
                </a:lnTo>
                <a:lnTo>
                  <a:pt x="17533" y="62077"/>
                </a:lnTo>
                <a:lnTo>
                  <a:pt x="15583" y="56257"/>
                </a:lnTo>
                <a:lnTo>
                  <a:pt x="15583" y="38798"/>
                </a:lnTo>
                <a:lnTo>
                  <a:pt x="17533" y="31038"/>
                </a:lnTo>
                <a:lnTo>
                  <a:pt x="23377" y="27158"/>
                </a:lnTo>
                <a:lnTo>
                  <a:pt x="27272" y="21339"/>
                </a:lnTo>
                <a:lnTo>
                  <a:pt x="33116" y="17459"/>
                </a:lnTo>
                <a:lnTo>
                  <a:pt x="112991" y="17459"/>
                </a:lnTo>
                <a:lnTo>
                  <a:pt x="112991" y="0"/>
                </a:lnTo>
                <a:close/>
              </a:path>
              <a:path w="114934" h="93345">
                <a:moveTo>
                  <a:pt x="95458" y="17459"/>
                </a:moveTo>
                <a:lnTo>
                  <a:pt x="58444" y="17459"/>
                </a:lnTo>
                <a:lnTo>
                  <a:pt x="67229" y="17692"/>
                </a:lnTo>
                <a:lnTo>
                  <a:pt x="80214" y="20980"/>
                </a:lnTo>
                <a:lnTo>
                  <a:pt x="90189" y="27597"/>
                </a:lnTo>
                <a:lnTo>
                  <a:pt x="98524" y="37634"/>
                </a:lnTo>
                <a:lnTo>
                  <a:pt x="101302" y="50437"/>
                </a:lnTo>
                <a:lnTo>
                  <a:pt x="101302" y="58197"/>
                </a:lnTo>
                <a:lnTo>
                  <a:pt x="99355" y="64017"/>
                </a:lnTo>
                <a:lnTo>
                  <a:pt x="91561" y="71802"/>
                </a:lnTo>
                <a:lnTo>
                  <a:pt x="85716" y="75682"/>
                </a:lnTo>
                <a:lnTo>
                  <a:pt x="111127" y="75682"/>
                </a:lnTo>
                <a:lnTo>
                  <a:pt x="113584" y="69964"/>
                </a:lnTo>
                <a:lnTo>
                  <a:pt x="114747" y="58197"/>
                </a:lnTo>
                <a:lnTo>
                  <a:pt x="114939" y="40738"/>
                </a:lnTo>
                <a:lnTo>
                  <a:pt x="111044" y="32978"/>
                </a:lnTo>
                <a:lnTo>
                  <a:pt x="107147" y="27158"/>
                </a:lnTo>
                <a:lnTo>
                  <a:pt x="103250" y="23279"/>
                </a:lnTo>
                <a:lnTo>
                  <a:pt x="95458" y="17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2" name="object 112"/>
          <p:cNvSpPr/>
          <p:nvPr/>
        </p:nvSpPr>
        <p:spPr>
          <a:xfrm>
            <a:off x="9351544" y="4742250"/>
            <a:ext cx="152400" cy="70485"/>
          </a:xfrm>
          <a:custGeom>
            <a:avLst/>
            <a:gdLst/>
            <a:ahLst/>
            <a:cxnLst/>
            <a:rect l="l" t="t" r="r" b="b"/>
            <a:pathLst>
              <a:path w="152400" h="70485">
                <a:moveTo>
                  <a:pt x="56497" y="52403"/>
                </a:moveTo>
                <a:lnTo>
                  <a:pt x="42858" y="52403"/>
                </a:lnTo>
                <a:lnTo>
                  <a:pt x="42858" y="69862"/>
                </a:lnTo>
                <a:lnTo>
                  <a:pt x="56497" y="69862"/>
                </a:lnTo>
                <a:lnTo>
                  <a:pt x="56497" y="52403"/>
                </a:lnTo>
                <a:close/>
              </a:path>
              <a:path w="152400" h="70485">
                <a:moveTo>
                  <a:pt x="13636" y="0"/>
                </a:moveTo>
                <a:lnTo>
                  <a:pt x="0" y="0"/>
                </a:lnTo>
                <a:lnTo>
                  <a:pt x="212" y="23279"/>
                </a:lnTo>
                <a:lnTo>
                  <a:pt x="2748" y="35817"/>
                </a:lnTo>
                <a:lnTo>
                  <a:pt x="9688" y="46340"/>
                </a:lnTo>
                <a:lnTo>
                  <a:pt x="19911" y="51062"/>
                </a:lnTo>
                <a:lnTo>
                  <a:pt x="35066" y="52403"/>
                </a:lnTo>
                <a:lnTo>
                  <a:pt x="151955" y="52403"/>
                </a:lnTo>
                <a:lnTo>
                  <a:pt x="151955" y="34944"/>
                </a:lnTo>
                <a:lnTo>
                  <a:pt x="25325" y="34944"/>
                </a:lnTo>
                <a:lnTo>
                  <a:pt x="17533" y="31064"/>
                </a:lnTo>
                <a:lnTo>
                  <a:pt x="15586" y="29124"/>
                </a:lnTo>
                <a:lnTo>
                  <a:pt x="13636" y="23279"/>
                </a:lnTo>
                <a:lnTo>
                  <a:pt x="13636" y="0"/>
                </a:lnTo>
                <a:close/>
              </a:path>
              <a:path w="152400" h="70485">
                <a:moveTo>
                  <a:pt x="56497" y="3879"/>
                </a:moveTo>
                <a:lnTo>
                  <a:pt x="42858" y="3879"/>
                </a:lnTo>
                <a:lnTo>
                  <a:pt x="42858" y="34944"/>
                </a:lnTo>
                <a:lnTo>
                  <a:pt x="56497" y="34944"/>
                </a:lnTo>
                <a:lnTo>
                  <a:pt x="56497" y="3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3" name="object 113"/>
          <p:cNvSpPr/>
          <p:nvPr/>
        </p:nvSpPr>
        <p:spPr>
          <a:xfrm>
            <a:off x="9351544" y="4670447"/>
            <a:ext cx="152400" cy="70485"/>
          </a:xfrm>
          <a:custGeom>
            <a:avLst/>
            <a:gdLst/>
            <a:ahLst/>
            <a:cxnLst/>
            <a:rect l="l" t="t" r="r" b="b"/>
            <a:pathLst>
              <a:path w="152400" h="70485">
                <a:moveTo>
                  <a:pt x="56497" y="52403"/>
                </a:moveTo>
                <a:lnTo>
                  <a:pt x="42858" y="52403"/>
                </a:lnTo>
                <a:lnTo>
                  <a:pt x="42858" y="69862"/>
                </a:lnTo>
                <a:lnTo>
                  <a:pt x="56497" y="69862"/>
                </a:lnTo>
                <a:lnTo>
                  <a:pt x="56497" y="52403"/>
                </a:lnTo>
                <a:close/>
              </a:path>
              <a:path w="152400" h="70485">
                <a:moveTo>
                  <a:pt x="13636" y="0"/>
                </a:moveTo>
                <a:lnTo>
                  <a:pt x="0" y="0"/>
                </a:lnTo>
                <a:lnTo>
                  <a:pt x="179" y="23775"/>
                </a:lnTo>
                <a:lnTo>
                  <a:pt x="2748" y="36399"/>
                </a:lnTo>
                <a:lnTo>
                  <a:pt x="9688" y="46340"/>
                </a:lnTo>
                <a:lnTo>
                  <a:pt x="19911" y="51062"/>
                </a:lnTo>
                <a:lnTo>
                  <a:pt x="35066" y="52403"/>
                </a:lnTo>
                <a:lnTo>
                  <a:pt x="151955" y="52403"/>
                </a:lnTo>
                <a:lnTo>
                  <a:pt x="151955" y="34918"/>
                </a:lnTo>
                <a:lnTo>
                  <a:pt x="21430" y="34918"/>
                </a:lnTo>
                <a:lnTo>
                  <a:pt x="15586" y="29098"/>
                </a:lnTo>
                <a:lnTo>
                  <a:pt x="13636" y="25218"/>
                </a:lnTo>
                <a:lnTo>
                  <a:pt x="13636" y="0"/>
                </a:lnTo>
                <a:close/>
              </a:path>
              <a:path w="152400" h="70485">
                <a:moveTo>
                  <a:pt x="56497" y="5819"/>
                </a:moveTo>
                <a:lnTo>
                  <a:pt x="42858" y="5819"/>
                </a:lnTo>
                <a:lnTo>
                  <a:pt x="42858" y="34918"/>
                </a:lnTo>
                <a:lnTo>
                  <a:pt x="56497" y="34918"/>
                </a:lnTo>
                <a:lnTo>
                  <a:pt x="56497" y="5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4" name="object 114"/>
          <p:cNvSpPr/>
          <p:nvPr/>
        </p:nvSpPr>
        <p:spPr>
          <a:xfrm>
            <a:off x="9351544" y="4646185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1955" y="0"/>
                </a:lnTo>
              </a:path>
            </a:pathLst>
          </a:custGeom>
          <a:ln w="18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5" name="object 115"/>
          <p:cNvSpPr/>
          <p:nvPr/>
        </p:nvSpPr>
        <p:spPr>
          <a:xfrm>
            <a:off x="9390508" y="4521021"/>
            <a:ext cx="114935" cy="86995"/>
          </a:xfrm>
          <a:custGeom>
            <a:avLst/>
            <a:gdLst/>
            <a:ahLst/>
            <a:cxnLst/>
            <a:rect l="l" t="t" r="r" b="b"/>
            <a:pathLst>
              <a:path w="114934" h="86995">
                <a:moveTo>
                  <a:pt x="23377" y="0"/>
                </a:moveTo>
                <a:lnTo>
                  <a:pt x="7791" y="0"/>
                </a:lnTo>
                <a:lnTo>
                  <a:pt x="5844" y="5819"/>
                </a:lnTo>
                <a:lnTo>
                  <a:pt x="3894" y="9699"/>
                </a:lnTo>
                <a:lnTo>
                  <a:pt x="1947" y="15519"/>
                </a:lnTo>
                <a:lnTo>
                  <a:pt x="1947" y="21339"/>
                </a:lnTo>
                <a:lnTo>
                  <a:pt x="0" y="25218"/>
                </a:lnTo>
                <a:lnTo>
                  <a:pt x="9491" y="63892"/>
                </a:lnTo>
                <a:lnTo>
                  <a:pt x="51262" y="86109"/>
                </a:lnTo>
                <a:lnTo>
                  <a:pt x="68409" y="86634"/>
                </a:lnTo>
                <a:lnTo>
                  <a:pt x="80677" y="83469"/>
                </a:lnTo>
                <a:lnTo>
                  <a:pt x="91862" y="77657"/>
                </a:lnTo>
                <a:lnTo>
                  <a:pt x="102302" y="69112"/>
                </a:lnTo>
                <a:lnTo>
                  <a:pt x="103931" y="66834"/>
                </a:lnTo>
                <a:lnTo>
                  <a:pt x="46990" y="66834"/>
                </a:lnTo>
                <a:lnTo>
                  <a:pt x="35366" y="62771"/>
                </a:lnTo>
                <a:lnTo>
                  <a:pt x="24195" y="55513"/>
                </a:lnTo>
                <a:lnTo>
                  <a:pt x="17736" y="44801"/>
                </a:lnTo>
                <a:lnTo>
                  <a:pt x="15583" y="31038"/>
                </a:lnTo>
                <a:lnTo>
                  <a:pt x="15583" y="25218"/>
                </a:lnTo>
                <a:lnTo>
                  <a:pt x="17533" y="19399"/>
                </a:lnTo>
                <a:lnTo>
                  <a:pt x="17533" y="15519"/>
                </a:lnTo>
                <a:lnTo>
                  <a:pt x="19480" y="9699"/>
                </a:lnTo>
                <a:lnTo>
                  <a:pt x="21427" y="5819"/>
                </a:lnTo>
                <a:lnTo>
                  <a:pt x="23377" y="0"/>
                </a:lnTo>
                <a:close/>
              </a:path>
              <a:path w="114934" h="86995">
                <a:moveTo>
                  <a:pt x="109094" y="0"/>
                </a:moveTo>
                <a:lnTo>
                  <a:pt x="91561" y="0"/>
                </a:lnTo>
                <a:lnTo>
                  <a:pt x="95458" y="5819"/>
                </a:lnTo>
                <a:lnTo>
                  <a:pt x="97405" y="9699"/>
                </a:lnTo>
                <a:lnTo>
                  <a:pt x="99355" y="15519"/>
                </a:lnTo>
                <a:lnTo>
                  <a:pt x="99355" y="19399"/>
                </a:lnTo>
                <a:lnTo>
                  <a:pt x="101302" y="25218"/>
                </a:lnTo>
                <a:lnTo>
                  <a:pt x="86358" y="60442"/>
                </a:lnTo>
                <a:lnTo>
                  <a:pt x="46990" y="66834"/>
                </a:lnTo>
                <a:lnTo>
                  <a:pt x="103931" y="66834"/>
                </a:lnTo>
                <a:lnTo>
                  <a:pt x="109759" y="58683"/>
                </a:lnTo>
                <a:lnTo>
                  <a:pt x="113753" y="46527"/>
                </a:lnTo>
                <a:lnTo>
                  <a:pt x="114939" y="32978"/>
                </a:lnTo>
                <a:lnTo>
                  <a:pt x="114939" y="15519"/>
                </a:lnTo>
                <a:lnTo>
                  <a:pt x="112991" y="9699"/>
                </a:lnTo>
                <a:lnTo>
                  <a:pt x="111044" y="5819"/>
                </a:lnTo>
                <a:lnTo>
                  <a:pt x="109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6" name="object 116"/>
          <p:cNvSpPr/>
          <p:nvPr/>
        </p:nvSpPr>
        <p:spPr>
          <a:xfrm>
            <a:off x="9351544" y="4381269"/>
            <a:ext cx="179705" cy="45085"/>
          </a:xfrm>
          <a:custGeom>
            <a:avLst/>
            <a:gdLst/>
            <a:ahLst/>
            <a:cxnLst/>
            <a:rect l="l" t="t" r="r" b="b"/>
            <a:pathLst>
              <a:path w="179704" h="45085">
                <a:moveTo>
                  <a:pt x="0" y="0"/>
                </a:moveTo>
                <a:lnTo>
                  <a:pt x="33337" y="33242"/>
                </a:lnTo>
                <a:lnTo>
                  <a:pt x="80703" y="44206"/>
                </a:lnTo>
                <a:lnTo>
                  <a:pt x="95292" y="44530"/>
                </a:lnTo>
                <a:lnTo>
                  <a:pt x="107766" y="43438"/>
                </a:lnTo>
                <a:lnTo>
                  <a:pt x="120500" y="40943"/>
                </a:lnTo>
                <a:lnTo>
                  <a:pt x="133016" y="36748"/>
                </a:lnTo>
                <a:lnTo>
                  <a:pt x="144569" y="33128"/>
                </a:lnTo>
                <a:lnTo>
                  <a:pt x="156230" y="28215"/>
                </a:lnTo>
                <a:lnTo>
                  <a:pt x="162114" y="25200"/>
                </a:lnTo>
                <a:lnTo>
                  <a:pt x="85628" y="25200"/>
                </a:lnTo>
                <a:lnTo>
                  <a:pt x="74690" y="24583"/>
                </a:lnTo>
                <a:lnTo>
                  <a:pt x="34769" y="16563"/>
                </a:lnTo>
                <a:lnTo>
                  <a:pt x="11832" y="6829"/>
                </a:lnTo>
                <a:lnTo>
                  <a:pt x="0" y="0"/>
                </a:lnTo>
                <a:close/>
              </a:path>
              <a:path w="179704" h="45085">
                <a:moveTo>
                  <a:pt x="172394" y="4013"/>
                </a:moveTo>
                <a:lnTo>
                  <a:pt x="123891" y="21746"/>
                </a:lnTo>
                <a:lnTo>
                  <a:pt x="85628" y="25200"/>
                </a:lnTo>
                <a:lnTo>
                  <a:pt x="162114" y="25200"/>
                </a:lnTo>
                <a:lnTo>
                  <a:pt x="167676" y="22351"/>
                </a:lnTo>
                <a:lnTo>
                  <a:pt x="179230" y="15545"/>
                </a:lnTo>
                <a:lnTo>
                  <a:pt x="172394" y="4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9357389" y="4255149"/>
            <a:ext cx="146685" cy="87630"/>
          </a:xfrm>
          <a:custGeom>
            <a:avLst/>
            <a:gdLst/>
            <a:ahLst/>
            <a:cxnLst/>
            <a:rect l="l" t="t" r="r" b="b"/>
            <a:pathLst>
              <a:path w="146684" h="87629">
                <a:moveTo>
                  <a:pt x="146111" y="0"/>
                </a:moveTo>
                <a:lnTo>
                  <a:pt x="128577" y="0"/>
                </a:lnTo>
                <a:lnTo>
                  <a:pt x="128577" y="32978"/>
                </a:lnTo>
                <a:lnTo>
                  <a:pt x="0" y="32978"/>
                </a:lnTo>
                <a:lnTo>
                  <a:pt x="0" y="52377"/>
                </a:lnTo>
                <a:lnTo>
                  <a:pt x="7791" y="87322"/>
                </a:lnTo>
                <a:lnTo>
                  <a:pt x="25325" y="87322"/>
                </a:lnTo>
                <a:lnTo>
                  <a:pt x="17533" y="52377"/>
                </a:lnTo>
                <a:lnTo>
                  <a:pt x="146111" y="52377"/>
                </a:lnTo>
                <a:lnTo>
                  <a:pt x="146111" y="0"/>
                </a:lnTo>
                <a:close/>
              </a:path>
              <a:path w="146684" h="87629">
                <a:moveTo>
                  <a:pt x="146111" y="52377"/>
                </a:moveTo>
                <a:lnTo>
                  <a:pt x="128577" y="52377"/>
                </a:lnTo>
                <a:lnTo>
                  <a:pt x="128577" y="85382"/>
                </a:lnTo>
                <a:lnTo>
                  <a:pt x="146111" y="85382"/>
                </a:lnTo>
                <a:lnTo>
                  <a:pt x="146111" y="52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9355442" y="4123625"/>
            <a:ext cx="149860" cy="100965"/>
          </a:xfrm>
          <a:custGeom>
            <a:avLst/>
            <a:gdLst/>
            <a:ahLst/>
            <a:cxnLst/>
            <a:rect l="l" t="t" r="r" b="b"/>
            <a:pathLst>
              <a:path w="149859" h="100964">
                <a:moveTo>
                  <a:pt x="61858" y="0"/>
                </a:moveTo>
                <a:lnTo>
                  <a:pt x="14819" y="14853"/>
                </a:lnTo>
                <a:lnTo>
                  <a:pt x="0" y="49995"/>
                </a:lnTo>
                <a:lnTo>
                  <a:pt x="671" y="57542"/>
                </a:lnTo>
                <a:lnTo>
                  <a:pt x="25960" y="90570"/>
                </a:lnTo>
                <a:lnTo>
                  <a:pt x="78870" y="100428"/>
                </a:lnTo>
                <a:lnTo>
                  <a:pt x="91757" y="99473"/>
                </a:lnTo>
                <a:lnTo>
                  <a:pt x="139047" y="80175"/>
                </a:lnTo>
                <a:lnTo>
                  <a:pt x="139866" y="78881"/>
                </a:lnTo>
                <a:lnTo>
                  <a:pt x="64043" y="78881"/>
                </a:lnTo>
                <a:lnTo>
                  <a:pt x="49917" y="77672"/>
                </a:lnTo>
                <a:lnTo>
                  <a:pt x="38310" y="75240"/>
                </a:lnTo>
                <a:lnTo>
                  <a:pt x="29222" y="71360"/>
                </a:lnTo>
                <a:lnTo>
                  <a:pt x="19480" y="67480"/>
                </a:lnTo>
                <a:lnTo>
                  <a:pt x="15583" y="59694"/>
                </a:lnTo>
                <a:lnTo>
                  <a:pt x="15583" y="49995"/>
                </a:lnTo>
                <a:lnTo>
                  <a:pt x="43116" y="21767"/>
                </a:lnTo>
                <a:lnTo>
                  <a:pt x="139011" y="19335"/>
                </a:lnTo>
                <a:lnTo>
                  <a:pt x="138670" y="18845"/>
                </a:lnTo>
                <a:lnTo>
                  <a:pt x="96157" y="1203"/>
                </a:lnTo>
                <a:lnTo>
                  <a:pt x="80615" y="176"/>
                </a:lnTo>
                <a:lnTo>
                  <a:pt x="61858" y="0"/>
                </a:lnTo>
                <a:close/>
              </a:path>
              <a:path w="149859" h="100964">
                <a:moveTo>
                  <a:pt x="139011" y="19335"/>
                </a:moveTo>
                <a:lnTo>
                  <a:pt x="89177" y="19335"/>
                </a:lnTo>
                <a:lnTo>
                  <a:pt x="102114" y="20837"/>
                </a:lnTo>
                <a:lnTo>
                  <a:pt x="113950" y="23864"/>
                </a:lnTo>
                <a:lnTo>
                  <a:pt x="124900" y="28813"/>
                </a:lnTo>
                <a:lnTo>
                  <a:pt x="132154" y="37979"/>
                </a:lnTo>
                <a:lnTo>
                  <a:pt x="134243" y="53414"/>
                </a:lnTo>
                <a:lnTo>
                  <a:pt x="129786" y="64466"/>
                </a:lnTo>
                <a:lnTo>
                  <a:pt x="82707" y="78700"/>
                </a:lnTo>
                <a:lnTo>
                  <a:pt x="64043" y="78881"/>
                </a:lnTo>
                <a:lnTo>
                  <a:pt x="139866" y="78881"/>
                </a:lnTo>
                <a:lnTo>
                  <a:pt x="145189" y="70472"/>
                </a:lnTo>
                <a:lnTo>
                  <a:pt x="148589" y="57542"/>
                </a:lnTo>
                <a:lnTo>
                  <a:pt x="149374" y="40880"/>
                </a:lnTo>
                <a:lnTo>
                  <a:pt x="145851" y="29167"/>
                </a:lnTo>
                <a:lnTo>
                  <a:pt x="139011" y="19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119"/>
          <p:cNvSpPr/>
          <p:nvPr/>
        </p:nvSpPr>
        <p:spPr>
          <a:xfrm>
            <a:off x="9357389" y="3890289"/>
            <a:ext cx="146685" cy="133985"/>
          </a:xfrm>
          <a:custGeom>
            <a:avLst/>
            <a:gdLst/>
            <a:ahLst/>
            <a:cxnLst/>
            <a:rect l="l" t="t" r="r" b="b"/>
            <a:pathLst>
              <a:path w="146684" h="133985">
                <a:moveTo>
                  <a:pt x="146111" y="0"/>
                </a:moveTo>
                <a:lnTo>
                  <a:pt x="0" y="0"/>
                </a:lnTo>
                <a:lnTo>
                  <a:pt x="0" y="31038"/>
                </a:lnTo>
                <a:lnTo>
                  <a:pt x="99355" y="67923"/>
                </a:lnTo>
                <a:lnTo>
                  <a:pt x="0" y="104781"/>
                </a:lnTo>
                <a:lnTo>
                  <a:pt x="0" y="133906"/>
                </a:lnTo>
                <a:lnTo>
                  <a:pt x="146111" y="133906"/>
                </a:lnTo>
                <a:lnTo>
                  <a:pt x="146111" y="114506"/>
                </a:lnTo>
                <a:lnTo>
                  <a:pt x="17533" y="114506"/>
                </a:lnTo>
                <a:lnTo>
                  <a:pt x="118836" y="77622"/>
                </a:lnTo>
                <a:lnTo>
                  <a:pt x="118836" y="58223"/>
                </a:lnTo>
                <a:lnTo>
                  <a:pt x="17533" y="19399"/>
                </a:lnTo>
                <a:lnTo>
                  <a:pt x="146111" y="19399"/>
                </a:lnTo>
                <a:lnTo>
                  <a:pt x="146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0" name="object 120"/>
          <p:cNvSpPr/>
          <p:nvPr/>
        </p:nvSpPr>
        <p:spPr>
          <a:xfrm>
            <a:off x="9357389" y="3746766"/>
            <a:ext cx="146685" cy="104775"/>
          </a:xfrm>
          <a:custGeom>
            <a:avLst/>
            <a:gdLst/>
            <a:ahLst/>
            <a:cxnLst/>
            <a:rect l="l" t="t" r="r" b="b"/>
            <a:pathLst>
              <a:path w="146684" h="104775">
                <a:moveTo>
                  <a:pt x="43364" y="7103"/>
                </a:moveTo>
                <a:lnTo>
                  <a:pt x="4209" y="27328"/>
                </a:lnTo>
                <a:lnTo>
                  <a:pt x="0" y="54235"/>
                </a:lnTo>
                <a:lnTo>
                  <a:pt x="0" y="104698"/>
                </a:lnTo>
                <a:lnTo>
                  <a:pt x="146111" y="104698"/>
                </a:lnTo>
                <a:lnTo>
                  <a:pt x="145935" y="83359"/>
                </a:lnTo>
                <a:lnTo>
                  <a:pt x="15586" y="83359"/>
                </a:lnTo>
                <a:lnTo>
                  <a:pt x="15586" y="44535"/>
                </a:lnTo>
                <a:lnTo>
                  <a:pt x="17533" y="38715"/>
                </a:lnTo>
                <a:lnTo>
                  <a:pt x="21430" y="32895"/>
                </a:lnTo>
                <a:lnTo>
                  <a:pt x="25325" y="29016"/>
                </a:lnTo>
                <a:lnTo>
                  <a:pt x="31169" y="27076"/>
                </a:lnTo>
                <a:lnTo>
                  <a:pt x="66236" y="27076"/>
                </a:lnTo>
                <a:lnTo>
                  <a:pt x="66236" y="23196"/>
                </a:lnTo>
                <a:lnTo>
                  <a:pt x="62341" y="17376"/>
                </a:lnTo>
                <a:lnTo>
                  <a:pt x="53359" y="10271"/>
                </a:lnTo>
                <a:lnTo>
                  <a:pt x="43364" y="7103"/>
                </a:lnTo>
                <a:close/>
              </a:path>
              <a:path w="146684" h="104775">
                <a:moveTo>
                  <a:pt x="66236" y="27076"/>
                </a:moveTo>
                <a:lnTo>
                  <a:pt x="44808" y="27076"/>
                </a:lnTo>
                <a:lnTo>
                  <a:pt x="50652" y="29016"/>
                </a:lnTo>
                <a:lnTo>
                  <a:pt x="54547" y="32895"/>
                </a:lnTo>
                <a:lnTo>
                  <a:pt x="58444" y="38715"/>
                </a:lnTo>
                <a:lnTo>
                  <a:pt x="60391" y="44535"/>
                </a:lnTo>
                <a:lnTo>
                  <a:pt x="60391" y="83359"/>
                </a:lnTo>
                <a:lnTo>
                  <a:pt x="75977" y="83359"/>
                </a:lnTo>
                <a:lnTo>
                  <a:pt x="76022" y="42416"/>
                </a:lnTo>
                <a:lnTo>
                  <a:pt x="77925" y="34835"/>
                </a:lnTo>
                <a:lnTo>
                  <a:pt x="80523" y="30956"/>
                </a:lnTo>
                <a:lnTo>
                  <a:pt x="66236" y="30956"/>
                </a:lnTo>
                <a:lnTo>
                  <a:pt x="66236" y="27076"/>
                </a:lnTo>
                <a:close/>
              </a:path>
              <a:path w="146684" h="104775">
                <a:moveTo>
                  <a:pt x="138498" y="21256"/>
                </a:moveTo>
                <a:lnTo>
                  <a:pt x="112991" y="21256"/>
                </a:lnTo>
                <a:lnTo>
                  <a:pt x="118836" y="23196"/>
                </a:lnTo>
                <a:lnTo>
                  <a:pt x="122733" y="29016"/>
                </a:lnTo>
                <a:lnTo>
                  <a:pt x="128577" y="34835"/>
                </a:lnTo>
                <a:lnTo>
                  <a:pt x="130480" y="42416"/>
                </a:lnTo>
                <a:lnTo>
                  <a:pt x="130525" y="83359"/>
                </a:lnTo>
                <a:lnTo>
                  <a:pt x="145935" y="83359"/>
                </a:lnTo>
                <a:lnTo>
                  <a:pt x="145596" y="42416"/>
                </a:lnTo>
                <a:lnTo>
                  <a:pt x="143003" y="30669"/>
                </a:lnTo>
                <a:lnTo>
                  <a:pt x="138498" y="21256"/>
                </a:lnTo>
                <a:close/>
              </a:path>
              <a:path w="146684" h="104775">
                <a:moveTo>
                  <a:pt x="102751" y="0"/>
                </a:moveTo>
                <a:lnTo>
                  <a:pt x="90592" y="2890"/>
                </a:lnTo>
                <a:lnTo>
                  <a:pt x="78867" y="8719"/>
                </a:lnTo>
                <a:lnTo>
                  <a:pt x="71942" y="18548"/>
                </a:lnTo>
                <a:lnTo>
                  <a:pt x="66236" y="30956"/>
                </a:lnTo>
                <a:lnTo>
                  <a:pt x="80523" y="30956"/>
                </a:lnTo>
                <a:lnTo>
                  <a:pt x="81822" y="29016"/>
                </a:lnTo>
                <a:lnTo>
                  <a:pt x="87666" y="23196"/>
                </a:lnTo>
                <a:lnTo>
                  <a:pt x="93511" y="21256"/>
                </a:lnTo>
                <a:lnTo>
                  <a:pt x="138498" y="21256"/>
                </a:lnTo>
                <a:lnTo>
                  <a:pt x="137659" y="19504"/>
                </a:lnTo>
                <a:lnTo>
                  <a:pt x="128943" y="7837"/>
                </a:lnTo>
                <a:lnTo>
                  <a:pt x="118061" y="2111"/>
                </a:lnTo>
                <a:lnTo>
                  <a:pt x="1027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1" name="object 121"/>
          <p:cNvSpPr/>
          <p:nvPr/>
        </p:nvSpPr>
        <p:spPr>
          <a:xfrm>
            <a:off x="9351544" y="3671040"/>
            <a:ext cx="179705" cy="45085"/>
          </a:xfrm>
          <a:custGeom>
            <a:avLst/>
            <a:gdLst/>
            <a:ahLst/>
            <a:cxnLst/>
            <a:rect l="l" t="t" r="r" b="b"/>
            <a:pathLst>
              <a:path w="179704" h="45085">
                <a:moveTo>
                  <a:pt x="84941" y="0"/>
                </a:moveTo>
                <a:lnTo>
                  <a:pt x="34212" y="11028"/>
                </a:lnTo>
                <a:lnTo>
                  <a:pt x="0" y="29059"/>
                </a:lnTo>
                <a:lnTo>
                  <a:pt x="0" y="44578"/>
                </a:lnTo>
                <a:lnTo>
                  <a:pt x="15763" y="36710"/>
                </a:lnTo>
                <a:lnTo>
                  <a:pt x="26614" y="31828"/>
                </a:lnTo>
                <a:lnTo>
                  <a:pt x="65565" y="20981"/>
                </a:lnTo>
                <a:lnTo>
                  <a:pt x="92623" y="19391"/>
                </a:lnTo>
                <a:lnTo>
                  <a:pt x="162150" y="19391"/>
                </a:lnTo>
                <a:lnTo>
                  <a:pt x="161346" y="18958"/>
                </a:lnTo>
                <a:lnTo>
                  <a:pt x="123653" y="4557"/>
                </a:lnTo>
                <a:lnTo>
                  <a:pt x="98867" y="405"/>
                </a:lnTo>
                <a:lnTo>
                  <a:pt x="84941" y="0"/>
                </a:lnTo>
                <a:close/>
              </a:path>
              <a:path w="179704" h="45085">
                <a:moveTo>
                  <a:pt x="162150" y="19391"/>
                </a:moveTo>
                <a:lnTo>
                  <a:pt x="92623" y="19391"/>
                </a:lnTo>
                <a:lnTo>
                  <a:pt x="102822" y="19986"/>
                </a:lnTo>
                <a:lnTo>
                  <a:pt x="114366" y="21508"/>
                </a:lnTo>
                <a:lnTo>
                  <a:pt x="155181" y="33015"/>
                </a:lnTo>
                <a:lnTo>
                  <a:pt x="179230" y="44578"/>
                </a:lnTo>
                <a:lnTo>
                  <a:pt x="171541" y="24448"/>
                </a:lnTo>
                <a:lnTo>
                  <a:pt x="162150" y="19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2" name="object 122"/>
          <p:cNvSpPr/>
          <p:nvPr/>
        </p:nvSpPr>
        <p:spPr>
          <a:xfrm>
            <a:off x="10339257" y="3649635"/>
            <a:ext cx="0" cy="1456055"/>
          </a:xfrm>
          <a:custGeom>
            <a:avLst/>
            <a:gdLst/>
            <a:ahLst/>
            <a:cxnLst/>
            <a:rect l="l" t="t" r="r" b="b"/>
            <a:pathLst>
              <a:path h="1456054">
                <a:moveTo>
                  <a:pt x="0" y="1455534"/>
                </a:moveTo>
                <a:lnTo>
                  <a:pt x="0" y="1455534"/>
                </a:lnTo>
                <a:lnTo>
                  <a:pt x="0" y="0"/>
                </a:lnTo>
              </a:path>
            </a:pathLst>
          </a:custGeom>
          <a:ln w="19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3" name="object 123"/>
          <p:cNvSpPr/>
          <p:nvPr/>
        </p:nvSpPr>
        <p:spPr>
          <a:xfrm>
            <a:off x="11845183" y="3649635"/>
            <a:ext cx="0" cy="1456055"/>
          </a:xfrm>
          <a:custGeom>
            <a:avLst/>
            <a:gdLst/>
            <a:ahLst/>
            <a:cxnLst/>
            <a:rect l="l" t="t" r="r" b="b"/>
            <a:pathLst>
              <a:path h="1456054">
                <a:moveTo>
                  <a:pt x="0" y="1455534"/>
                </a:moveTo>
                <a:lnTo>
                  <a:pt x="0" y="1455534"/>
                </a:lnTo>
                <a:lnTo>
                  <a:pt x="0" y="0"/>
                </a:lnTo>
              </a:path>
            </a:pathLst>
          </a:custGeom>
          <a:ln w="194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4" name="object 124"/>
          <p:cNvSpPr/>
          <p:nvPr/>
        </p:nvSpPr>
        <p:spPr>
          <a:xfrm>
            <a:off x="10339257" y="3649635"/>
            <a:ext cx="1506220" cy="0"/>
          </a:xfrm>
          <a:custGeom>
            <a:avLst/>
            <a:gdLst/>
            <a:ahLst/>
            <a:cxnLst/>
            <a:rect l="l" t="t" r="r" b="b"/>
            <a:pathLst>
              <a:path w="1506220">
                <a:moveTo>
                  <a:pt x="0" y="0"/>
                </a:moveTo>
                <a:lnTo>
                  <a:pt x="0" y="0"/>
                </a:lnTo>
                <a:lnTo>
                  <a:pt x="1505926" y="0"/>
                </a:lnTo>
              </a:path>
            </a:pathLst>
          </a:custGeom>
          <a:ln w="19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10387965" y="3696219"/>
            <a:ext cx="107314" cy="146050"/>
          </a:xfrm>
          <a:custGeom>
            <a:avLst/>
            <a:gdLst/>
            <a:ahLst/>
            <a:cxnLst/>
            <a:rect l="l" t="t" r="r" b="b"/>
            <a:pathLst>
              <a:path w="107315" h="146050">
                <a:moveTo>
                  <a:pt x="85706" y="110627"/>
                </a:moveTo>
                <a:lnTo>
                  <a:pt x="66233" y="110627"/>
                </a:lnTo>
                <a:lnTo>
                  <a:pt x="66233" y="145545"/>
                </a:lnTo>
                <a:lnTo>
                  <a:pt x="85706" y="145545"/>
                </a:lnTo>
                <a:lnTo>
                  <a:pt x="85706" y="110627"/>
                </a:lnTo>
                <a:close/>
              </a:path>
              <a:path w="107315" h="146050">
                <a:moveTo>
                  <a:pt x="85706" y="0"/>
                </a:moveTo>
                <a:lnTo>
                  <a:pt x="60391" y="0"/>
                </a:lnTo>
                <a:lnTo>
                  <a:pt x="0" y="93141"/>
                </a:lnTo>
                <a:lnTo>
                  <a:pt x="0" y="110627"/>
                </a:lnTo>
                <a:lnTo>
                  <a:pt x="107152" y="110627"/>
                </a:lnTo>
                <a:lnTo>
                  <a:pt x="107152" y="95081"/>
                </a:lnTo>
                <a:lnTo>
                  <a:pt x="15578" y="95081"/>
                </a:lnTo>
                <a:lnTo>
                  <a:pt x="66233" y="17459"/>
                </a:lnTo>
                <a:lnTo>
                  <a:pt x="85706" y="17459"/>
                </a:lnTo>
                <a:lnTo>
                  <a:pt x="85706" y="0"/>
                </a:lnTo>
                <a:close/>
              </a:path>
              <a:path w="107315" h="146050">
                <a:moveTo>
                  <a:pt x="85706" y="17459"/>
                </a:moveTo>
                <a:lnTo>
                  <a:pt x="66233" y="17459"/>
                </a:lnTo>
                <a:lnTo>
                  <a:pt x="66233" y="95081"/>
                </a:lnTo>
                <a:lnTo>
                  <a:pt x="85706" y="95081"/>
                </a:lnTo>
                <a:lnTo>
                  <a:pt x="85706" y="17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10522379" y="3696219"/>
            <a:ext cx="95885" cy="149225"/>
          </a:xfrm>
          <a:custGeom>
            <a:avLst/>
            <a:gdLst/>
            <a:ahLst/>
            <a:cxnLst/>
            <a:rect l="l" t="t" r="r" b="b"/>
            <a:pathLst>
              <a:path w="95884" h="149225">
                <a:moveTo>
                  <a:pt x="0" y="122266"/>
                </a:moveTo>
                <a:lnTo>
                  <a:pt x="0" y="141665"/>
                </a:lnTo>
                <a:lnTo>
                  <a:pt x="7789" y="143605"/>
                </a:lnTo>
                <a:lnTo>
                  <a:pt x="13630" y="145545"/>
                </a:lnTo>
                <a:lnTo>
                  <a:pt x="22335" y="147606"/>
                </a:lnTo>
                <a:lnTo>
                  <a:pt x="32794" y="148534"/>
                </a:lnTo>
                <a:lnTo>
                  <a:pt x="49360" y="148679"/>
                </a:lnTo>
                <a:lnTo>
                  <a:pt x="61533" y="145532"/>
                </a:lnTo>
                <a:lnTo>
                  <a:pt x="72814" y="139903"/>
                </a:lnTo>
                <a:lnTo>
                  <a:pt x="83361" y="131966"/>
                </a:lnTo>
                <a:lnTo>
                  <a:pt x="25340" y="131966"/>
                </a:lnTo>
                <a:lnTo>
                  <a:pt x="17525" y="130026"/>
                </a:lnTo>
                <a:lnTo>
                  <a:pt x="5841" y="126146"/>
                </a:lnTo>
                <a:lnTo>
                  <a:pt x="0" y="122266"/>
                </a:lnTo>
                <a:close/>
              </a:path>
              <a:path w="95884" h="149225">
                <a:moveTo>
                  <a:pt x="82603" y="65983"/>
                </a:moveTo>
                <a:lnTo>
                  <a:pt x="33129" y="65983"/>
                </a:lnTo>
                <a:lnTo>
                  <a:pt x="42201" y="66124"/>
                </a:lnTo>
                <a:lnTo>
                  <a:pt x="54729" y="69402"/>
                </a:lnTo>
                <a:lnTo>
                  <a:pt x="65476" y="76625"/>
                </a:lnTo>
                <a:lnTo>
                  <a:pt x="72296" y="86737"/>
                </a:lnTo>
                <a:lnTo>
                  <a:pt x="74001" y="100667"/>
                </a:lnTo>
                <a:lnTo>
                  <a:pt x="71635" y="112970"/>
                </a:lnTo>
                <a:lnTo>
                  <a:pt x="63135" y="123666"/>
                </a:lnTo>
                <a:lnTo>
                  <a:pt x="52254" y="130290"/>
                </a:lnTo>
                <a:lnTo>
                  <a:pt x="38971" y="131966"/>
                </a:lnTo>
                <a:lnTo>
                  <a:pt x="83361" y="131966"/>
                </a:lnTo>
                <a:lnTo>
                  <a:pt x="83619" y="131771"/>
                </a:lnTo>
                <a:lnTo>
                  <a:pt x="90007" y="121990"/>
                </a:lnTo>
                <a:lnTo>
                  <a:pt x="94004" y="109923"/>
                </a:lnTo>
                <a:lnTo>
                  <a:pt x="95313" y="94672"/>
                </a:lnTo>
                <a:lnTo>
                  <a:pt x="92722" y="82134"/>
                </a:lnTo>
                <a:lnTo>
                  <a:pt x="86950" y="70991"/>
                </a:lnTo>
                <a:lnTo>
                  <a:pt x="82603" y="65983"/>
                </a:lnTo>
                <a:close/>
              </a:path>
              <a:path w="95884" h="149225">
                <a:moveTo>
                  <a:pt x="83785" y="0"/>
                </a:moveTo>
                <a:lnTo>
                  <a:pt x="5841" y="0"/>
                </a:lnTo>
                <a:lnTo>
                  <a:pt x="5841" y="73742"/>
                </a:lnTo>
                <a:lnTo>
                  <a:pt x="17525" y="69862"/>
                </a:lnTo>
                <a:lnTo>
                  <a:pt x="21420" y="67923"/>
                </a:lnTo>
                <a:lnTo>
                  <a:pt x="27287" y="65983"/>
                </a:lnTo>
                <a:lnTo>
                  <a:pt x="82603" y="65983"/>
                </a:lnTo>
                <a:lnTo>
                  <a:pt x="78009" y="60689"/>
                </a:lnTo>
                <a:lnTo>
                  <a:pt x="67880" y="55008"/>
                </a:lnTo>
                <a:lnTo>
                  <a:pt x="58612" y="52403"/>
                </a:lnTo>
                <a:lnTo>
                  <a:pt x="25340" y="52403"/>
                </a:lnTo>
                <a:lnTo>
                  <a:pt x="25340" y="17459"/>
                </a:lnTo>
                <a:lnTo>
                  <a:pt x="83785" y="17459"/>
                </a:lnTo>
                <a:lnTo>
                  <a:pt x="83785" y="0"/>
                </a:lnTo>
                <a:close/>
              </a:path>
              <a:path w="95884" h="149225">
                <a:moveTo>
                  <a:pt x="40918" y="50463"/>
                </a:moveTo>
                <a:lnTo>
                  <a:pt x="29235" y="50463"/>
                </a:lnTo>
                <a:lnTo>
                  <a:pt x="27287" y="52403"/>
                </a:lnTo>
                <a:lnTo>
                  <a:pt x="58612" y="52403"/>
                </a:lnTo>
                <a:lnTo>
                  <a:pt x="55753" y="51600"/>
                </a:lnTo>
                <a:lnTo>
                  <a:pt x="40918" y="50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10656794" y="3696219"/>
            <a:ext cx="88265" cy="146050"/>
          </a:xfrm>
          <a:custGeom>
            <a:avLst/>
            <a:gdLst/>
            <a:ahLst/>
            <a:cxnLst/>
            <a:rect l="l" t="t" r="r" b="b"/>
            <a:pathLst>
              <a:path w="88265" h="146050">
                <a:moveTo>
                  <a:pt x="87679" y="130026"/>
                </a:moveTo>
                <a:lnTo>
                  <a:pt x="3894" y="130026"/>
                </a:lnTo>
                <a:lnTo>
                  <a:pt x="3894" y="145545"/>
                </a:lnTo>
                <a:lnTo>
                  <a:pt x="87679" y="145545"/>
                </a:lnTo>
                <a:lnTo>
                  <a:pt x="87679" y="130026"/>
                </a:lnTo>
                <a:close/>
              </a:path>
              <a:path w="88265" h="146050">
                <a:moveTo>
                  <a:pt x="56497" y="17459"/>
                </a:moveTo>
                <a:lnTo>
                  <a:pt x="37024" y="17459"/>
                </a:lnTo>
                <a:lnTo>
                  <a:pt x="37024" y="130026"/>
                </a:lnTo>
                <a:lnTo>
                  <a:pt x="56497" y="130026"/>
                </a:lnTo>
                <a:lnTo>
                  <a:pt x="56497" y="17459"/>
                </a:lnTo>
                <a:close/>
              </a:path>
              <a:path w="88265" h="146050">
                <a:moveTo>
                  <a:pt x="56497" y="0"/>
                </a:moveTo>
                <a:lnTo>
                  <a:pt x="35077" y="0"/>
                </a:lnTo>
                <a:lnTo>
                  <a:pt x="0" y="7759"/>
                </a:lnTo>
                <a:lnTo>
                  <a:pt x="0" y="25218"/>
                </a:lnTo>
                <a:lnTo>
                  <a:pt x="37024" y="17459"/>
                </a:lnTo>
                <a:lnTo>
                  <a:pt x="56497" y="17459"/>
                </a:lnTo>
                <a:lnTo>
                  <a:pt x="56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10777724" y="3694279"/>
            <a:ext cx="100965" cy="151130"/>
          </a:xfrm>
          <a:custGeom>
            <a:avLst/>
            <a:gdLst/>
            <a:ahLst/>
            <a:cxnLst/>
            <a:rect l="l" t="t" r="r" b="b"/>
            <a:pathLst>
              <a:path w="100965" h="151129">
                <a:moveTo>
                  <a:pt x="75849" y="0"/>
                </a:moveTo>
                <a:lnTo>
                  <a:pt x="66113" y="0"/>
                </a:lnTo>
                <a:lnTo>
                  <a:pt x="55217" y="286"/>
                </a:lnTo>
                <a:lnTo>
                  <a:pt x="11345" y="27838"/>
                </a:lnTo>
                <a:lnTo>
                  <a:pt x="90" y="75682"/>
                </a:lnTo>
                <a:lnTo>
                  <a:pt x="0" y="80705"/>
                </a:lnTo>
                <a:lnTo>
                  <a:pt x="977" y="92261"/>
                </a:lnTo>
                <a:lnTo>
                  <a:pt x="21236" y="139594"/>
                </a:lnTo>
                <a:lnTo>
                  <a:pt x="59496" y="150930"/>
                </a:lnTo>
                <a:lnTo>
                  <a:pt x="71132" y="147808"/>
                </a:lnTo>
                <a:lnTo>
                  <a:pt x="82029" y="141386"/>
                </a:lnTo>
                <a:lnTo>
                  <a:pt x="88013" y="135846"/>
                </a:lnTo>
                <a:lnTo>
                  <a:pt x="44667" y="135846"/>
                </a:lnTo>
                <a:lnTo>
                  <a:pt x="36878" y="131966"/>
                </a:lnTo>
                <a:lnTo>
                  <a:pt x="30156" y="124763"/>
                </a:lnTo>
                <a:lnTo>
                  <a:pt x="25361" y="113821"/>
                </a:lnTo>
                <a:lnTo>
                  <a:pt x="23263" y="99805"/>
                </a:lnTo>
                <a:lnTo>
                  <a:pt x="25848" y="86345"/>
                </a:lnTo>
                <a:lnTo>
                  <a:pt x="31036" y="75682"/>
                </a:lnTo>
                <a:lnTo>
                  <a:pt x="36878" y="69862"/>
                </a:lnTo>
                <a:lnTo>
                  <a:pt x="44667" y="67923"/>
                </a:lnTo>
                <a:lnTo>
                  <a:pt x="89262" y="67923"/>
                </a:lnTo>
                <a:lnTo>
                  <a:pt x="85589" y="64043"/>
                </a:lnTo>
                <a:lnTo>
                  <a:pt x="25194" y="64043"/>
                </a:lnTo>
                <a:lnTo>
                  <a:pt x="21842" y="58674"/>
                </a:lnTo>
                <a:lnTo>
                  <a:pt x="47886" y="17995"/>
                </a:lnTo>
                <a:lnTo>
                  <a:pt x="62192" y="15519"/>
                </a:lnTo>
                <a:lnTo>
                  <a:pt x="91428" y="15519"/>
                </a:lnTo>
                <a:lnTo>
                  <a:pt x="91428" y="5819"/>
                </a:lnTo>
                <a:lnTo>
                  <a:pt x="87533" y="3879"/>
                </a:lnTo>
                <a:lnTo>
                  <a:pt x="75849" y="0"/>
                </a:lnTo>
                <a:close/>
              </a:path>
              <a:path w="100965" h="151129">
                <a:moveTo>
                  <a:pt x="89262" y="67923"/>
                </a:moveTo>
                <a:lnTo>
                  <a:pt x="62192" y="67923"/>
                </a:lnTo>
                <a:lnTo>
                  <a:pt x="68060" y="69862"/>
                </a:lnTo>
                <a:lnTo>
                  <a:pt x="75159" y="77065"/>
                </a:lnTo>
                <a:lnTo>
                  <a:pt x="80249" y="88008"/>
                </a:lnTo>
                <a:lnTo>
                  <a:pt x="81682" y="102026"/>
                </a:lnTo>
                <a:lnTo>
                  <a:pt x="79843" y="115492"/>
                </a:lnTo>
                <a:lnTo>
                  <a:pt x="73902" y="126146"/>
                </a:lnTo>
                <a:lnTo>
                  <a:pt x="68060" y="131966"/>
                </a:lnTo>
                <a:lnTo>
                  <a:pt x="62192" y="135846"/>
                </a:lnTo>
                <a:lnTo>
                  <a:pt x="88013" y="135846"/>
                </a:lnTo>
                <a:lnTo>
                  <a:pt x="92906" y="131317"/>
                </a:lnTo>
                <a:lnTo>
                  <a:pt x="97576" y="121526"/>
                </a:lnTo>
                <a:lnTo>
                  <a:pt x="100084" y="108729"/>
                </a:lnTo>
                <a:lnTo>
                  <a:pt x="100579" y="91704"/>
                </a:lnTo>
                <a:lnTo>
                  <a:pt x="97556" y="80705"/>
                </a:lnTo>
                <a:lnTo>
                  <a:pt x="90979" y="69736"/>
                </a:lnTo>
                <a:lnTo>
                  <a:pt x="89262" y="67923"/>
                </a:lnTo>
                <a:close/>
              </a:path>
              <a:path w="100965" h="151129">
                <a:moveTo>
                  <a:pt x="54403" y="52403"/>
                </a:moveTo>
                <a:lnTo>
                  <a:pt x="40772" y="52403"/>
                </a:lnTo>
                <a:lnTo>
                  <a:pt x="34930" y="56283"/>
                </a:lnTo>
                <a:lnTo>
                  <a:pt x="29089" y="58223"/>
                </a:lnTo>
                <a:lnTo>
                  <a:pt x="25194" y="64043"/>
                </a:lnTo>
                <a:lnTo>
                  <a:pt x="85589" y="64043"/>
                </a:lnTo>
                <a:lnTo>
                  <a:pt x="79774" y="57901"/>
                </a:lnTo>
                <a:lnTo>
                  <a:pt x="67784" y="53778"/>
                </a:lnTo>
                <a:lnTo>
                  <a:pt x="54403" y="52403"/>
                </a:lnTo>
                <a:close/>
              </a:path>
              <a:path w="100965" h="151129">
                <a:moveTo>
                  <a:pt x="91428" y="15519"/>
                </a:moveTo>
                <a:lnTo>
                  <a:pt x="68060" y="15519"/>
                </a:lnTo>
                <a:lnTo>
                  <a:pt x="71955" y="17459"/>
                </a:lnTo>
                <a:lnTo>
                  <a:pt x="77797" y="17459"/>
                </a:lnTo>
                <a:lnTo>
                  <a:pt x="81691" y="19399"/>
                </a:lnTo>
                <a:lnTo>
                  <a:pt x="87533" y="21339"/>
                </a:lnTo>
                <a:lnTo>
                  <a:pt x="91428" y="23279"/>
                </a:lnTo>
                <a:lnTo>
                  <a:pt x="91428" y="155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11428282" y="4880036"/>
            <a:ext cx="107314" cy="146050"/>
          </a:xfrm>
          <a:custGeom>
            <a:avLst/>
            <a:gdLst/>
            <a:ahLst/>
            <a:cxnLst/>
            <a:rect l="l" t="t" r="r" b="b"/>
            <a:pathLst>
              <a:path w="107315" h="146050">
                <a:moveTo>
                  <a:pt x="85706" y="112567"/>
                </a:moveTo>
                <a:lnTo>
                  <a:pt x="66233" y="112567"/>
                </a:lnTo>
                <a:lnTo>
                  <a:pt x="66233" y="145545"/>
                </a:lnTo>
                <a:lnTo>
                  <a:pt x="85706" y="145545"/>
                </a:lnTo>
                <a:lnTo>
                  <a:pt x="85706" y="112567"/>
                </a:lnTo>
                <a:close/>
              </a:path>
              <a:path w="107315" h="146050">
                <a:moveTo>
                  <a:pt x="85706" y="0"/>
                </a:moveTo>
                <a:lnTo>
                  <a:pt x="62339" y="0"/>
                </a:lnTo>
                <a:lnTo>
                  <a:pt x="0" y="93167"/>
                </a:lnTo>
                <a:lnTo>
                  <a:pt x="0" y="112567"/>
                </a:lnTo>
                <a:lnTo>
                  <a:pt x="107126" y="112567"/>
                </a:lnTo>
                <a:lnTo>
                  <a:pt x="107126" y="95107"/>
                </a:lnTo>
                <a:lnTo>
                  <a:pt x="17525" y="95107"/>
                </a:lnTo>
                <a:lnTo>
                  <a:pt x="66233" y="17459"/>
                </a:lnTo>
                <a:lnTo>
                  <a:pt x="85706" y="17459"/>
                </a:lnTo>
                <a:lnTo>
                  <a:pt x="85706" y="0"/>
                </a:lnTo>
                <a:close/>
              </a:path>
              <a:path w="107315" h="146050">
                <a:moveTo>
                  <a:pt x="85706" y="17459"/>
                </a:moveTo>
                <a:lnTo>
                  <a:pt x="66233" y="17459"/>
                </a:lnTo>
                <a:lnTo>
                  <a:pt x="66233" y="95107"/>
                </a:lnTo>
                <a:lnTo>
                  <a:pt x="85706" y="95107"/>
                </a:lnTo>
                <a:lnTo>
                  <a:pt x="85706" y="17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11562697" y="4880036"/>
            <a:ext cx="95885" cy="149225"/>
          </a:xfrm>
          <a:custGeom>
            <a:avLst/>
            <a:gdLst/>
            <a:ahLst/>
            <a:cxnLst/>
            <a:rect l="l" t="t" r="r" b="b"/>
            <a:pathLst>
              <a:path w="95884" h="149225">
                <a:moveTo>
                  <a:pt x="0" y="122266"/>
                </a:moveTo>
                <a:lnTo>
                  <a:pt x="0" y="143605"/>
                </a:lnTo>
                <a:lnTo>
                  <a:pt x="7789" y="145545"/>
                </a:lnTo>
                <a:lnTo>
                  <a:pt x="13630" y="147485"/>
                </a:lnTo>
                <a:lnTo>
                  <a:pt x="22074" y="148083"/>
                </a:lnTo>
                <a:lnTo>
                  <a:pt x="32582" y="149210"/>
                </a:lnTo>
                <a:lnTo>
                  <a:pt x="48039" y="149048"/>
                </a:lnTo>
                <a:lnTo>
                  <a:pt x="60639" y="146648"/>
                </a:lnTo>
                <a:lnTo>
                  <a:pt x="72032" y="141628"/>
                </a:lnTo>
                <a:lnTo>
                  <a:pt x="82548" y="133462"/>
                </a:lnTo>
                <a:lnTo>
                  <a:pt x="83641" y="131966"/>
                </a:lnTo>
                <a:lnTo>
                  <a:pt x="25314" y="131966"/>
                </a:lnTo>
                <a:lnTo>
                  <a:pt x="19472" y="130026"/>
                </a:lnTo>
                <a:lnTo>
                  <a:pt x="11683" y="128086"/>
                </a:lnTo>
                <a:lnTo>
                  <a:pt x="5841" y="126146"/>
                </a:lnTo>
                <a:lnTo>
                  <a:pt x="0" y="122266"/>
                </a:lnTo>
                <a:close/>
              </a:path>
              <a:path w="95884" h="149225">
                <a:moveTo>
                  <a:pt x="82746" y="65983"/>
                </a:moveTo>
                <a:lnTo>
                  <a:pt x="33103" y="65983"/>
                </a:lnTo>
                <a:lnTo>
                  <a:pt x="45880" y="66506"/>
                </a:lnTo>
                <a:lnTo>
                  <a:pt x="57304" y="70410"/>
                </a:lnTo>
                <a:lnTo>
                  <a:pt x="68647" y="78355"/>
                </a:lnTo>
                <a:lnTo>
                  <a:pt x="73944" y="88482"/>
                </a:lnTo>
                <a:lnTo>
                  <a:pt x="75738" y="103673"/>
                </a:lnTo>
                <a:lnTo>
                  <a:pt x="72077" y="115790"/>
                </a:lnTo>
                <a:lnTo>
                  <a:pt x="63783" y="125908"/>
                </a:lnTo>
                <a:lnTo>
                  <a:pt x="52666" y="130625"/>
                </a:lnTo>
                <a:lnTo>
                  <a:pt x="38945" y="131966"/>
                </a:lnTo>
                <a:lnTo>
                  <a:pt x="83641" y="131966"/>
                </a:lnTo>
                <a:lnTo>
                  <a:pt x="89495" y="123951"/>
                </a:lnTo>
                <a:lnTo>
                  <a:pt x="93885" y="111617"/>
                </a:lnTo>
                <a:lnTo>
                  <a:pt x="95389" y="96726"/>
                </a:lnTo>
                <a:lnTo>
                  <a:pt x="93120" y="84080"/>
                </a:lnTo>
                <a:lnTo>
                  <a:pt x="87730" y="72245"/>
                </a:lnTo>
                <a:lnTo>
                  <a:pt x="82746" y="65983"/>
                </a:lnTo>
                <a:close/>
              </a:path>
              <a:path w="95884" h="149225">
                <a:moveTo>
                  <a:pt x="83759" y="0"/>
                </a:moveTo>
                <a:lnTo>
                  <a:pt x="5841" y="0"/>
                </a:lnTo>
                <a:lnTo>
                  <a:pt x="5841" y="73742"/>
                </a:lnTo>
                <a:lnTo>
                  <a:pt x="23367" y="67923"/>
                </a:lnTo>
                <a:lnTo>
                  <a:pt x="27261" y="67923"/>
                </a:lnTo>
                <a:lnTo>
                  <a:pt x="33103" y="65983"/>
                </a:lnTo>
                <a:lnTo>
                  <a:pt x="82746" y="65983"/>
                </a:lnTo>
                <a:lnTo>
                  <a:pt x="79517" y="61924"/>
                </a:lnTo>
                <a:lnTo>
                  <a:pt x="68976" y="55331"/>
                </a:lnTo>
                <a:lnTo>
                  <a:pt x="59239" y="52403"/>
                </a:lnTo>
                <a:lnTo>
                  <a:pt x="25314" y="52403"/>
                </a:lnTo>
                <a:lnTo>
                  <a:pt x="25314" y="17459"/>
                </a:lnTo>
                <a:lnTo>
                  <a:pt x="83759" y="17459"/>
                </a:lnTo>
                <a:lnTo>
                  <a:pt x="83759" y="0"/>
                </a:lnTo>
                <a:close/>
              </a:path>
              <a:path w="95884" h="149225">
                <a:moveTo>
                  <a:pt x="42866" y="50463"/>
                </a:moveTo>
                <a:lnTo>
                  <a:pt x="31156" y="50463"/>
                </a:lnTo>
                <a:lnTo>
                  <a:pt x="27261" y="52403"/>
                </a:lnTo>
                <a:lnTo>
                  <a:pt x="59239" y="52403"/>
                </a:lnTo>
                <a:lnTo>
                  <a:pt x="56645" y="51623"/>
                </a:lnTo>
                <a:lnTo>
                  <a:pt x="42866" y="50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1" name="object 131"/>
          <p:cNvSpPr txBox="1"/>
          <p:nvPr/>
        </p:nvSpPr>
        <p:spPr>
          <a:xfrm>
            <a:off x="742102" y="5469344"/>
            <a:ext cx="10121265" cy="799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07795" algn="r">
              <a:lnSpc>
                <a:spcPct val="100000"/>
              </a:lnSpc>
            </a:pPr>
            <a:r>
              <a:rPr sz="1800" b="1" u="heavy" dirty="0">
                <a:latin typeface="DengXian"/>
                <a:cs typeface="DengXian"/>
              </a:rPr>
              <a:t>LSTM</a:t>
            </a:r>
            <a:endParaRPr sz="1800" dirty="0">
              <a:latin typeface="DengXian"/>
              <a:cs typeface="DengXian"/>
            </a:endParaRPr>
          </a:p>
          <a:p>
            <a:pPr marL="12700" marR="5080">
              <a:lnSpc>
                <a:spcPct val="100000"/>
              </a:lnSpc>
              <a:spcBef>
                <a:spcPts val="985"/>
              </a:spcBef>
            </a:pP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.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Z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hang,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S.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Li,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J.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X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ia,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an,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95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.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Liu,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Batch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r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: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ficient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H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orphic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Encr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ption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ros</a:t>
            </a:r>
            <a:r>
              <a:rPr sz="1400" spc="20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-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Sil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ederated</a:t>
            </a:r>
            <a:r>
              <a:rPr sz="1400" spc="-5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Learning,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SE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IX</a:t>
            </a:r>
            <a:r>
              <a:rPr sz="1400" spc="-8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TC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’20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(accept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d)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2" name="object 1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40</a:t>
            </a:fld>
            <a:endParaRPr spc="-10" dirty="0"/>
          </a:p>
        </p:txBody>
      </p:sp>
      <p:sp>
        <p:nvSpPr>
          <p:cNvPr id="133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4427" rIns="0" bIns="0" rtlCol="0">
            <a:spAutoFit/>
          </a:bodyPr>
          <a:lstStyle/>
          <a:p>
            <a:pPr marL="130810">
              <a:lnSpc>
                <a:spcPct val="100000"/>
              </a:lnSpc>
            </a:pPr>
            <a:r>
              <a:rPr spc="-20" dirty="0"/>
              <a:t>Incentiv</a:t>
            </a:r>
            <a:r>
              <a:rPr spc="-15" dirty="0"/>
              <a:t>ize</a:t>
            </a:r>
            <a:r>
              <a:rPr spc="10" dirty="0"/>
              <a:t> </a:t>
            </a:r>
            <a:r>
              <a:rPr spc="-95" dirty="0"/>
              <a:t>P</a:t>
            </a:r>
            <a:r>
              <a:rPr spc="-20" dirty="0"/>
              <a:t>a</a:t>
            </a:r>
            <a:r>
              <a:rPr spc="70" dirty="0"/>
              <a:t>r</a:t>
            </a:r>
            <a:r>
              <a:rPr spc="-20" dirty="0"/>
              <a:t>tie</a:t>
            </a:r>
            <a:r>
              <a:rPr spc="-15" dirty="0"/>
              <a:t>s</a:t>
            </a:r>
            <a:r>
              <a:rPr dirty="0"/>
              <a:t> </a:t>
            </a:r>
            <a:r>
              <a:rPr spc="-30" dirty="0"/>
              <a:t>t</a:t>
            </a:r>
            <a:r>
              <a:rPr spc="-20" dirty="0"/>
              <a:t>o</a:t>
            </a:r>
            <a:r>
              <a:rPr spc="10" dirty="0"/>
              <a:t> </a:t>
            </a:r>
            <a:r>
              <a:rPr spc="-20" dirty="0"/>
              <a:t>Join</a:t>
            </a:r>
            <a:r>
              <a:rPr spc="-10" dirty="0"/>
              <a:t>: </a:t>
            </a: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  <a:r>
              <a:rPr spc="-5" dirty="0"/>
              <a:t> </a:t>
            </a:r>
            <a:r>
              <a:rPr spc="-20" dirty="0"/>
              <a:t>E</a:t>
            </a:r>
            <a:r>
              <a:rPr spc="-80" dirty="0"/>
              <a:t>x</a:t>
            </a:r>
            <a:r>
              <a:rPr spc="-15" dirty="0"/>
              <a:t>c</a:t>
            </a:r>
            <a:r>
              <a:rPr spc="-30" dirty="0"/>
              <a:t>h</a:t>
            </a:r>
            <a:r>
              <a:rPr spc="-20" dirty="0"/>
              <a:t>ange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718" y="1059362"/>
            <a:ext cx="10090150" cy="9728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buClr>
                <a:srgbClr val="584AFF"/>
              </a:buClr>
              <a:buFont typeface="Arial"/>
              <a:buChar char="•"/>
              <a:tabLst>
                <a:tab pos="299720" algn="l"/>
              </a:tabLst>
            </a:pPr>
            <a:r>
              <a:rPr sz="1800" b="1" spc="-20" dirty="0">
                <a:solidFill>
                  <a:srgbClr val="584AFF"/>
                </a:solidFill>
                <a:latin typeface="Microsoft YaHei"/>
                <a:cs typeface="Microsoft YaHei"/>
              </a:rPr>
              <a:t>Obse</a:t>
            </a:r>
            <a:r>
              <a:rPr sz="1800" b="1" spc="65" dirty="0">
                <a:solidFill>
                  <a:srgbClr val="584AFF"/>
                </a:solidFill>
                <a:latin typeface="Microsoft YaHei"/>
                <a:cs typeface="Microsoft YaHei"/>
              </a:rPr>
              <a:t>r</a:t>
            </a:r>
            <a:r>
              <a:rPr sz="1800" b="1" spc="-20" dirty="0">
                <a:solidFill>
                  <a:srgbClr val="584AFF"/>
                </a:solidFill>
                <a:latin typeface="Microsoft YaHei"/>
                <a:cs typeface="Microsoft YaHei"/>
              </a:rPr>
              <a:t>v</a:t>
            </a:r>
            <a:r>
              <a:rPr sz="1800" b="1" spc="-10" dirty="0">
                <a:solidFill>
                  <a:srgbClr val="584AFF"/>
                </a:solidFill>
                <a:latin typeface="Microsoft YaHei"/>
                <a:cs typeface="Microsoft YaHei"/>
              </a:rPr>
              <a:t>ation:</a:t>
            </a:r>
            <a:r>
              <a:rPr sz="1800" b="1" spc="-15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Th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spc="2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u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ce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ss</a:t>
            </a:r>
            <a:r>
              <a:rPr sz="1800" spc="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6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f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8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federati</a:t>
            </a:r>
            <a:r>
              <a:rPr sz="1800" spc="-3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depends</a:t>
            </a:r>
            <a:r>
              <a:rPr sz="18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on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r>
              <a:rPr sz="18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2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ner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5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-25" dirty="0">
                <a:solidFill>
                  <a:srgbClr val="29005F"/>
                </a:solidFill>
                <a:latin typeface="Microsoft YaHei"/>
                <a:cs typeface="Microsoft YaHei"/>
              </a:rPr>
              <a:t>h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800" spc="-4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spc="4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r>
              <a:rPr sz="18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with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the federati</a:t>
            </a:r>
            <a:r>
              <a:rPr sz="1800" spc="-3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endParaRPr sz="1800" dirty="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spcBef>
                <a:spcPts val="1320"/>
              </a:spcBef>
              <a:buClr>
                <a:srgbClr val="584AFF"/>
              </a:buClr>
              <a:buFont typeface="Arial"/>
              <a:buChar char="•"/>
              <a:tabLst>
                <a:tab pos="299720" algn="l"/>
                <a:tab pos="1637030" algn="l"/>
              </a:tabLst>
            </a:pPr>
            <a:r>
              <a:rPr sz="1800" b="1" spc="-15" dirty="0">
                <a:solidFill>
                  <a:srgbClr val="584AFF"/>
                </a:solidFill>
                <a:latin typeface="Microsoft YaHei"/>
                <a:cs typeface="Microsoft YaHei"/>
              </a:rPr>
              <a:t>Challe</a:t>
            </a:r>
            <a:r>
              <a:rPr sz="1800" b="1" spc="-10" dirty="0">
                <a:solidFill>
                  <a:srgbClr val="584AFF"/>
                </a:solidFill>
                <a:latin typeface="Microsoft YaHei"/>
                <a:cs typeface="Microsoft YaHei"/>
              </a:rPr>
              <a:t>nge:</a:t>
            </a:r>
            <a:r>
              <a:rPr sz="1800" b="1" dirty="0">
                <a:solidFill>
                  <a:srgbClr val="584AFF"/>
                </a:solidFill>
                <a:latin typeface="Microsoft YaHei"/>
                <a:cs typeface="Microsoft YaHei"/>
              </a:rPr>
              <a:t>	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Ho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8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oti</a:t>
            </a:r>
            <a:r>
              <a:rPr sz="1800" spc="-50" dirty="0">
                <a:solidFill>
                  <a:srgbClr val="29005F"/>
                </a:solidFill>
                <a:latin typeface="Microsoft YaHei"/>
                <a:cs typeface="Microsoft YaHei"/>
              </a:rPr>
              <a:t>v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nti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ue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800" spc="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4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800" spc="4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tici</a:t>
            </a:r>
            <a:r>
              <a:rPr sz="1800" spc="-4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ation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by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2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ner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4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800" spc="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federati</a:t>
            </a:r>
            <a:r>
              <a:rPr sz="1800" spc="-3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n?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532" y="2418588"/>
            <a:ext cx="4910455" cy="338455"/>
          </a:xfrm>
          <a:prstGeom prst="rect">
            <a:avLst/>
          </a:prstGeom>
          <a:ln w="12191">
            <a:solidFill>
              <a:srgbClr val="2900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ct val="100000"/>
              </a:lnSpc>
            </a:pPr>
            <a:r>
              <a:rPr sz="1600" b="1" spc="-65" dirty="0">
                <a:solidFill>
                  <a:srgbClr val="584AFF"/>
                </a:solidFill>
                <a:latin typeface="Microsoft YaHei"/>
                <a:cs typeface="Microsoft YaHei"/>
              </a:rPr>
              <a:t>R</a:t>
            </a:r>
            <a:r>
              <a:rPr sz="1600" b="1" spc="-15" dirty="0">
                <a:solidFill>
                  <a:srgbClr val="584AFF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584AFF"/>
                </a:solidFill>
                <a:latin typeface="Microsoft YaHei"/>
                <a:cs typeface="Microsoft YaHei"/>
              </a:rPr>
              <a:t>sea</a:t>
            </a:r>
            <a:r>
              <a:rPr sz="1600" b="1" spc="-30" dirty="0">
                <a:solidFill>
                  <a:srgbClr val="584AFF"/>
                </a:solidFill>
                <a:latin typeface="Microsoft YaHei"/>
                <a:cs typeface="Microsoft YaHei"/>
              </a:rPr>
              <a:t>r</a:t>
            </a:r>
            <a:r>
              <a:rPr sz="1600" b="1" spc="-10" dirty="0">
                <a:solidFill>
                  <a:srgbClr val="584AFF"/>
                </a:solidFill>
                <a:latin typeface="Microsoft YaHei"/>
                <a:cs typeface="Microsoft YaHei"/>
              </a:rPr>
              <a:t>ch</a:t>
            </a:r>
            <a:r>
              <a:rPr sz="1600" b="1" spc="25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584AFF"/>
                </a:solidFill>
                <a:latin typeface="Microsoft YaHei"/>
                <a:cs typeface="Microsoft YaHei"/>
              </a:rPr>
              <a:t>Questio</a:t>
            </a:r>
            <a:r>
              <a:rPr sz="1600" b="1" spc="-25" dirty="0">
                <a:solidFill>
                  <a:srgbClr val="584AFF"/>
                </a:solidFill>
                <a:latin typeface="Microsoft YaHei"/>
                <a:cs typeface="Microsoft YaHei"/>
              </a:rPr>
              <a:t>n</a:t>
            </a:r>
            <a:r>
              <a:rPr sz="1600" b="1" spc="-5" dirty="0">
                <a:solidFill>
                  <a:srgbClr val="584AFF"/>
                </a:solidFill>
                <a:latin typeface="Microsoft YaHei"/>
                <a:cs typeface="Microsoft YaHei"/>
              </a:rPr>
              <a:t>:</a:t>
            </a:r>
            <a:r>
              <a:rPr sz="1600" b="1" spc="55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H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6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20" dirty="0">
                <a:solidFill>
                  <a:srgbClr val="29005F"/>
                </a:solidFill>
                <a:latin typeface="Microsoft YaHei"/>
                <a:cs typeface="Microsoft YaHei"/>
              </a:rPr>
              <a:t>dete</a:t>
            </a:r>
            <a:r>
              <a:rPr sz="1600" spc="-15" dirty="0">
                <a:solidFill>
                  <a:srgbClr val="29005F"/>
                </a:solidFill>
                <a:latin typeface="Microsoft YaHei"/>
                <a:cs typeface="Microsoft YaHei"/>
              </a:rPr>
              <a:t>rmin</a:t>
            </a:r>
            <a:r>
              <a:rPr sz="16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600" spc="4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600" spc="-215" dirty="0">
                <a:solidFill>
                  <a:srgbClr val="C00000"/>
                </a:solidFill>
                <a:latin typeface="Cambria Math"/>
                <a:cs typeface="Cambria Math"/>
              </a:rPr>
              <a:t>�</a:t>
            </a:r>
            <a:r>
              <a:rPr sz="1575" spc="97" baseline="-21164" dirty="0">
                <a:solidFill>
                  <a:srgbClr val="C00000"/>
                </a:solidFill>
                <a:latin typeface="Cambria Math"/>
                <a:cs typeface="Cambria Math"/>
              </a:rPr>
              <a:t>𝑖</a:t>
            </a:r>
            <a:r>
              <a:rPr sz="1600" spc="-15" dirty="0">
                <a:solidFill>
                  <a:srgbClr val="C00000"/>
                </a:solidFill>
                <a:latin typeface="Cambria Math"/>
                <a:cs typeface="Cambria Math"/>
              </a:rPr>
              <a:t>(</a:t>
            </a:r>
            <a:r>
              <a:rPr sz="1600" spc="-620" dirty="0">
                <a:solidFill>
                  <a:srgbClr val="C00000"/>
                </a:solidFill>
                <a:latin typeface="Cambria Math"/>
                <a:cs typeface="Cambria Math"/>
              </a:rPr>
              <a:t>�</a:t>
            </a:r>
            <a:r>
              <a:rPr sz="1600" spc="-15" dirty="0">
                <a:solidFill>
                  <a:srgbClr val="C00000"/>
                </a:solidFill>
                <a:latin typeface="Cambria Math"/>
                <a:cs typeface="Cambria Math"/>
              </a:rPr>
              <a:t>)</a:t>
            </a:r>
            <a:r>
              <a:rPr sz="1600" spc="-10" dirty="0">
                <a:solidFill>
                  <a:srgbClr val="C00000"/>
                </a:solidFill>
                <a:latin typeface="Microsoft YaHei"/>
                <a:cs typeface="Microsoft YaHei"/>
              </a:rPr>
              <a:t>?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819" y="3686555"/>
            <a:ext cx="1223772" cy="122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78027" y="4892616"/>
            <a:ext cx="119697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r>
              <a:rPr sz="1400" spc="-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Own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1</a:t>
            </a:r>
            <a:endParaRPr sz="1450" dirty="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95272" y="4055364"/>
            <a:ext cx="850900" cy="485140"/>
          </a:xfrm>
          <a:custGeom>
            <a:avLst/>
            <a:gdLst/>
            <a:ahLst/>
            <a:cxnLst/>
            <a:rect l="l" t="t" r="r" b="b"/>
            <a:pathLst>
              <a:path w="850900" h="485139">
                <a:moveTo>
                  <a:pt x="608076" y="0"/>
                </a:moveTo>
                <a:lnTo>
                  <a:pt x="608076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608076" y="363474"/>
                </a:lnTo>
                <a:lnTo>
                  <a:pt x="608076" y="484631"/>
                </a:lnTo>
                <a:lnTo>
                  <a:pt x="850391" y="242316"/>
                </a:lnTo>
                <a:lnTo>
                  <a:pt x="608076" y="0"/>
                </a:lnTo>
                <a:close/>
              </a:path>
            </a:pathLst>
          </a:custGeom>
          <a:solidFill>
            <a:srgbClr val="584A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795272" y="4055364"/>
            <a:ext cx="850900" cy="485140"/>
          </a:xfrm>
          <a:custGeom>
            <a:avLst/>
            <a:gdLst/>
            <a:ahLst/>
            <a:cxnLst/>
            <a:rect l="l" t="t" r="r" b="b"/>
            <a:pathLst>
              <a:path w="850900" h="485139">
                <a:moveTo>
                  <a:pt x="0" y="121158"/>
                </a:moveTo>
                <a:lnTo>
                  <a:pt x="608076" y="121158"/>
                </a:lnTo>
                <a:lnTo>
                  <a:pt x="608076" y="0"/>
                </a:lnTo>
                <a:lnTo>
                  <a:pt x="850391" y="242316"/>
                </a:lnTo>
                <a:lnTo>
                  <a:pt x="608076" y="484631"/>
                </a:lnTo>
                <a:lnTo>
                  <a:pt x="608076" y="363474"/>
                </a:lnTo>
                <a:lnTo>
                  <a:pt x="0" y="363474"/>
                </a:lnTo>
                <a:lnTo>
                  <a:pt x="0" y="12115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644139" y="3596640"/>
            <a:ext cx="1078991" cy="1402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2819780" y="4971339"/>
            <a:ext cx="6762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Dataset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35652" y="3703320"/>
            <a:ext cx="1074420" cy="1188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817620" y="4055364"/>
            <a:ext cx="858519" cy="485140"/>
          </a:xfrm>
          <a:custGeom>
            <a:avLst/>
            <a:gdLst/>
            <a:ahLst/>
            <a:cxnLst/>
            <a:rect l="l" t="t" r="r" b="b"/>
            <a:pathLst>
              <a:path w="858520" h="485139">
                <a:moveTo>
                  <a:pt x="615695" y="0"/>
                </a:moveTo>
                <a:lnTo>
                  <a:pt x="615695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615695" y="363474"/>
                </a:lnTo>
                <a:lnTo>
                  <a:pt x="615695" y="484631"/>
                </a:lnTo>
                <a:lnTo>
                  <a:pt x="858012" y="242316"/>
                </a:lnTo>
                <a:lnTo>
                  <a:pt x="615695" y="0"/>
                </a:lnTo>
                <a:close/>
              </a:path>
            </a:pathLst>
          </a:custGeom>
          <a:solidFill>
            <a:srgbClr val="584A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817620" y="4055364"/>
            <a:ext cx="858519" cy="485140"/>
          </a:xfrm>
          <a:custGeom>
            <a:avLst/>
            <a:gdLst/>
            <a:ahLst/>
            <a:cxnLst/>
            <a:rect l="l" t="t" r="r" b="b"/>
            <a:pathLst>
              <a:path w="858520" h="485139">
                <a:moveTo>
                  <a:pt x="0" y="121158"/>
                </a:moveTo>
                <a:lnTo>
                  <a:pt x="615695" y="121158"/>
                </a:lnTo>
                <a:lnTo>
                  <a:pt x="615695" y="0"/>
                </a:lnTo>
                <a:lnTo>
                  <a:pt x="858012" y="242316"/>
                </a:lnTo>
                <a:lnTo>
                  <a:pt x="615695" y="484631"/>
                </a:lnTo>
                <a:lnTo>
                  <a:pt x="615695" y="363474"/>
                </a:lnTo>
                <a:lnTo>
                  <a:pt x="0" y="363474"/>
                </a:lnTo>
                <a:lnTo>
                  <a:pt x="0" y="12115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4958841" y="4916857"/>
            <a:ext cx="81280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F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L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del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3939" y="3090672"/>
            <a:ext cx="6182995" cy="582295"/>
          </a:xfrm>
          <a:custGeom>
            <a:avLst/>
            <a:gdLst/>
            <a:ahLst/>
            <a:cxnLst/>
            <a:rect l="l" t="t" r="r" b="b"/>
            <a:pathLst>
              <a:path w="6182995" h="582295">
                <a:moveTo>
                  <a:pt x="6158129" y="145541"/>
                </a:moveTo>
                <a:lnTo>
                  <a:pt x="5928106" y="145541"/>
                </a:lnTo>
                <a:lnTo>
                  <a:pt x="5942733" y="146512"/>
                </a:lnTo>
                <a:lnTo>
                  <a:pt x="5956772" y="149342"/>
                </a:lnTo>
                <a:lnTo>
                  <a:pt x="5994107" y="167730"/>
                </a:lnTo>
                <a:lnTo>
                  <a:pt x="6021648" y="198345"/>
                </a:lnTo>
                <a:lnTo>
                  <a:pt x="6036019" y="237813"/>
                </a:lnTo>
                <a:lnTo>
                  <a:pt x="6037326" y="582167"/>
                </a:lnTo>
                <a:lnTo>
                  <a:pt x="6182868" y="582167"/>
                </a:lnTo>
                <a:lnTo>
                  <a:pt x="6182770" y="252354"/>
                </a:lnTo>
                <a:lnTo>
                  <a:pt x="6179533" y="213434"/>
                </a:lnTo>
                <a:lnTo>
                  <a:pt x="6169881" y="174231"/>
                </a:lnTo>
                <a:lnTo>
                  <a:pt x="6162849" y="155590"/>
                </a:lnTo>
                <a:lnTo>
                  <a:pt x="6158129" y="145541"/>
                </a:lnTo>
                <a:close/>
              </a:path>
              <a:path w="6182995" h="582295">
                <a:moveTo>
                  <a:pt x="291084" y="291083"/>
                </a:moveTo>
                <a:lnTo>
                  <a:pt x="0" y="291083"/>
                </a:lnTo>
                <a:lnTo>
                  <a:pt x="145541" y="436625"/>
                </a:lnTo>
                <a:lnTo>
                  <a:pt x="291084" y="291083"/>
                </a:lnTo>
                <a:close/>
              </a:path>
              <a:path w="6182995" h="582295">
                <a:moveTo>
                  <a:pt x="5928106" y="0"/>
                </a:moveTo>
                <a:lnTo>
                  <a:pt x="327406" y="0"/>
                </a:lnTo>
                <a:lnTo>
                  <a:pt x="306525" y="844"/>
                </a:lnTo>
                <a:lnTo>
                  <a:pt x="266223" y="7403"/>
                </a:lnTo>
                <a:lnTo>
                  <a:pt x="228302" y="20018"/>
                </a:lnTo>
                <a:lnTo>
                  <a:pt x="193288" y="38165"/>
                </a:lnTo>
                <a:lnTo>
                  <a:pt x="161704" y="61320"/>
                </a:lnTo>
                <a:lnTo>
                  <a:pt x="134075" y="88959"/>
                </a:lnTo>
                <a:lnTo>
                  <a:pt x="110928" y="120557"/>
                </a:lnTo>
                <a:lnTo>
                  <a:pt x="92785" y="155590"/>
                </a:lnTo>
                <a:lnTo>
                  <a:pt x="80173" y="193534"/>
                </a:lnTo>
                <a:lnTo>
                  <a:pt x="73615" y="233865"/>
                </a:lnTo>
                <a:lnTo>
                  <a:pt x="72771" y="291083"/>
                </a:lnTo>
                <a:lnTo>
                  <a:pt x="218312" y="291083"/>
                </a:lnTo>
                <a:lnTo>
                  <a:pt x="218312" y="254762"/>
                </a:lnTo>
                <a:lnTo>
                  <a:pt x="219284" y="240126"/>
                </a:lnTo>
                <a:lnTo>
                  <a:pt x="232858" y="200255"/>
                </a:lnTo>
                <a:lnTo>
                  <a:pt x="259780" y="169068"/>
                </a:lnTo>
                <a:lnTo>
                  <a:pt x="296661" y="149944"/>
                </a:lnTo>
                <a:lnTo>
                  <a:pt x="6158129" y="145541"/>
                </a:lnTo>
                <a:lnTo>
                  <a:pt x="6154434" y="137677"/>
                </a:lnTo>
                <a:lnTo>
                  <a:pt x="6133717" y="104296"/>
                </a:lnTo>
                <a:lnTo>
                  <a:pt x="6108255" y="74612"/>
                </a:lnTo>
                <a:lnTo>
                  <a:pt x="6078571" y="49150"/>
                </a:lnTo>
                <a:lnTo>
                  <a:pt x="6045190" y="28433"/>
                </a:lnTo>
                <a:lnTo>
                  <a:pt x="6008636" y="12986"/>
                </a:lnTo>
                <a:lnTo>
                  <a:pt x="5969433" y="3334"/>
                </a:lnTo>
                <a:lnTo>
                  <a:pt x="5949002" y="844"/>
                </a:lnTo>
                <a:lnTo>
                  <a:pt x="5928106" y="0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043939" y="3090672"/>
            <a:ext cx="6182995" cy="582295"/>
          </a:xfrm>
          <a:custGeom>
            <a:avLst/>
            <a:gdLst/>
            <a:ahLst/>
            <a:cxnLst/>
            <a:rect l="l" t="t" r="r" b="b"/>
            <a:pathLst>
              <a:path w="6182995" h="582295">
                <a:moveTo>
                  <a:pt x="6182868" y="582167"/>
                </a:moveTo>
                <a:lnTo>
                  <a:pt x="6182868" y="254762"/>
                </a:lnTo>
                <a:lnTo>
                  <a:pt x="6182023" y="233865"/>
                </a:lnTo>
                <a:lnTo>
                  <a:pt x="6175464" y="193534"/>
                </a:lnTo>
                <a:lnTo>
                  <a:pt x="6162849" y="155590"/>
                </a:lnTo>
                <a:lnTo>
                  <a:pt x="6144702" y="120557"/>
                </a:lnTo>
                <a:lnTo>
                  <a:pt x="6121547" y="88959"/>
                </a:lnTo>
                <a:lnTo>
                  <a:pt x="6093908" y="61320"/>
                </a:lnTo>
                <a:lnTo>
                  <a:pt x="6062310" y="38165"/>
                </a:lnTo>
                <a:lnTo>
                  <a:pt x="6027277" y="20018"/>
                </a:lnTo>
                <a:lnTo>
                  <a:pt x="5989333" y="7403"/>
                </a:lnTo>
                <a:lnTo>
                  <a:pt x="5949002" y="844"/>
                </a:lnTo>
                <a:lnTo>
                  <a:pt x="5928106" y="0"/>
                </a:lnTo>
                <a:lnTo>
                  <a:pt x="327406" y="0"/>
                </a:lnTo>
                <a:lnTo>
                  <a:pt x="286110" y="3334"/>
                </a:lnTo>
                <a:lnTo>
                  <a:pt x="246932" y="12986"/>
                </a:lnTo>
                <a:lnTo>
                  <a:pt x="210399" y="28433"/>
                </a:lnTo>
                <a:lnTo>
                  <a:pt x="177034" y="49150"/>
                </a:lnTo>
                <a:lnTo>
                  <a:pt x="147362" y="74612"/>
                </a:lnTo>
                <a:lnTo>
                  <a:pt x="121909" y="104296"/>
                </a:lnTo>
                <a:lnTo>
                  <a:pt x="101198" y="137677"/>
                </a:lnTo>
                <a:lnTo>
                  <a:pt x="85755" y="174231"/>
                </a:lnTo>
                <a:lnTo>
                  <a:pt x="76104" y="213434"/>
                </a:lnTo>
                <a:lnTo>
                  <a:pt x="72771" y="254762"/>
                </a:lnTo>
                <a:lnTo>
                  <a:pt x="72771" y="291083"/>
                </a:lnTo>
                <a:lnTo>
                  <a:pt x="0" y="291083"/>
                </a:lnTo>
                <a:lnTo>
                  <a:pt x="145541" y="436625"/>
                </a:lnTo>
                <a:lnTo>
                  <a:pt x="291084" y="291083"/>
                </a:lnTo>
                <a:lnTo>
                  <a:pt x="218312" y="291083"/>
                </a:lnTo>
                <a:lnTo>
                  <a:pt x="218312" y="254762"/>
                </a:lnTo>
                <a:lnTo>
                  <a:pt x="226683" y="212747"/>
                </a:lnTo>
                <a:lnTo>
                  <a:pt x="249532" y="178290"/>
                </a:lnTo>
                <a:lnTo>
                  <a:pt x="283470" y="154770"/>
                </a:lnTo>
                <a:lnTo>
                  <a:pt x="325106" y="145565"/>
                </a:lnTo>
                <a:lnTo>
                  <a:pt x="5928106" y="145541"/>
                </a:lnTo>
                <a:lnTo>
                  <a:pt x="5942733" y="146512"/>
                </a:lnTo>
                <a:lnTo>
                  <a:pt x="5982584" y="160075"/>
                </a:lnTo>
                <a:lnTo>
                  <a:pt x="6013764" y="186989"/>
                </a:lnTo>
                <a:lnTo>
                  <a:pt x="6032900" y="223882"/>
                </a:lnTo>
                <a:lnTo>
                  <a:pt x="6037326" y="582167"/>
                </a:lnTo>
                <a:lnTo>
                  <a:pt x="6182868" y="582167"/>
                </a:lnTo>
                <a:close/>
              </a:path>
            </a:pathLst>
          </a:custGeom>
          <a:ln w="12192">
            <a:solidFill>
              <a:srgbClr val="2900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721852" y="3631691"/>
            <a:ext cx="1223772" cy="1223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0482071" y="3605784"/>
            <a:ext cx="1223772" cy="1223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8835008" y="4812225"/>
            <a:ext cx="2879090" cy="23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r>
              <a:rPr sz="1400" spc="-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Own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r </a:t>
            </a:r>
            <a:r>
              <a:rPr sz="1450" i="1" spc="-20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450" i="1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50" i="1" spc="-3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50" i="1" spc="-50" dirty="0">
                <a:solidFill>
                  <a:srgbClr val="29005F"/>
                </a:solidFill>
                <a:latin typeface="Microsoft YaHei"/>
                <a:cs typeface="Microsoft YaHei"/>
              </a:rPr>
              <a:t>…</a:t>
            </a:r>
            <a:r>
              <a:rPr sz="1450" i="1" spc="-2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50" i="1" spc="-15" dirty="0">
                <a:solidFill>
                  <a:srgbClr val="29005F"/>
                </a:solidFill>
                <a:latin typeface="Microsoft YaHei"/>
                <a:cs typeface="Microsoft YaHei"/>
              </a:rPr>
              <a:t>.</a:t>
            </a:r>
            <a:r>
              <a:rPr sz="1450" i="1" spc="-20" dirty="0">
                <a:solidFill>
                  <a:srgbClr val="29005F"/>
                </a:solidFill>
                <a:latin typeface="Microsoft YaHei"/>
                <a:cs typeface="Microsoft YaHei"/>
              </a:rPr>
              <a:t>.</a:t>
            </a:r>
            <a:r>
              <a:rPr sz="1450" i="1" spc="-15" dirty="0">
                <a:solidFill>
                  <a:srgbClr val="29005F"/>
                </a:solidFill>
                <a:latin typeface="Microsoft YaHei"/>
                <a:cs typeface="Microsoft YaHei"/>
              </a:rPr>
              <a:t>.</a:t>
            </a:r>
            <a:r>
              <a:rPr sz="1450" i="1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50" i="1" spc="-1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2100" baseline="7936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r>
              <a:rPr sz="2100" spc="-22" baseline="7936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2100" spc="-7" baseline="7936" dirty="0">
                <a:solidFill>
                  <a:srgbClr val="29005F"/>
                </a:solidFill>
                <a:latin typeface="Microsoft YaHei"/>
                <a:cs typeface="Microsoft YaHei"/>
              </a:rPr>
              <a:t>Own</a:t>
            </a:r>
            <a:r>
              <a:rPr sz="2100" spc="-15" baseline="7936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2100" baseline="7936" dirty="0">
                <a:solidFill>
                  <a:srgbClr val="29005F"/>
                </a:solidFill>
                <a:latin typeface="Microsoft YaHei"/>
                <a:cs typeface="Microsoft YaHei"/>
              </a:rPr>
              <a:t>r </a:t>
            </a:r>
            <a:r>
              <a:rPr sz="2175" i="1" spc="-75" baseline="7662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endParaRPr sz="2175" baseline="7662" dirty="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36764" y="3087623"/>
            <a:ext cx="1949450" cy="582295"/>
          </a:xfrm>
          <a:custGeom>
            <a:avLst/>
            <a:gdLst/>
            <a:ahLst/>
            <a:cxnLst/>
            <a:rect l="l" t="t" r="r" b="b"/>
            <a:pathLst>
              <a:path w="1949450" h="582295">
                <a:moveTo>
                  <a:pt x="1621789" y="0"/>
                </a:moveTo>
                <a:lnTo>
                  <a:pt x="254634" y="0"/>
                </a:lnTo>
                <a:lnTo>
                  <a:pt x="233756" y="844"/>
                </a:lnTo>
                <a:lnTo>
                  <a:pt x="193456" y="7402"/>
                </a:lnTo>
                <a:lnTo>
                  <a:pt x="155537" y="20016"/>
                </a:lnTo>
                <a:lnTo>
                  <a:pt x="120522" y="38160"/>
                </a:lnTo>
                <a:lnTo>
                  <a:pt x="88938" y="61309"/>
                </a:lnTo>
                <a:lnTo>
                  <a:pt x="61309" y="88938"/>
                </a:lnTo>
                <a:lnTo>
                  <a:pt x="38160" y="120522"/>
                </a:lnTo>
                <a:lnTo>
                  <a:pt x="20016" y="155537"/>
                </a:lnTo>
                <a:lnTo>
                  <a:pt x="7402" y="193456"/>
                </a:lnTo>
                <a:lnTo>
                  <a:pt x="844" y="233756"/>
                </a:lnTo>
                <a:lnTo>
                  <a:pt x="0" y="582168"/>
                </a:lnTo>
                <a:lnTo>
                  <a:pt x="145541" y="582168"/>
                </a:lnTo>
                <a:lnTo>
                  <a:pt x="145563" y="252438"/>
                </a:lnTo>
                <a:lnTo>
                  <a:pt x="146820" y="237901"/>
                </a:lnTo>
                <a:lnTo>
                  <a:pt x="161148" y="198419"/>
                </a:lnTo>
                <a:lnTo>
                  <a:pt x="188670" y="167769"/>
                </a:lnTo>
                <a:lnTo>
                  <a:pt x="225989" y="149350"/>
                </a:lnTo>
                <a:lnTo>
                  <a:pt x="254634" y="145541"/>
                </a:lnTo>
                <a:lnTo>
                  <a:pt x="1851711" y="145541"/>
                </a:lnTo>
                <a:lnTo>
                  <a:pt x="1847995" y="137634"/>
                </a:lnTo>
                <a:lnTo>
                  <a:pt x="1827283" y="104269"/>
                </a:lnTo>
                <a:lnTo>
                  <a:pt x="1801828" y="74596"/>
                </a:lnTo>
                <a:lnTo>
                  <a:pt x="1772155" y="49141"/>
                </a:lnTo>
                <a:lnTo>
                  <a:pt x="1738790" y="28429"/>
                </a:lnTo>
                <a:lnTo>
                  <a:pt x="1702258" y="12985"/>
                </a:lnTo>
                <a:lnTo>
                  <a:pt x="1663082" y="3333"/>
                </a:lnTo>
                <a:lnTo>
                  <a:pt x="1642668" y="844"/>
                </a:lnTo>
                <a:lnTo>
                  <a:pt x="1621789" y="0"/>
                </a:lnTo>
                <a:close/>
              </a:path>
              <a:path w="1949450" h="582295">
                <a:moveTo>
                  <a:pt x="1949195" y="291084"/>
                </a:moveTo>
                <a:lnTo>
                  <a:pt x="1658111" y="291084"/>
                </a:lnTo>
                <a:lnTo>
                  <a:pt x="1803653" y="436625"/>
                </a:lnTo>
                <a:lnTo>
                  <a:pt x="1949195" y="291084"/>
                </a:lnTo>
                <a:close/>
              </a:path>
              <a:path w="1949450" h="582295">
                <a:moveTo>
                  <a:pt x="1851711" y="145541"/>
                </a:moveTo>
                <a:lnTo>
                  <a:pt x="254634" y="145541"/>
                </a:lnTo>
                <a:lnTo>
                  <a:pt x="1623986" y="145563"/>
                </a:lnTo>
                <a:lnTo>
                  <a:pt x="1638523" y="146820"/>
                </a:lnTo>
                <a:lnTo>
                  <a:pt x="1678005" y="161148"/>
                </a:lnTo>
                <a:lnTo>
                  <a:pt x="1708655" y="188670"/>
                </a:lnTo>
                <a:lnTo>
                  <a:pt x="1727074" y="225989"/>
                </a:lnTo>
                <a:lnTo>
                  <a:pt x="1730882" y="254635"/>
                </a:lnTo>
                <a:lnTo>
                  <a:pt x="1730882" y="291084"/>
                </a:lnTo>
                <a:lnTo>
                  <a:pt x="1876425" y="291084"/>
                </a:lnTo>
                <a:lnTo>
                  <a:pt x="1876336" y="252438"/>
                </a:lnTo>
                <a:lnTo>
                  <a:pt x="1873091" y="213342"/>
                </a:lnTo>
                <a:lnTo>
                  <a:pt x="1863439" y="174166"/>
                </a:lnTo>
                <a:lnTo>
                  <a:pt x="1856408" y="155537"/>
                </a:lnTo>
                <a:lnTo>
                  <a:pt x="1851711" y="145541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636764" y="3087623"/>
            <a:ext cx="1949450" cy="582295"/>
          </a:xfrm>
          <a:custGeom>
            <a:avLst/>
            <a:gdLst/>
            <a:ahLst/>
            <a:cxnLst/>
            <a:rect l="l" t="t" r="r" b="b"/>
            <a:pathLst>
              <a:path w="1949450" h="582295">
                <a:moveTo>
                  <a:pt x="0" y="582168"/>
                </a:moveTo>
                <a:lnTo>
                  <a:pt x="0" y="254635"/>
                </a:lnTo>
                <a:lnTo>
                  <a:pt x="844" y="233756"/>
                </a:lnTo>
                <a:lnTo>
                  <a:pt x="7402" y="193456"/>
                </a:lnTo>
                <a:lnTo>
                  <a:pt x="20016" y="155537"/>
                </a:lnTo>
                <a:lnTo>
                  <a:pt x="38160" y="120522"/>
                </a:lnTo>
                <a:lnTo>
                  <a:pt x="61309" y="88938"/>
                </a:lnTo>
                <a:lnTo>
                  <a:pt x="88938" y="61309"/>
                </a:lnTo>
                <a:lnTo>
                  <a:pt x="120522" y="38160"/>
                </a:lnTo>
                <a:lnTo>
                  <a:pt x="155537" y="20016"/>
                </a:lnTo>
                <a:lnTo>
                  <a:pt x="193456" y="7402"/>
                </a:lnTo>
                <a:lnTo>
                  <a:pt x="233756" y="844"/>
                </a:lnTo>
                <a:lnTo>
                  <a:pt x="254634" y="0"/>
                </a:lnTo>
                <a:lnTo>
                  <a:pt x="1621789" y="0"/>
                </a:lnTo>
                <a:lnTo>
                  <a:pt x="1663082" y="3333"/>
                </a:lnTo>
                <a:lnTo>
                  <a:pt x="1702258" y="12985"/>
                </a:lnTo>
                <a:lnTo>
                  <a:pt x="1738790" y="28429"/>
                </a:lnTo>
                <a:lnTo>
                  <a:pt x="1772155" y="49141"/>
                </a:lnTo>
                <a:lnTo>
                  <a:pt x="1801828" y="74596"/>
                </a:lnTo>
                <a:lnTo>
                  <a:pt x="1827283" y="104269"/>
                </a:lnTo>
                <a:lnTo>
                  <a:pt x="1847995" y="137634"/>
                </a:lnTo>
                <a:lnTo>
                  <a:pt x="1863439" y="174166"/>
                </a:lnTo>
                <a:lnTo>
                  <a:pt x="1873091" y="213342"/>
                </a:lnTo>
                <a:lnTo>
                  <a:pt x="1876425" y="254635"/>
                </a:lnTo>
                <a:lnTo>
                  <a:pt x="1876425" y="291084"/>
                </a:lnTo>
                <a:lnTo>
                  <a:pt x="1949195" y="291084"/>
                </a:lnTo>
                <a:lnTo>
                  <a:pt x="1803653" y="436625"/>
                </a:lnTo>
                <a:lnTo>
                  <a:pt x="1658111" y="291084"/>
                </a:lnTo>
                <a:lnTo>
                  <a:pt x="1730882" y="291084"/>
                </a:lnTo>
                <a:lnTo>
                  <a:pt x="1730882" y="254635"/>
                </a:lnTo>
                <a:lnTo>
                  <a:pt x="1722503" y="212671"/>
                </a:lnTo>
                <a:lnTo>
                  <a:pt x="1699629" y="178239"/>
                </a:lnTo>
                <a:lnTo>
                  <a:pt x="1665658" y="154738"/>
                </a:lnTo>
                <a:lnTo>
                  <a:pt x="1623986" y="145563"/>
                </a:lnTo>
                <a:lnTo>
                  <a:pt x="254634" y="145541"/>
                </a:lnTo>
                <a:lnTo>
                  <a:pt x="240019" y="146514"/>
                </a:lnTo>
                <a:lnTo>
                  <a:pt x="200189" y="160103"/>
                </a:lnTo>
                <a:lnTo>
                  <a:pt x="169023" y="187053"/>
                </a:lnTo>
                <a:lnTo>
                  <a:pt x="149920" y="223969"/>
                </a:lnTo>
                <a:lnTo>
                  <a:pt x="145541" y="582168"/>
                </a:lnTo>
                <a:lnTo>
                  <a:pt x="0" y="582168"/>
                </a:lnTo>
                <a:close/>
              </a:path>
            </a:pathLst>
          </a:custGeom>
          <a:ln w="12192">
            <a:solidFill>
              <a:srgbClr val="2900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374635" y="2851404"/>
            <a:ext cx="3988435" cy="582295"/>
          </a:xfrm>
          <a:custGeom>
            <a:avLst/>
            <a:gdLst/>
            <a:ahLst/>
            <a:cxnLst/>
            <a:rect l="l" t="t" r="r" b="b"/>
            <a:pathLst>
              <a:path w="3988434" h="582295">
                <a:moveTo>
                  <a:pt x="3660775" y="0"/>
                </a:moveTo>
                <a:lnTo>
                  <a:pt x="254635" y="0"/>
                </a:lnTo>
                <a:lnTo>
                  <a:pt x="233756" y="844"/>
                </a:lnTo>
                <a:lnTo>
                  <a:pt x="193456" y="7402"/>
                </a:lnTo>
                <a:lnTo>
                  <a:pt x="155537" y="20016"/>
                </a:lnTo>
                <a:lnTo>
                  <a:pt x="120522" y="38160"/>
                </a:lnTo>
                <a:lnTo>
                  <a:pt x="88938" y="61309"/>
                </a:lnTo>
                <a:lnTo>
                  <a:pt x="61309" y="88938"/>
                </a:lnTo>
                <a:lnTo>
                  <a:pt x="38160" y="120522"/>
                </a:lnTo>
                <a:lnTo>
                  <a:pt x="20016" y="155537"/>
                </a:lnTo>
                <a:lnTo>
                  <a:pt x="7402" y="193456"/>
                </a:lnTo>
                <a:lnTo>
                  <a:pt x="844" y="233756"/>
                </a:lnTo>
                <a:lnTo>
                  <a:pt x="0" y="582168"/>
                </a:lnTo>
                <a:lnTo>
                  <a:pt x="145542" y="582168"/>
                </a:lnTo>
                <a:lnTo>
                  <a:pt x="145563" y="252438"/>
                </a:lnTo>
                <a:lnTo>
                  <a:pt x="146820" y="237901"/>
                </a:lnTo>
                <a:lnTo>
                  <a:pt x="161148" y="198419"/>
                </a:lnTo>
                <a:lnTo>
                  <a:pt x="188670" y="167769"/>
                </a:lnTo>
                <a:lnTo>
                  <a:pt x="225989" y="149350"/>
                </a:lnTo>
                <a:lnTo>
                  <a:pt x="254635" y="145542"/>
                </a:lnTo>
                <a:lnTo>
                  <a:pt x="3890820" y="145542"/>
                </a:lnTo>
                <a:lnTo>
                  <a:pt x="3887103" y="137634"/>
                </a:lnTo>
                <a:lnTo>
                  <a:pt x="3866386" y="104269"/>
                </a:lnTo>
                <a:lnTo>
                  <a:pt x="3840924" y="74596"/>
                </a:lnTo>
                <a:lnTo>
                  <a:pt x="3811240" y="49141"/>
                </a:lnTo>
                <a:lnTo>
                  <a:pt x="3777859" y="28429"/>
                </a:lnTo>
                <a:lnTo>
                  <a:pt x="3741305" y="12985"/>
                </a:lnTo>
                <a:lnTo>
                  <a:pt x="3702102" y="3333"/>
                </a:lnTo>
                <a:lnTo>
                  <a:pt x="3681671" y="844"/>
                </a:lnTo>
                <a:lnTo>
                  <a:pt x="3660775" y="0"/>
                </a:lnTo>
                <a:close/>
              </a:path>
              <a:path w="3988434" h="582295">
                <a:moveTo>
                  <a:pt x="3988308" y="291084"/>
                </a:moveTo>
                <a:lnTo>
                  <a:pt x="3697224" y="291084"/>
                </a:lnTo>
                <a:lnTo>
                  <a:pt x="3842766" y="436625"/>
                </a:lnTo>
                <a:lnTo>
                  <a:pt x="3988308" y="291084"/>
                </a:lnTo>
                <a:close/>
              </a:path>
              <a:path w="3988434" h="582295">
                <a:moveTo>
                  <a:pt x="3890820" y="145542"/>
                </a:moveTo>
                <a:lnTo>
                  <a:pt x="254635" y="145542"/>
                </a:lnTo>
                <a:lnTo>
                  <a:pt x="3663098" y="145563"/>
                </a:lnTo>
                <a:lnTo>
                  <a:pt x="3677635" y="146820"/>
                </a:lnTo>
                <a:lnTo>
                  <a:pt x="3717117" y="161148"/>
                </a:lnTo>
                <a:lnTo>
                  <a:pt x="3747767" y="188670"/>
                </a:lnTo>
                <a:lnTo>
                  <a:pt x="3766186" y="225989"/>
                </a:lnTo>
                <a:lnTo>
                  <a:pt x="3769995" y="254635"/>
                </a:lnTo>
                <a:lnTo>
                  <a:pt x="3769995" y="291084"/>
                </a:lnTo>
                <a:lnTo>
                  <a:pt x="3915537" y="291084"/>
                </a:lnTo>
                <a:lnTo>
                  <a:pt x="3915448" y="252438"/>
                </a:lnTo>
                <a:lnTo>
                  <a:pt x="3912202" y="213342"/>
                </a:lnTo>
                <a:lnTo>
                  <a:pt x="3902550" y="174166"/>
                </a:lnTo>
                <a:lnTo>
                  <a:pt x="3895518" y="155537"/>
                </a:lnTo>
                <a:lnTo>
                  <a:pt x="3890820" y="145542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374635" y="2851404"/>
            <a:ext cx="3988435" cy="582295"/>
          </a:xfrm>
          <a:custGeom>
            <a:avLst/>
            <a:gdLst/>
            <a:ahLst/>
            <a:cxnLst/>
            <a:rect l="l" t="t" r="r" b="b"/>
            <a:pathLst>
              <a:path w="3988434" h="582295">
                <a:moveTo>
                  <a:pt x="0" y="582168"/>
                </a:moveTo>
                <a:lnTo>
                  <a:pt x="0" y="254635"/>
                </a:lnTo>
                <a:lnTo>
                  <a:pt x="844" y="233756"/>
                </a:lnTo>
                <a:lnTo>
                  <a:pt x="7402" y="193456"/>
                </a:lnTo>
                <a:lnTo>
                  <a:pt x="20016" y="155537"/>
                </a:lnTo>
                <a:lnTo>
                  <a:pt x="38160" y="120522"/>
                </a:lnTo>
                <a:lnTo>
                  <a:pt x="61309" y="88938"/>
                </a:lnTo>
                <a:lnTo>
                  <a:pt x="88938" y="61309"/>
                </a:lnTo>
                <a:lnTo>
                  <a:pt x="120522" y="38160"/>
                </a:lnTo>
                <a:lnTo>
                  <a:pt x="155537" y="20016"/>
                </a:lnTo>
                <a:lnTo>
                  <a:pt x="193456" y="7402"/>
                </a:lnTo>
                <a:lnTo>
                  <a:pt x="233756" y="844"/>
                </a:lnTo>
                <a:lnTo>
                  <a:pt x="254635" y="0"/>
                </a:lnTo>
                <a:lnTo>
                  <a:pt x="3660775" y="0"/>
                </a:lnTo>
                <a:lnTo>
                  <a:pt x="3702102" y="3333"/>
                </a:lnTo>
                <a:lnTo>
                  <a:pt x="3741305" y="12985"/>
                </a:lnTo>
                <a:lnTo>
                  <a:pt x="3777859" y="28429"/>
                </a:lnTo>
                <a:lnTo>
                  <a:pt x="3811240" y="49141"/>
                </a:lnTo>
                <a:lnTo>
                  <a:pt x="3840924" y="74596"/>
                </a:lnTo>
                <a:lnTo>
                  <a:pt x="3866386" y="104269"/>
                </a:lnTo>
                <a:lnTo>
                  <a:pt x="3887103" y="137634"/>
                </a:lnTo>
                <a:lnTo>
                  <a:pt x="3902550" y="174166"/>
                </a:lnTo>
                <a:lnTo>
                  <a:pt x="3912202" y="213342"/>
                </a:lnTo>
                <a:lnTo>
                  <a:pt x="3915537" y="254635"/>
                </a:lnTo>
                <a:lnTo>
                  <a:pt x="3915537" y="291084"/>
                </a:lnTo>
                <a:lnTo>
                  <a:pt x="3988308" y="291084"/>
                </a:lnTo>
                <a:lnTo>
                  <a:pt x="3842766" y="436625"/>
                </a:lnTo>
                <a:lnTo>
                  <a:pt x="3697224" y="291084"/>
                </a:lnTo>
                <a:lnTo>
                  <a:pt x="3769995" y="291084"/>
                </a:lnTo>
                <a:lnTo>
                  <a:pt x="3769995" y="254635"/>
                </a:lnTo>
                <a:lnTo>
                  <a:pt x="3761615" y="212671"/>
                </a:lnTo>
                <a:lnTo>
                  <a:pt x="3738741" y="178239"/>
                </a:lnTo>
                <a:lnTo>
                  <a:pt x="3704770" y="154738"/>
                </a:lnTo>
                <a:lnTo>
                  <a:pt x="3663098" y="145563"/>
                </a:lnTo>
                <a:lnTo>
                  <a:pt x="254635" y="145542"/>
                </a:lnTo>
                <a:lnTo>
                  <a:pt x="240019" y="146514"/>
                </a:lnTo>
                <a:lnTo>
                  <a:pt x="200189" y="160103"/>
                </a:lnTo>
                <a:lnTo>
                  <a:pt x="169023" y="187053"/>
                </a:lnTo>
                <a:lnTo>
                  <a:pt x="149920" y="223969"/>
                </a:lnTo>
                <a:lnTo>
                  <a:pt x="145542" y="582168"/>
                </a:lnTo>
                <a:lnTo>
                  <a:pt x="0" y="582168"/>
                </a:lnTo>
                <a:close/>
              </a:path>
            </a:pathLst>
          </a:custGeom>
          <a:ln w="12192">
            <a:solidFill>
              <a:srgbClr val="2900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6412484" y="2797507"/>
            <a:ext cx="2299335" cy="740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90" dirty="0">
                <a:solidFill>
                  <a:srgbClr val="584AFF"/>
                </a:solidFill>
                <a:latin typeface="Cambria Math"/>
                <a:cs typeface="Cambria Math"/>
              </a:rPr>
              <a:t>�</a:t>
            </a:r>
            <a:r>
              <a:rPr sz="1350" spc="15" baseline="-21604" dirty="0">
                <a:solidFill>
                  <a:srgbClr val="584AFF"/>
                </a:solidFill>
                <a:latin typeface="Cambria Math"/>
                <a:cs typeface="Cambria Math"/>
              </a:rPr>
              <a:t>1</a:t>
            </a:r>
            <a:r>
              <a:rPr sz="1400" spc="-10" dirty="0">
                <a:solidFill>
                  <a:srgbClr val="584AFF"/>
                </a:solidFill>
                <a:latin typeface="Cambria Math"/>
                <a:cs typeface="Cambria Math"/>
              </a:rPr>
              <a:t>(</a:t>
            </a:r>
            <a:r>
              <a:rPr sz="1400" spc="-540" dirty="0">
                <a:solidFill>
                  <a:srgbClr val="584AFF"/>
                </a:solidFill>
                <a:latin typeface="Cambria Math"/>
                <a:cs typeface="Cambria Math"/>
              </a:rPr>
              <a:t>�</a:t>
            </a:r>
            <a:r>
              <a:rPr sz="1400" dirty="0">
                <a:solidFill>
                  <a:srgbClr val="584AFF"/>
                </a:solidFill>
                <a:latin typeface="Cambria Math"/>
                <a:cs typeface="Cambria Math"/>
              </a:rPr>
              <a:t>)</a:t>
            </a:r>
            <a:endParaRPr sz="14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400" spc="-190" dirty="0">
                <a:solidFill>
                  <a:srgbClr val="584AFF"/>
                </a:solidFill>
                <a:latin typeface="Cambria Math"/>
                <a:cs typeface="Cambria Math"/>
              </a:rPr>
              <a:t>�</a:t>
            </a:r>
            <a:r>
              <a:rPr sz="1350" spc="104" baseline="-21604" dirty="0">
                <a:solidFill>
                  <a:srgbClr val="584AFF"/>
                </a:solidFill>
                <a:latin typeface="Cambria Math"/>
                <a:cs typeface="Cambria Math"/>
              </a:rPr>
              <a:t>𝑖</a:t>
            </a:r>
            <a:r>
              <a:rPr sz="1400" spc="5" dirty="0">
                <a:solidFill>
                  <a:srgbClr val="584AFF"/>
                </a:solidFill>
                <a:latin typeface="Cambria Math"/>
                <a:cs typeface="Cambria Math"/>
              </a:rPr>
              <a:t>(</a:t>
            </a:r>
            <a:r>
              <a:rPr sz="1400" spc="-5" dirty="0">
                <a:solidFill>
                  <a:srgbClr val="584AFF"/>
                </a:solidFill>
                <a:latin typeface="Cambria Math"/>
                <a:cs typeface="Cambria Math"/>
              </a:rPr>
              <a:t>𝒕</a:t>
            </a:r>
            <a:r>
              <a:rPr sz="1400" dirty="0">
                <a:solidFill>
                  <a:srgbClr val="584AFF"/>
                </a:solidFill>
                <a:latin typeface="Cambria Math"/>
                <a:cs typeface="Cambria Math"/>
              </a:rPr>
              <a:t>)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79283" y="2563446"/>
            <a:ext cx="439420" cy="23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90" dirty="0">
                <a:solidFill>
                  <a:srgbClr val="584AFF"/>
                </a:solidFill>
                <a:latin typeface="Cambria Math"/>
                <a:cs typeface="Cambria Math"/>
              </a:rPr>
              <a:t>�</a:t>
            </a:r>
            <a:r>
              <a:rPr sz="1350" spc="247" baseline="-21604" dirty="0">
                <a:solidFill>
                  <a:srgbClr val="584AFF"/>
                </a:solidFill>
                <a:latin typeface="Cambria Math"/>
                <a:cs typeface="Cambria Math"/>
              </a:rPr>
              <a:t>�</a:t>
            </a:r>
            <a:r>
              <a:rPr sz="1400" spc="5" dirty="0">
                <a:solidFill>
                  <a:srgbClr val="584AFF"/>
                </a:solidFill>
                <a:latin typeface="Cambria Math"/>
                <a:cs typeface="Cambria Math"/>
              </a:rPr>
              <a:t>(</a:t>
            </a:r>
            <a:r>
              <a:rPr sz="1400" spc="-555" dirty="0">
                <a:solidFill>
                  <a:srgbClr val="584AFF"/>
                </a:solidFill>
                <a:latin typeface="Cambria Math"/>
                <a:cs typeface="Cambria Math"/>
              </a:rPr>
              <a:t>�</a:t>
            </a:r>
            <a:r>
              <a:rPr sz="1400" dirty="0">
                <a:solidFill>
                  <a:srgbClr val="584AFF"/>
                </a:solidFill>
                <a:latin typeface="Cambria Math"/>
                <a:cs typeface="Cambria Math"/>
              </a:rPr>
              <a:t>)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45223" y="3596640"/>
            <a:ext cx="1376172" cy="13517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7202805" y="5716820"/>
            <a:ext cx="53149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i="1" spc="-2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,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00" spc="40" dirty="0">
                <a:solidFill>
                  <a:srgbClr val="FF0000"/>
                </a:solidFill>
                <a:latin typeface="Cambria Math"/>
                <a:cs typeface="Cambria Math"/>
              </a:rPr>
              <a:t>𝐵</a:t>
            </a:r>
            <a:r>
              <a:rPr sz="1400" spc="5" dirty="0">
                <a:solidFill>
                  <a:srgbClr val="FF0000"/>
                </a:solidFill>
                <a:latin typeface="Cambria Math"/>
                <a:cs typeface="Cambria Math"/>
              </a:rPr>
              <a:t>(</a:t>
            </a:r>
            <a:r>
              <a:rPr sz="1400" spc="-540" dirty="0">
                <a:solidFill>
                  <a:srgbClr val="FF0000"/>
                </a:solidFill>
                <a:latin typeface="Cambria Math"/>
                <a:cs typeface="Cambria Math"/>
              </a:rPr>
              <a:t>�</a:t>
            </a:r>
            <a:r>
              <a:rPr sz="1400" dirty="0">
                <a:solidFill>
                  <a:srgbClr val="FF0000"/>
                </a:solidFill>
                <a:latin typeface="Cambria Math"/>
                <a:cs typeface="Cambria Math"/>
              </a:rPr>
              <a:t>)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92952" y="4049267"/>
            <a:ext cx="885825" cy="485140"/>
          </a:xfrm>
          <a:custGeom>
            <a:avLst/>
            <a:gdLst/>
            <a:ahLst/>
            <a:cxnLst/>
            <a:rect l="l" t="t" r="r" b="b"/>
            <a:pathLst>
              <a:path w="885825" h="485139">
                <a:moveTo>
                  <a:pt x="643127" y="0"/>
                </a:moveTo>
                <a:lnTo>
                  <a:pt x="643127" y="121157"/>
                </a:lnTo>
                <a:lnTo>
                  <a:pt x="0" y="121157"/>
                </a:lnTo>
                <a:lnTo>
                  <a:pt x="0" y="363473"/>
                </a:lnTo>
                <a:lnTo>
                  <a:pt x="643127" y="363473"/>
                </a:lnTo>
                <a:lnTo>
                  <a:pt x="643127" y="484631"/>
                </a:lnTo>
                <a:lnTo>
                  <a:pt x="885444" y="242315"/>
                </a:lnTo>
                <a:lnTo>
                  <a:pt x="643127" y="0"/>
                </a:lnTo>
                <a:close/>
              </a:path>
            </a:pathLst>
          </a:custGeom>
          <a:solidFill>
            <a:srgbClr val="584A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6092952" y="4049267"/>
            <a:ext cx="885825" cy="485140"/>
          </a:xfrm>
          <a:custGeom>
            <a:avLst/>
            <a:gdLst/>
            <a:ahLst/>
            <a:cxnLst/>
            <a:rect l="l" t="t" r="r" b="b"/>
            <a:pathLst>
              <a:path w="885825" h="485139">
                <a:moveTo>
                  <a:pt x="0" y="121157"/>
                </a:moveTo>
                <a:lnTo>
                  <a:pt x="643127" y="121157"/>
                </a:lnTo>
                <a:lnTo>
                  <a:pt x="643127" y="0"/>
                </a:lnTo>
                <a:lnTo>
                  <a:pt x="885444" y="242315"/>
                </a:lnTo>
                <a:lnTo>
                  <a:pt x="643127" y="484631"/>
                </a:lnTo>
                <a:lnTo>
                  <a:pt x="643127" y="363473"/>
                </a:lnTo>
                <a:lnTo>
                  <a:pt x="0" y="363473"/>
                </a:lnTo>
                <a:lnTo>
                  <a:pt x="0" y="12115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6137147" y="3323844"/>
            <a:ext cx="780288" cy="7787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6129020" y="4527412"/>
            <a:ext cx="2114550" cy="1188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03350" indent="635" algn="ctr">
              <a:lnSpc>
                <a:spcPct val="100000"/>
              </a:lnSpc>
            </a:pPr>
            <a:r>
              <a:rPr sz="1100" b="1" spc="-5" dirty="0">
                <a:solidFill>
                  <a:srgbClr val="29005F"/>
                </a:solidFill>
                <a:latin typeface="Microsoft YaHei"/>
                <a:cs typeface="Microsoft YaHei"/>
              </a:rPr>
              <a:t>Rev</a:t>
            </a:r>
            <a:r>
              <a:rPr sz="1100" b="1" spc="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100" b="1" dirty="0">
                <a:solidFill>
                  <a:srgbClr val="29005F"/>
                </a:solidFill>
                <a:latin typeface="Microsoft YaHei"/>
                <a:cs typeface="Microsoft YaHei"/>
              </a:rPr>
              <a:t>nue </a:t>
            </a:r>
            <a:r>
              <a:rPr sz="1100" dirty="0">
                <a:solidFill>
                  <a:srgbClr val="29005F"/>
                </a:solidFill>
                <a:latin typeface="Microsoft YaHei"/>
                <a:cs typeface="Microsoft YaHei"/>
              </a:rPr>
              <a:t>fr</a:t>
            </a:r>
            <a:r>
              <a:rPr sz="11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100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1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100" spc="-5" dirty="0">
                <a:solidFill>
                  <a:srgbClr val="29005F"/>
                </a:solidFill>
                <a:latin typeface="Microsoft YaHei"/>
                <a:cs typeface="Microsoft YaHei"/>
              </a:rPr>
              <a:t>FL cu</a:t>
            </a:r>
            <a:r>
              <a:rPr sz="1100" spc="5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100" spc="-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1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100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1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100" dirty="0">
                <a:solidFill>
                  <a:srgbClr val="29005F"/>
                </a:solidFill>
                <a:latin typeface="Microsoft YaHei"/>
                <a:cs typeface="Microsoft YaHei"/>
              </a:rPr>
              <a:t>rs</a:t>
            </a:r>
            <a:endParaRPr sz="1100" dirty="0">
              <a:latin typeface="Microsoft YaHei"/>
              <a:cs typeface="Microsoft YaHei"/>
            </a:endParaRPr>
          </a:p>
          <a:p>
            <a:pPr marL="575310" marR="5080" indent="-1270" algn="ctr">
              <a:lnSpc>
                <a:spcPct val="100000"/>
              </a:lnSpc>
              <a:spcBef>
                <a:spcPts val="365"/>
              </a:spcBef>
            </a:pP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Limi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Budget 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f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r 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U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ili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ty</a:t>
            </a: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00" spc="-13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400" spc="5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nsfer 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400" spc="-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r>
              <a:rPr sz="1400" spc="-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400" spc="-5" dirty="0">
                <a:solidFill>
                  <a:srgbClr val="29005F"/>
                </a:solidFill>
                <a:latin typeface="Microsoft YaHei"/>
                <a:cs typeface="Microsoft YaHei"/>
              </a:rPr>
              <a:t>wn</a:t>
            </a:r>
            <a:r>
              <a:rPr sz="14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400" spc="1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400" dirty="0">
                <a:solidFill>
                  <a:srgbClr val="29005F"/>
                </a:solidFill>
                <a:latin typeface="Microsoft YaHei"/>
                <a:cs typeface="Microsoft YaHei"/>
              </a:rPr>
              <a:t>s at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41</a:t>
            </a:fld>
            <a:endParaRPr spc="-10" dirty="0"/>
          </a:p>
        </p:txBody>
      </p:sp>
      <p:sp>
        <p:nvSpPr>
          <p:cNvPr id="32" name="object 32"/>
          <p:cNvSpPr txBox="1"/>
          <p:nvPr/>
        </p:nvSpPr>
        <p:spPr>
          <a:xfrm>
            <a:off x="1673098" y="5853865"/>
            <a:ext cx="4787265" cy="26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•</a:t>
            </a:r>
            <a:r>
              <a:rPr sz="1800" i="1" spc="-5" dirty="0">
                <a:latin typeface="Calibri"/>
                <a:cs typeface="Calibri"/>
              </a:rPr>
              <a:t>Qian</a:t>
            </a:r>
            <a:r>
              <a:rPr sz="1800" i="1" dirty="0">
                <a:latin typeface="Calibri"/>
                <a:cs typeface="Calibri"/>
              </a:rPr>
              <a:t>g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25" dirty="0">
                <a:latin typeface="Calibri"/>
                <a:cs typeface="Calibri"/>
              </a:rPr>
              <a:t>Y</a:t>
            </a:r>
            <a:r>
              <a:rPr sz="1800" i="1" spc="-15" dirty="0">
                <a:latin typeface="Calibri"/>
                <a:cs typeface="Calibri"/>
              </a:rPr>
              <a:t>ang</a:t>
            </a:r>
            <a:r>
              <a:rPr sz="1800" i="1" spc="-5" dirty="0">
                <a:latin typeface="Calibri"/>
                <a:cs typeface="Calibri"/>
              </a:rPr>
              <a:t>,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u="sng" spc="-125" dirty="0">
                <a:solidFill>
                  <a:srgbClr val="0462C1"/>
                </a:solidFill>
                <a:latin typeface="Calibri"/>
                <a:cs typeface="Calibri"/>
              </a:rPr>
              <a:t>Y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ang</a:t>
            </a:r>
            <a:r>
              <a:rPr sz="1800" i="1" u="sng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L</a:t>
            </a:r>
            <a:r>
              <a:rPr sz="1800" i="1" u="sng" spc="-10" dirty="0">
                <a:solidFill>
                  <a:srgbClr val="0462C1"/>
                </a:solidFill>
                <a:latin typeface="Calibri"/>
                <a:cs typeface="Calibri"/>
              </a:rPr>
              <a:t>i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u</a:t>
            </a:r>
            <a:r>
              <a:rPr sz="1800" i="1" spc="-5" dirty="0">
                <a:latin typeface="Calibri"/>
                <a:cs typeface="Calibri"/>
              </a:rPr>
              <a:t>,</a:t>
            </a:r>
            <a:r>
              <a:rPr sz="1800" i="1" spc="20" dirty="0">
                <a:latin typeface="Calibri"/>
                <a:cs typeface="Calibri"/>
              </a:rPr>
              <a:t> 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1800" i="1" u="sng" spc="-10" dirty="0">
                <a:solidFill>
                  <a:srgbClr val="0462C1"/>
                </a:solidFill>
                <a:latin typeface="Calibri"/>
                <a:cs typeface="Calibri"/>
              </a:rPr>
              <a:t>i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anj</a:t>
            </a:r>
            <a:r>
              <a:rPr sz="1800" i="1" u="sng" spc="-10" dirty="0">
                <a:solidFill>
                  <a:srgbClr val="0462C1"/>
                </a:solidFill>
                <a:latin typeface="Calibri"/>
                <a:cs typeface="Calibri"/>
              </a:rPr>
              <a:t>i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an</a:t>
            </a:r>
            <a:r>
              <a:rPr sz="1800" i="1" u="sng" spc="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Che</a:t>
            </a:r>
            <a:r>
              <a:rPr sz="1800" i="1" u="sng" dirty="0">
                <a:solidFill>
                  <a:srgbClr val="0462C1"/>
                </a:solidFill>
                <a:latin typeface="Calibri"/>
                <a:cs typeface="Calibri"/>
              </a:rPr>
              <a:t>n</a:t>
            </a:r>
            <a:r>
              <a:rPr sz="1800" i="1" spc="-5" dirty="0">
                <a:latin typeface="Calibri"/>
                <a:cs typeface="Calibri"/>
              </a:rPr>
              <a:t>,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u="sng" spc="-125" dirty="0">
                <a:solidFill>
                  <a:srgbClr val="0462C1"/>
                </a:solidFill>
                <a:latin typeface="Calibri"/>
                <a:cs typeface="Calibri"/>
              </a:rPr>
              <a:t>Y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ongx</a:t>
            </a:r>
            <a:r>
              <a:rPr sz="1800" i="1" u="sng" spc="-10" dirty="0">
                <a:solidFill>
                  <a:srgbClr val="0462C1"/>
                </a:solidFill>
                <a:latin typeface="Calibri"/>
                <a:cs typeface="Calibri"/>
              </a:rPr>
              <a:t>i</a:t>
            </a:r>
            <a:r>
              <a:rPr sz="1800" i="1" u="sng" dirty="0">
                <a:solidFill>
                  <a:srgbClr val="0462C1"/>
                </a:solidFill>
                <a:latin typeface="Calibri"/>
                <a:cs typeface="Calibri"/>
              </a:rPr>
              <a:t>n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800" i="1" u="sng" spc="-160" dirty="0">
                <a:solidFill>
                  <a:srgbClr val="0462C1"/>
                </a:solidFill>
                <a:latin typeface="Calibri"/>
                <a:cs typeface="Calibri"/>
              </a:rPr>
              <a:t>T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</a:rPr>
              <a:t>ong</a:t>
            </a:r>
            <a:r>
              <a:rPr sz="1800" i="1" spc="-5" dirty="0">
                <a:latin typeface="Calibri"/>
                <a:cs typeface="Calibri"/>
              </a:rPr>
              <a:t>: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73098" y="6144793"/>
            <a:ext cx="856107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i="1" spc="-25" dirty="0">
                <a:latin typeface="Calibri"/>
                <a:cs typeface="Calibri"/>
              </a:rPr>
              <a:t>F</a:t>
            </a:r>
            <a:r>
              <a:rPr sz="1800" b="1" i="1" spc="-5" dirty="0">
                <a:latin typeface="Calibri"/>
                <a:cs typeface="Calibri"/>
              </a:rPr>
              <a:t>edera</a:t>
            </a:r>
            <a:r>
              <a:rPr sz="1800" b="1" i="1" spc="-15" dirty="0">
                <a:latin typeface="Calibri"/>
                <a:cs typeface="Calibri"/>
              </a:rPr>
              <a:t>t</a:t>
            </a:r>
            <a:r>
              <a:rPr sz="1800" b="1" i="1" spc="-5" dirty="0">
                <a:latin typeface="Calibri"/>
                <a:cs typeface="Calibri"/>
              </a:rPr>
              <a:t>e</a:t>
            </a:r>
            <a:r>
              <a:rPr sz="1800" b="1" i="1" dirty="0">
                <a:latin typeface="Calibri"/>
                <a:cs typeface="Calibri"/>
              </a:rPr>
              <a:t>d M</a:t>
            </a:r>
            <a:r>
              <a:rPr sz="1800" b="1" i="1" spc="-10" dirty="0">
                <a:latin typeface="Calibri"/>
                <a:cs typeface="Calibri"/>
              </a:rPr>
              <a:t>a</a:t>
            </a:r>
            <a:r>
              <a:rPr sz="1800" b="1" i="1" dirty="0">
                <a:latin typeface="Calibri"/>
                <a:cs typeface="Calibri"/>
              </a:rPr>
              <a:t>chine</a:t>
            </a:r>
            <a:r>
              <a:rPr sz="1800" b="1" i="1" spc="-5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L</a:t>
            </a:r>
            <a:r>
              <a:rPr sz="1800" b="1" i="1" spc="-5" dirty="0">
                <a:latin typeface="Calibri"/>
                <a:cs typeface="Calibri"/>
              </a:rPr>
              <a:t>earning</a:t>
            </a:r>
            <a:r>
              <a:rPr sz="1800" b="1" i="1" dirty="0">
                <a:latin typeface="Calibri"/>
                <a:cs typeface="Calibri"/>
              </a:rPr>
              <a:t>:</a:t>
            </a:r>
            <a:r>
              <a:rPr sz="1800" b="1" i="1" spc="2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Con</a:t>
            </a:r>
            <a:r>
              <a:rPr sz="1800" b="1" i="1" spc="-20" dirty="0">
                <a:latin typeface="Calibri"/>
                <a:cs typeface="Calibri"/>
              </a:rPr>
              <a:t>c</a:t>
            </a:r>
            <a:r>
              <a:rPr sz="1800" b="1" i="1" spc="-5" dirty="0">
                <a:latin typeface="Calibri"/>
                <a:cs typeface="Calibri"/>
              </a:rPr>
              <a:t>e</a:t>
            </a:r>
            <a:r>
              <a:rPr sz="1800" b="1" i="1" spc="-15" dirty="0">
                <a:latin typeface="Calibri"/>
                <a:cs typeface="Calibri"/>
              </a:rPr>
              <a:t>p</a:t>
            </a:r>
            <a:r>
              <a:rPr sz="1800" b="1" i="1" dirty="0">
                <a:latin typeface="Calibri"/>
                <a:cs typeface="Calibri"/>
              </a:rPr>
              <a:t>t</a:t>
            </a:r>
            <a:r>
              <a:rPr sz="1800" b="1" i="1" spc="1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a</a:t>
            </a:r>
            <a:r>
              <a:rPr sz="1800" b="1" i="1" spc="-10" dirty="0">
                <a:latin typeface="Calibri"/>
                <a:cs typeface="Calibri"/>
              </a:rPr>
              <a:t>n</a:t>
            </a:r>
            <a:r>
              <a:rPr sz="1800" b="1" i="1" dirty="0">
                <a:latin typeface="Calibri"/>
                <a:cs typeface="Calibri"/>
              </a:rPr>
              <a:t>d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Ap</a:t>
            </a:r>
            <a:r>
              <a:rPr sz="1800" b="1" i="1" spc="-10" dirty="0">
                <a:latin typeface="Calibri"/>
                <a:cs typeface="Calibri"/>
              </a:rPr>
              <a:t>p</a:t>
            </a:r>
            <a:r>
              <a:rPr sz="1800" b="1" i="1" dirty="0">
                <a:latin typeface="Calibri"/>
                <a:cs typeface="Calibri"/>
              </a:rPr>
              <a:t>li</a:t>
            </a:r>
            <a:r>
              <a:rPr sz="1800" b="1" i="1" spc="-10" dirty="0">
                <a:latin typeface="Calibri"/>
                <a:cs typeface="Calibri"/>
              </a:rPr>
              <a:t>c</a:t>
            </a:r>
            <a:r>
              <a:rPr sz="1800" b="1" i="1" dirty="0">
                <a:latin typeface="Calibri"/>
                <a:cs typeface="Calibri"/>
              </a:rPr>
              <a:t>ati</a:t>
            </a:r>
            <a:r>
              <a:rPr sz="1800" b="1" i="1" spc="-10" dirty="0">
                <a:latin typeface="Calibri"/>
                <a:cs typeface="Calibri"/>
              </a:rPr>
              <a:t>o</a:t>
            </a:r>
            <a:r>
              <a:rPr sz="1800" b="1" i="1" spc="-5" dirty="0">
                <a:latin typeface="Calibri"/>
                <a:cs typeface="Calibri"/>
              </a:rPr>
              <a:t>ns</a:t>
            </a:r>
            <a:r>
              <a:rPr sz="1800" b="1" i="1" dirty="0">
                <a:latin typeface="Calibri"/>
                <a:cs typeface="Calibri"/>
              </a:rPr>
              <a:t>.</a:t>
            </a:r>
            <a:r>
              <a:rPr sz="1800" b="1" i="1" spc="-25" dirty="0">
                <a:latin typeface="Calibri"/>
                <a:cs typeface="Calibri"/>
              </a:rPr>
              <a:t> </a:t>
            </a:r>
            <a:r>
              <a:rPr sz="1800" i="1" u="sng" spc="-4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A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CM</a:t>
            </a:r>
            <a:r>
              <a:rPr sz="1800" i="1" u="sng" spc="-1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1800" i="1" u="sng" spc="-5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TI</a:t>
            </a:r>
            <a:r>
              <a:rPr sz="1800" i="1" u="sng" spc="-15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S</a:t>
            </a:r>
            <a:r>
              <a:rPr sz="1800" i="1" u="sng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T</a:t>
            </a:r>
            <a:r>
              <a:rPr sz="1800" i="1" u="sng" spc="-15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1800" i="1" u="sng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10</a:t>
            </a:r>
            <a:r>
              <a:rPr sz="1800" i="1" u="sng" spc="-1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(</a:t>
            </a:r>
            <a:r>
              <a:rPr sz="1800" i="1" u="sng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2</a:t>
            </a:r>
            <a:r>
              <a:rPr sz="1800" i="1" u="sng" spc="-10" dirty="0">
                <a:solidFill>
                  <a:srgbClr val="0462C1"/>
                </a:solidFill>
                <a:latin typeface="Calibri"/>
                <a:cs typeface="Calibri"/>
                <a:hlinkClick r:id="rId8"/>
              </a:rPr>
              <a:t>)</a:t>
            </a:r>
            <a:r>
              <a:rPr sz="1800" i="1" spc="-5" dirty="0">
                <a:latin typeface="Calibri"/>
                <a:cs typeface="Calibri"/>
              </a:rPr>
              <a:t>:</a:t>
            </a:r>
            <a:r>
              <a:rPr sz="1800" i="1" spc="35" dirty="0"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505B61"/>
                </a:solidFill>
                <a:latin typeface="Calibri"/>
                <a:cs typeface="Calibri"/>
              </a:rPr>
              <a:t>12</a:t>
            </a:r>
            <a:r>
              <a:rPr sz="1800" i="1" spc="-10" dirty="0">
                <a:solidFill>
                  <a:srgbClr val="505B61"/>
                </a:solidFill>
                <a:latin typeface="Calibri"/>
                <a:cs typeface="Calibri"/>
              </a:rPr>
              <a:t>:</a:t>
            </a:r>
            <a:r>
              <a:rPr sz="1800" i="1" spc="-5" dirty="0">
                <a:solidFill>
                  <a:srgbClr val="505B61"/>
                </a:solidFill>
                <a:latin typeface="Calibri"/>
                <a:cs typeface="Calibri"/>
              </a:rPr>
              <a:t>1</a:t>
            </a:r>
            <a:r>
              <a:rPr sz="1800" i="1" dirty="0">
                <a:solidFill>
                  <a:srgbClr val="505B61"/>
                </a:solidFill>
                <a:latin typeface="Calibri"/>
                <a:cs typeface="Calibri"/>
              </a:rPr>
              <a:t>-12</a:t>
            </a:r>
            <a:r>
              <a:rPr sz="1800" i="1" spc="-10" dirty="0">
                <a:solidFill>
                  <a:srgbClr val="505B61"/>
                </a:solidFill>
                <a:latin typeface="Calibri"/>
                <a:cs typeface="Calibri"/>
              </a:rPr>
              <a:t>:</a:t>
            </a:r>
            <a:r>
              <a:rPr sz="1800" i="1" dirty="0">
                <a:solidFill>
                  <a:srgbClr val="505B61"/>
                </a:solidFill>
                <a:latin typeface="Calibri"/>
                <a:cs typeface="Calibri"/>
              </a:rPr>
              <a:t>19</a:t>
            </a:r>
            <a:r>
              <a:rPr sz="1800" i="1" spc="20" dirty="0">
                <a:solidFill>
                  <a:srgbClr val="505B61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505B61"/>
                </a:solidFill>
                <a:latin typeface="Calibri"/>
                <a:cs typeface="Calibri"/>
              </a:rPr>
              <a:t>(</a:t>
            </a:r>
            <a:r>
              <a:rPr sz="1800" i="1" dirty="0">
                <a:solidFill>
                  <a:srgbClr val="505B61"/>
                </a:solidFill>
                <a:latin typeface="Calibri"/>
                <a:cs typeface="Calibri"/>
              </a:rPr>
              <a:t>20</a:t>
            </a:r>
            <a:r>
              <a:rPr sz="1800" i="1" spc="-10" dirty="0">
                <a:solidFill>
                  <a:srgbClr val="505B61"/>
                </a:solidFill>
                <a:latin typeface="Calibri"/>
                <a:cs typeface="Calibri"/>
              </a:rPr>
              <a:t>1</a:t>
            </a:r>
            <a:r>
              <a:rPr sz="1800" i="1" dirty="0">
                <a:solidFill>
                  <a:srgbClr val="505B61"/>
                </a:solidFill>
                <a:latin typeface="Calibri"/>
                <a:cs typeface="Calibri"/>
              </a:rPr>
              <a:t>9)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5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5164" cy="667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0768583" y="246888"/>
            <a:ext cx="1089659" cy="431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555983" y="6425162"/>
            <a:ext cx="16002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C00000"/>
                </a:solidFill>
                <a:latin typeface="DengXian"/>
                <a:cs typeface="DengXian"/>
              </a:rPr>
              <a:t>42</a:t>
            </a:r>
            <a:endParaRPr sz="1000" dirty="0">
              <a:latin typeface="DengXian"/>
              <a:cs typeface="DengXi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5987" y="6524243"/>
            <a:ext cx="975360" cy="146685"/>
          </a:xfrm>
          <a:custGeom>
            <a:avLst/>
            <a:gdLst/>
            <a:ahLst/>
            <a:cxnLst/>
            <a:rect l="l" t="t" r="r" b="b"/>
            <a:pathLst>
              <a:path w="975360" h="146684">
                <a:moveTo>
                  <a:pt x="0" y="146303"/>
                </a:moveTo>
                <a:lnTo>
                  <a:pt x="975360" y="146303"/>
                </a:lnTo>
                <a:lnTo>
                  <a:pt x="975360" y="0"/>
                </a:lnTo>
                <a:lnTo>
                  <a:pt x="0" y="0"/>
                </a:lnTo>
                <a:lnTo>
                  <a:pt x="0" y="1463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285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pc="-15" dirty="0"/>
              <a:t>Appli</a:t>
            </a:r>
            <a:r>
              <a:rPr spc="-30" dirty="0"/>
              <a:t>c</a:t>
            </a:r>
            <a:r>
              <a:rPr spc="-15" dirty="0"/>
              <a:t>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69116" y="6380264"/>
            <a:ext cx="1873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43</a:t>
            </a:r>
            <a:endParaRPr sz="1200" dirty="0">
              <a:latin typeface="DengXian"/>
              <a:cs typeface="DengXi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6763" y="3874091"/>
            <a:ext cx="24142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A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t</a:t>
            </a:r>
            <a:r>
              <a:rPr sz="1800" b="1" dirty="0">
                <a:latin typeface="DengXian"/>
                <a:cs typeface="DengXian"/>
              </a:rPr>
              <a:t>i </a:t>
            </a:r>
            <a:r>
              <a:rPr sz="1800" b="1" spc="-20" dirty="0">
                <a:latin typeface="DengXian"/>
                <a:cs typeface="DengXian"/>
              </a:rPr>
              <a:t>m</a:t>
            </a:r>
            <a:r>
              <a:rPr sz="1800" b="1" spc="-10" dirty="0">
                <a:latin typeface="DengXian"/>
                <a:cs typeface="DengXian"/>
              </a:rPr>
              <a:t>o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y </a:t>
            </a:r>
            <a:r>
              <a:rPr sz="1800" b="1" spc="-5" dirty="0">
                <a:latin typeface="DengXian"/>
                <a:cs typeface="DengXian"/>
              </a:rPr>
              <a:t>l</a:t>
            </a:r>
            <a:r>
              <a:rPr sz="1800" b="1" spc="-10" dirty="0">
                <a:latin typeface="DengXian"/>
                <a:cs typeface="DengXian"/>
              </a:rPr>
              <a:t>a</a:t>
            </a:r>
            <a:r>
              <a:rPr sz="1800" b="1" dirty="0">
                <a:latin typeface="DengXian"/>
                <a:cs typeface="DengXian"/>
              </a:rPr>
              <a:t>underin</a:t>
            </a:r>
            <a:r>
              <a:rPr sz="1800" b="1" spc="-15" dirty="0">
                <a:latin typeface="DengXian"/>
                <a:cs typeface="DengXian"/>
              </a:rPr>
              <a:t>g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363" y="4415295"/>
            <a:ext cx="2465070" cy="810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MS Gothic"/>
              <a:buChar char="✓"/>
              <a:tabLst>
                <a:tab pos="299720" algn="l"/>
              </a:tabLst>
            </a:pPr>
            <a:r>
              <a:rPr sz="1800" spc="-10" dirty="0">
                <a:latin typeface="DengXian"/>
                <a:cs typeface="DengXian"/>
              </a:rPr>
              <a:t>recall</a:t>
            </a:r>
            <a:r>
              <a:rPr sz="1800" spc="-20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improves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15%</a:t>
            </a:r>
            <a:endParaRPr sz="1800" dirty="0">
              <a:latin typeface="DengXian"/>
              <a:cs typeface="DengXian"/>
            </a:endParaRPr>
          </a:p>
          <a:p>
            <a:pPr marL="299085" indent="-286385">
              <a:lnSpc>
                <a:spcPct val="100000"/>
              </a:lnSpc>
              <a:buFont typeface="MS Gothic"/>
              <a:buChar char="✓"/>
              <a:tabLst>
                <a:tab pos="299720" algn="l"/>
              </a:tabLst>
            </a:pPr>
            <a:r>
              <a:rPr sz="1800" spc="-15" dirty="0">
                <a:latin typeface="DengXian"/>
                <a:cs typeface="DengXian"/>
              </a:rPr>
              <a:t>Audi</a:t>
            </a:r>
            <a:r>
              <a:rPr sz="1800" spc="-10" dirty="0">
                <a:latin typeface="DengXian"/>
                <a:cs typeface="DengXian"/>
              </a:rPr>
              <a:t>t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efficienc</a:t>
            </a:r>
            <a:r>
              <a:rPr sz="1800" dirty="0">
                <a:latin typeface="DengXian"/>
                <a:cs typeface="DengXian"/>
              </a:rPr>
              <a:t>y</a:t>
            </a:r>
          </a:p>
          <a:p>
            <a:pPr marL="299085">
              <a:lnSpc>
                <a:spcPct val="100000"/>
              </a:lnSpc>
            </a:pPr>
            <a:r>
              <a:rPr sz="1800" dirty="0">
                <a:latin typeface="DengXian"/>
                <a:cs typeface="DengXian"/>
              </a:rPr>
              <a:t>improved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by</a:t>
            </a:r>
            <a:r>
              <a:rPr sz="1800" spc="-10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ove</a:t>
            </a:r>
            <a:r>
              <a:rPr sz="1800" dirty="0">
                <a:latin typeface="DengXian"/>
                <a:cs typeface="DengXian"/>
              </a:rPr>
              <a:t>r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50%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73551" y="3946608"/>
            <a:ext cx="19786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460" marR="5080" indent="-239395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I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te</a:t>
            </a:r>
            <a:r>
              <a:rPr sz="1800" b="1" spc="5" dirty="0">
                <a:latin typeface="DengXian"/>
                <a:cs typeface="DengXian"/>
              </a:rPr>
              <a:t>r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t</a:t>
            </a:r>
            <a:r>
              <a:rPr sz="1800" b="1" spc="-1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+ </a:t>
            </a:r>
            <a:r>
              <a:rPr sz="1800" b="1" spc="-15" dirty="0">
                <a:latin typeface="DengXian"/>
                <a:cs typeface="DengXian"/>
              </a:rPr>
              <a:t>b</a:t>
            </a:r>
            <a:r>
              <a:rPr sz="1800" b="1" spc="-20" dirty="0">
                <a:latin typeface="DengXian"/>
                <a:cs typeface="DengXian"/>
              </a:rPr>
              <a:t>a</a:t>
            </a:r>
            <a:r>
              <a:rPr sz="1800" b="1" dirty="0">
                <a:latin typeface="DengXian"/>
                <a:cs typeface="DengXian"/>
              </a:rPr>
              <a:t>nkin</a:t>
            </a:r>
            <a:r>
              <a:rPr sz="1800" b="1" spc="-15" dirty="0">
                <a:latin typeface="DengXian"/>
                <a:cs typeface="DengXian"/>
              </a:rPr>
              <a:t>g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spc="-20" dirty="0">
                <a:latin typeface="DengXian"/>
                <a:cs typeface="DengXian"/>
              </a:rPr>
              <a:t>R</a:t>
            </a:r>
            <a:r>
              <a:rPr sz="1800" b="1" spc="-5" dirty="0">
                <a:latin typeface="DengXian"/>
                <a:cs typeface="DengXian"/>
              </a:rPr>
              <a:t>is</a:t>
            </a:r>
            <a:r>
              <a:rPr sz="1800" b="1" dirty="0">
                <a:latin typeface="DengXian"/>
                <a:cs typeface="DengXian"/>
              </a:rPr>
              <a:t>k</a:t>
            </a:r>
            <a:r>
              <a:rPr sz="1800" b="1" spc="20" dirty="0">
                <a:latin typeface="DengXian"/>
                <a:cs typeface="DengXian"/>
              </a:rPr>
              <a:t> </a:t>
            </a:r>
            <a:r>
              <a:rPr sz="1800" b="1" spc="-20" dirty="0">
                <a:latin typeface="DengXian"/>
                <a:cs typeface="DengXian"/>
              </a:rPr>
              <a:t>m</a:t>
            </a:r>
            <a:r>
              <a:rPr sz="1800" b="1" spc="-10" dirty="0">
                <a:latin typeface="DengXian"/>
                <a:cs typeface="DengXian"/>
              </a:rPr>
              <a:t>o</a:t>
            </a:r>
            <a:r>
              <a:rPr sz="1800" b="1" dirty="0">
                <a:latin typeface="DengXian"/>
                <a:cs typeface="DengXian"/>
              </a:rPr>
              <a:t>deling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49878" y="4762132"/>
            <a:ext cx="2814320" cy="810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buFont typeface="MS Gothic"/>
              <a:buChar char="✓"/>
              <a:tabLst>
                <a:tab pos="299720" algn="l"/>
              </a:tabLst>
            </a:pPr>
            <a:r>
              <a:rPr sz="1800" dirty="0">
                <a:latin typeface="DengXian"/>
                <a:cs typeface="DengXian"/>
              </a:rPr>
              <a:t>Performan</a:t>
            </a:r>
            <a:r>
              <a:rPr sz="1800" spc="-10" dirty="0">
                <a:latin typeface="DengXian"/>
                <a:cs typeface="DengXian"/>
              </a:rPr>
              <a:t>ce</a:t>
            </a:r>
            <a:r>
              <a:rPr sz="1800" spc="-3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k</a:t>
            </a:r>
            <a:r>
              <a:rPr sz="1800" spc="-10" dirty="0">
                <a:latin typeface="DengXian"/>
                <a:cs typeface="DengXian"/>
              </a:rPr>
              <a:t>eeps</a:t>
            </a:r>
            <a:r>
              <a:rPr sz="1800" spc="-5" dirty="0">
                <a:latin typeface="DengXian"/>
                <a:cs typeface="DengXian"/>
              </a:rPr>
              <a:t> in</a:t>
            </a:r>
            <a:r>
              <a:rPr sz="1800" spc="-10" dirty="0">
                <a:latin typeface="DengXian"/>
                <a:cs typeface="DengXian"/>
              </a:rPr>
              <a:t>creasi</a:t>
            </a:r>
            <a:r>
              <a:rPr sz="1800" dirty="0">
                <a:latin typeface="DengXian"/>
                <a:cs typeface="DengXian"/>
              </a:rPr>
              <a:t>ng</a:t>
            </a:r>
            <a:r>
              <a:rPr sz="1800" spc="-30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wi</a:t>
            </a:r>
            <a:r>
              <a:rPr sz="1800" spc="-5" dirty="0">
                <a:latin typeface="DengXian"/>
                <a:cs typeface="DengXian"/>
              </a:rPr>
              <a:t>t</a:t>
            </a:r>
            <a:r>
              <a:rPr sz="1800" dirty="0">
                <a:latin typeface="DengXian"/>
                <a:cs typeface="DengXian"/>
              </a:rPr>
              <a:t>h</a:t>
            </a:r>
            <a:r>
              <a:rPr sz="1800" spc="-2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respect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t</a:t>
            </a:r>
            <a:r>
              <a:rPr sz="1800" dirty="0">
                <a:latin typeface="DengXian"/>
                <a:cs typeface="DengXian"/>
              </a:rPr>
              <a:t>o the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enriched</a:t>
            </a:r>
            <a:r>
              <a:rPr sz="1800" spc="-30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fe</a:t>
            </a:r>
            <a:r>
              <a:rPr sz="1800" spc="-10" dirty="0">
                <a:latin typeface="DengXian"/>
                <a:cs typeface="DengXian"/>
              </a:rPr>
              <a:t>a</a:t>
            </a:r>
            <a:r>
              <a:rPr sz="1800" dirty="0">
                <a:latin typeface="DengXian"/>
                <a:cs typeface="DengXian"/>
              </a:rPr>
              <a:t>tures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54114" y="3799669"/>
            <a:ext cx="213106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5260" marR="5080" indent="-163195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I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te</a:t>
            </a:r>
            <a:r>
              <a:rPr sz="1800" b="1" spc="5" dirty="0">
                <a:latin typeface="DengXian"/>
                <a:cs typeface="DengXian"/>
              </a:rPr>
              <a:t>r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t</a:t>
            </a:r>
            <a:r>
              <a:rPr sz="1800" b="1" spc="-1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+ </a:t>
            </a:r>
            <a:r>
              <a:rPr sz="1800" b="1" spc="-5" dirty="0">
                <a:latin typeface="DengXian"/>
                <a:cs typeface="DengXian"/>
              </a:rPr>
              <a:t>in</a:t>
            </a:r>
            <a:r>
              <a:rPr sz="1800" b="1" spc="5" dirty="0">
                <a:latin typeface="DengXian"/>
                <a:cs typeface="DengXian"/>
              </a:rPr>
              <a:t>s</a:t>
            </a:r>
            <a:r>
              <a:rPr sz="1800" b="1" dirty="0">
                <a:latin typeface="DengXian"/>
                <a:cs typeface="DengXian"/>
              </a:rPr>
              <a:t>uran</a:t>
            </a:r>
            <a:r>
              <a:rPr sz="1800" b="1" spc="5" dirty="0">
                <a:latin typeface="DengXian"/>
                <a:cs typeface="DengXian"/>
              </a:rPr>
              <a:t>c</a:t>
            </a:r>
            <a:r>
              <a:rPr sz="1800" b="1" dirty="0">
                <a:latin typeface="DengXian"/>
                <a:cs typeface="DengXian"/>
              </a:rPr>
              <a:t>e I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s</a:t>
            </a:r>
            <a:r>
              <a:rPr sz="1800" b="1" spc="5" dirty="0">
                <a:latin typeface="DengXian"/>
                <a:cs typeface="DengXian"/>
              </a:rPr>
              <a:t>u</a:t>
            </a:r>
            <a:r>
              <a:rPr sz="1800" b="1" dirty="0">
                <a:latin typeface="DengXian"/>
                <a:cs typeface="DengXian"/>
              </a:rPr>
              <a:t>ran</a:t>
            </a:r>
            <a:r>
              <a:rPr sz="1800" b="1" spc="5" dirty="0">
                <a:latin typeface="DengXian"/>
                <a:cs typeface="DengXian"/>
              </a:rPr>
              <a:t>c</a:t>
            </a:r>
            <a:r>
              <a:rPr sz="1800" b="1" dirty="0">
                <a:latin typeface="DengXian"/>
                <a:cs typeface="DengXian"/>
              </a:rPr>
              <a:t>e</a:t>
            </a:r>
            <a:r>
              <a:rPr sz="1800" b="1" spc="-2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pricin</a:t>
            </a:r>
            <a:r>
              <a:rPr sz="1800" b="1" spc="-15" dirty="0">
                <a:latin typeface="DengXian"/>
                <a:cs typeface="DengXian"/>
              </a:rPr>
              <a:t>g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08165" y="4615193"/>
            <a:ext cx="2625090" cy="108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buFont typeface="MS Gothic"/>
              <a:buChar char="✓"/>
              <a:tabLst>
                <a:tab pos="299720" algn="l"/>
              </a:tabLst>
            </a:pPr>
            <a:r>
              <a:rPr sz="1800" spc="-10" dirty="0">
                <a:latin typeface="DengXian"/>
                <a:cs typeface="DengXian"/>
              </a:rPr>
              <a:t>Pr</a:t>
            </a:r>
            <a:r>
              <a:rPr sz="1800" dirty="0">
                <a:latin typeface="DengXian"/>
                <a:cs typeface="DengXian"/>
              </a:rPr>
              <a:t>i</a:t>
            </a:r>
            <a:r>
              <a:rPr sz="1800" spc="-10" dirty="0">
                <a:latin typeface="DengXian"/>
                <a:cs typeface="DengXian"/>
              </a:rPr>
              <a:t>ci</a:t>
            </a:r>
            <a:r>
              <a:rPr sz="1800" spc="-5" dirty="0">
                <a:latin typeface="DengXian"/>
                <a:cs typeface="DengXian"/>
              </a:rPr>
              <a:t>n</a:t>
            </a:r>
            <a:r>
              <a:rPr sz="1800" dirty="0">
                <a:latin typeface="DengXian"/>
                <a:cs typeface="DengXian"/>
              </a:rPr>
              <a:t>g</a:t>
            </a:r>
            <a:r>
              <a:rPr sz="1800" spc="-40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mode</a:t>
            </a:r>
            <a:r>
              <a:rPr sz="1800" dirty="0">
                <a:latin typeface="DengXian"/>
                <a:cs typeface="DengXian"/>
              </a:rPr>
              <a:t>l </a:t>
            </a:r>
            <a:r>
              <a:rPr sz="1800" spc="-10" dirty="0">
                <a:latin typeface="DengXian"/>
                <a:cs typeface="DengXian"/>
              </a:rPr>
              <a:t>improves accu</a:t>
            </a:r>
            <a:r>
              <a:rPr sz="1800" spc="-5" dirty="0">
                <a:latin typeface="DengXian"/>
                <a:cs typeface="DengXian"/>
              </a:rPr>
              <a:t>r</a:t>
            </a:r>
            <a:r>
              <a:rPr sz="1800" spc="-10" dirty="0">
                <a:latin typeface="DengXian"/>
                <a:cs typeface="DengXian"/>
              </a:rPr>
              <a:t>acy</a:t>
            </a:r>
            <a:endParaRPr sz="1800" dirty="0">
              <a:latin typeface="DengXian"/>
              <a:cs typeface="DengXian"/>
            </a:endParaRPr>
          </a:p>
          <a:p>
            <a:pPr marL="299085" indent="-286385">
              <a:lnSpc>
                <a:spcPct val="100000"/>
              </a:lnSpc>
              <a:buFont typeface="MS Gothic"/>
              <a:buChar char="✓"/>
              <a:tabLst>
                <a:tab pos="299720" algn="l"/>
              </a:tabLst>
            </a:pPr>
            <a:r>
              <a:rPr sz="1800" spc="-5" dirty="0">
                <a:latin typeface="DengXian"/>
                <a:cs typeface="DengXian"/>
              </a:rPr>
              <a:t>Cover</a:t>
            </a:r>
            <a:r>
              <a:rPr sz="1800" spc="-10" dirty="0">
                <a:latin typeface="DengXian"/>
                <a:cs typeface="DengXian"/>
              </a:rPr>
              <a:t>a</a:t>
            </a:r>
            <a:r>
              <a:rPr sz="1800" spc="-5" dirty="0">
                <a:latin typeface="DengXian"/>
                <a:cs typeface="DengXian"/>
              </a:rPr>
              <a:t>g</a:t>
            </a:r>
            <a:r>
              <a:rPr sz="1800" dirty="0">
                <a:latin typeface="DengXian"/>
                <a:cs typeface="DengXian"/>
              </a:rPr>
              <a:t>e</a:t>
            </a:r>
            <a:r>
              <a:rPr sz="1800" spc="-10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ratio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is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over</a:t>
            </a:r>
            <a:endParaRPr sz="1800" dirty="0">
              <a:latin typeface="DengXian"/>
              <a:cs typeface="DengXian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latin typeface="DengXian"/>
                <a:cs typeface="DengXian"/>
              </a:rPr>
              <a:t>90%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844" y="1240536"/>
            <a:ext cx="2113788" cy="2115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785615" y="1240536"/>
            <a:ext cx="2023872" cy="21884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591300" y="1245108"/>
            <a:ext cx="2180844" cy="21838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9496043" y="1240536"/>
            <a:ext cx="2188463" cy="2188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9483979" y="3826593"/>
            <a:ext cx="221361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I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te</a:t>
            </a:r>
            <a:r>
              <a:rPr sz="1800" b="1" spc="5" dirty="0">
                <a:latin typeface="DengXian"/>
                <a:cs typeface="DengXian"/>
              </a:rPr>
              <a:t>r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t</a:t>
            </a:r>
            <a:r>
              <a:rPr sz="1800" b="1" spc="-1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+ r</a:t>
            </a:r>
            <a:r>
              <a:rPr sz="1800" b="1" spc="-5" dirty="0">
                <a:latin typeface="DengXian"/>
                <a:cs typeface="DengXian"/>
              </a:rPr>
              <a:t>etaile</a:t>
            </a:r>
            <a:r>
              <a:rPr sz="1800" b="1" dirty="0">
                <a:latin typeface="DengXian"/>
                <a:cs typeface="DengXian"/>
              </a:rPr>
              <a:t>rs I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5" dirty="0">
                <a:latin typeface="DengXian"/>
                <a:cs typeface="DengXian"/>
              </a:rPr>
              <a:t>telli</a:t>
            </a:r>
            <a:r>
              <a:rPr sz="1800" b="1" spc="-10" dirty="0">
                <a:latin typeface="DengXian"/>
                <a:cs typeface="DengXian"/>
              </a:rPr>
              <a:t>g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dirty="0">
                <a:latin typeface="DengXian"/>
                <a:cs typeface="DengXian"/>
              </a:rPr>
              <a:t>t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800" b="1" spc="-15" dirty="0">
                <a:latin typeface="DengXian"/>
                <a:cs typeface="DengXian"/>
              </a:rPr>
              <a:t>mark</a:t>
            </a:r>
            <a:r>
              <a:rPr sz="1800" b="1" spc="-5" dirty="0">
                <a:latin typeface="DengXian"/>
                <a:cs typeface="DengXian"/>
              </a:rPr>
              <a:t>eti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-15" dirty="0">
                <a:latin typeface="DengXian"/>
                <a:cs typeface="DengXian"/>
              </a:rPr>
              <a:t>g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48343" y="4642117"/>
            <a:ext cx="2283460" cy="108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Font typeface="MS Gothic"/>
              <a:buChar char="✓"/>
              <a:tabLst>
                <a:tab pos="299720" algn="l"/>
              </a:tabLst>
            </a:pPr>
            <a:r>
              <a:rPr sz="1800" spc="-5" dirty="0">
                <a:latin typeface="DengXian"/>
                <a:cs typeface="DengXian"/>
              </a:rPr>
              <a:t>Mar</a:t>
            </a:r>
            <a:r>
              <a:rPr sz="1800" spc="5" dirty="0">
                <a:latin typeface="DengXian"/>
                <a:cs typeface="DengXian"/>
              </a:rPr>
              <a:t>k</a:t>
            </a:r>
            <a:r>
              <a:rPr sz="1800" spc="-10" dirty="0">
                <a:latin typeface="DengXian"/>
                <a:cs typeface="DengXian"/>
              </a:rPr>
              <a:t>et</a:t>
            </a:r>
            <a:r>
              <a:rPr sz="1800" dirty="0">
                <a:latin typeface="DengXian"/>
                <a:cs typeface="DengXian"/>
              </a:rPr>
              <a:t>ing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efficienc</a:t>
            </a:r>
            <a:r>
              <a:rPr sz="1800" dirty="0">
                <a:latin typeface="DengXian"/>
                <a:cs typeface="DengXian"/>
              </a:rPr>
              <a:t>y</a:t>
            </a:r>
          </a:p>
          <a:p>
            <a:pPr marL="635" algn="ctr">
              <a:lnSpc>
                <a:spcPct val="100000"/>
              </a:lnSpc>
            </a:pPr>
            <a:r>
              <a:rPr sz="1800" dirty="0">
                <a:latin typeface="DengXian"/>
                <a:cs typeface="DengXian"/>
              </a:rPr>
              <a:t>improves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5" dirty="0">
                <a:latin typeface="DengXian"/>
                <a:cs typeface="DengXian"/>
              </a:rPr>
              <a:t>gre</a:t>
            </a:r>
            <a:r>
              <a:rPr sz="1800" spc="-10" dirty="0">
                <a:latin typeface="DengXian"/>
                <a:cs typeface="DengXian"/>
              </a:rPr>
              <a:t>a</a:t>
            </a:r>
            <a:r>
              <a:rPr sz="1800" dirty="0">
                <a:latin typeface="DengXian"/>
                <a:cs typeface="DengXian"/>
              </a:rPr>
              <a:t>t</a:t>
            </a:r>
            <a:r>
              <a:rPr sz="1800" spc="5" dirty="0">
                <a:latin typeface="DengXian"/>
                <a:cs typeface="DengXian"/>
              </a:rPr>
              <a:t>l</a:t>
            </a:r>
            <a:r>
              <a:rPr sz="1800" spc="-5" dirty="0">
                <a:latin typeface="DengXian"/>
                <a:cs typeface="DengXian"/>
              </a:rPr>
              <a:t>y;</a:t>
            </a:r>
            <a:endParaRPr sz="1800" dirty="0">
              <a:latin typeface="DengXian"/>
              <a:cs typeface="DengXian"/>
            </a:endParaRPr>
          </a:p>
          <a:p>
            <a:pPr marL="299085" marR="225425" indent="-286385">
              <a:lnSpc>
                <a:spcPct val="100000"/>
              </a:lnSpc>
              <a:buFont typeface="MS Gothic"/>
              <a:buChar char="✓"/>
              <a:tabLst>
                <a:tab pos="299720" algn="l"/>
              </a:tabLst>
            </a:pPr>
            <a:r>
              <a:rPr sz="1800" spc="-10" dirty="0">
                <a:latin typeface="DengXian"/>
                <a:cs typeface="DengXian"/>
              </a:rPr>
              <a:t>Bet</a:t>
            </a:r>
            <a:r>
              <a:rPr sz="1800" spc="-5" dirty="0">
                <a:latin typeface="DengXian"/>
                <a:cs typeface="DengXian"/>
              </a:rPr>
              <a:t>t</a:t>
            </a:r>
            <a:r>
              <a:rPr sz="1800" spc="-10" dirty="0">
                <a:latin typeface="DengXian"/>
                <a:cs typeface="DengXian"/>
              </a:rPr>
              <a:t>er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us</a:t>
            </a:r>
            <a:r>
              <a:rPr sz="1800" spc="-10" dirty="0">
                <a:latin typeface="DengXian"/>
                <a:cs typeface="DengXian"/>
              </a:rPr>
              <a:t>er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profi</a:t>
            </a:r>
            <a:r>
              <a:rPr sz="1800" dirty="0">
                <a:latin typeface="DengXian"/>
                <a:cs typeface="DengXian"/>
              </a:rPr>
              <a:t>l</a:t>
            </a:r>
            <a:r>
              <a:rPr sz="1800" spc="-10" dirty="0">
                <a:latin typeface="DengXian"/>
                <a:cs typeface="DengXian"/>
              </a:rPr>
              <a:t>e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and</a:t>
            </a:r>
            <a:r>
              <a:rPr sz="1800" spc="-1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target</a:t>
            </a:r>
            <a:r>
              <a:rPr sz="1800" dirty="0">
                <a:latin typeface="DengXian"/>
                <a:cs typeface="DengXian"/>
              </a:rPr>
              <a:t>in</a:t>
            </a:r>
            <a:r>
              <a:rPr sz="1800" spc="-5" dirty="0">
                <a:latin typeface="DengXian"/>
                <a:cs typeface="DengXian"/>
              </a:rPr>
              <a:t>g;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6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889" rIns="0" bIns="0" rtlCol="0">
            <a:spAutoFit/>
          </a:bodyPr>
          <a:lstStyle/>
          <a:p>
            <a:pPr marL="169545">
              <a:lnSpc>
                <a:spcPct val="100000"/>
              </a:lnSpc>
            </a:pPr>
            <a:r>
              <a:rPr spc="-20" dirty="0"/>
              <a:t>Risk</a:t>
            </a:r>
            <a:r>
              <a:rPr spc="10" dirty="0"/>
              <a:t> </a:t>
            </a:r>
            <a:r>
              <a:rPr spc="-35" dirty="0"/>
              <a:t>M</a:t>
            </a:r>
            <a:r>
              <a:rPr spc="-15" dirty="0"/>
              <a:t>a</a:t>
            </a:r>
            <a:r>
              <a:rPr spc="-20" dirty="0"/>
              <a:t>nag</a:t>
            </a:r>
            <a:r>
              <a:rPr spc="-15" dirty="0"/>
              <a:t>e</a:t>
            </a:r>
            <a:r>
              <a:rPr spc="-20" dirty="0"/>
              <a:t>ment</a:t>
            </a:r>
            <a:r>
              <a:rPr spc="-5" dirty="0"/>
              <a:t> </a:t>
            </a:r>
            <a:r>
              <a:rPr spc="-35" dirty="0"/>
              <a:t>w</a:t>
            </a:r>
            <a:r>
              <a:rPr spc="-15" dirty="0"/>
              <a:t>ith</a:t>
            </a:r>
            <a:r>
              <a:rPr spc="15" dirty="0"/>
              <a:t> </a:t>
            </a: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62783" y="1156716"/>
            <a:ext cx="6981825" cy="349250"/>
          </a:xfrm>
          <a:prstGeom prst="rect">
            <a:avLst/>
          </a:prstGeom>
          <a:solidFill>
            <a:srgbClr val="3E179F"/>
          </a:solidFill>
        </p:spPr>
        <p:txBody>
          <a:bodyPr vert="horz" wrap="square" lIns="0" tIns="0" rIns="0" bIns="0" rtlCol="0">
            <a:spAutoFit/>
          </a:bodyPr>
          <a:lstStyle/>
          <a:p>
            <a:pPr marL="859155">
              <a:lnSpc>
                <a:spcPct val="100000"/>
              </a:lnSpc>
              <a:tabLst>
                <a:tab pos="4854575" algn="l"/>
              </a:tabLst>
            </a:pP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Oth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6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nt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er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pr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se</a:t>
            </a:r>
            <a:r>
              <a:rPr sz="1600" b="1" dirty="0">
                <a:solidFill>
                  <a:srgbClr val="FFFFFF"/>
                </a:solidFill>
                <a:latin typeface="Microsoft YaHei"/>
                <a:cs typeface="Microsoft YaHei"/>
              </a:rPr>
              <a:t>	</a:t>
            </a:r>
            <a:r>
              <a:rPr sz="2400" b="1" spc="-104" baseline="3472" dirty="0">
                <a:solidFill>
                  <a:srgbClr val="FFFFFF"/>
                </a:solidFill>
                <a:latin typeface="Microsoft YaHei"/>
                <a:cs typeface="Microsoft YaHei"/>
              </a:rPr>
              <a:t>W</a:t>
            </a:r>
            <a:r>
              <a:rPr sz="2400" b="1" spc="-22" baseline="3472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2400" b="1" spc="-15" baseline="3472" dirty="0">
                <a:solidFill>
                  <a:srgbClr val="FFFFFF"/>
                </a:solidFill>
                <a:latin typeface="Microsoft YaHei"/>
                <a:cs typeface="Microsoft YaHei"/>
              </a:rPr>
              <a:t>Bank</a:t>
            </a:r>
            <a:endParaRPr sz="2400" baseline="3472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77824" y="2356104"/>
            <a:ext cx="912876" cy="911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543288" y="2351532"/>
            <a:ext cx="428625" cy="2714625"/>
          </a:xfrm>
          <a:custGeom>
            <a:avLst/>
            <a:gdLst/>
            <a:ahLst/>
            <a:cxnLst/>
            <a:rect l="l" t="t" r="r" b="b"/>
            <a:pathLst>
              <a:path w="428625" h="2714625">
                <a:moveTo>
                  <a:pt x="0" y="0"/>
                </a:moveTo>
                <a:lnTo>
                  <a:pt x="40490" y="621"/>
                </a:lnTo>
                <a:lnTo>
                  <a:pt x="96400" y="3711"/>
                </a:lnTo>
                <a:lnTo>
                  <a:pt x="144499" y="9052"/>
                </a:lnTo>
                <a:lnTo>
                  <a:pt x="182514" y="16265"/>
                </a:lnTo>
                <a:lnTo>
                  <a:pt x="219199" y="34793"/>
                </a:lnTo>
                <a:lnTo>
                  <a:pt x="219455" y="1320545"/>
                </a:lnTo>
                <a:lnTo>
                  <a:pt x="220402" y="1323964"/>
                </a:lnTo>
                <a:lnTo>
                  <a:pt x="261727" y="1342125"/>
                </a:lnTo>
                <a:lnTo>
                  <a:pt x="301514" y="1349063"/>
                </a:lnTo>
                <a:lnTo>
                  <a:pt x="351020" y="1354068"/>
                </a:lnTo>
                <a:lnTo>
                  <a:pt x="407973" y="1356760"/>
                </a:lnTo>
                <a:lnTo>
                  <a:pt x="428219" y="1357079"/>
                </a:lnTo>
                <a:lnTo>
                  <a:pt x="408511" y="1357260"/>
                </a:lnTo>
                <a:lnTo>
                  <a:pt x="370327" y="1358613"/>
                </a:lnTo>
                <a:lnTo>
                  <a:pt x="317796" y="1362879"/>
                </a:lnTo>
                <a:lnTo>
                  <a:pt x="273628" y="1369439"/>
                </a:lnTo>
                <a:lnTo>
                  <a:pt x="232934" y="1381001"/>
                </a:lnTo>
                <a:lnTo>
                  <a:pt x="219455" y="2677667"/>
                </a:lnTo>
                <a:lnTo>
                  <a:pt x="218509" y="2681086"/>
                </a:lnTo>
                <a:lnTo>
                  <a:pt x="177184" y="2699247"/>
                </a:lnTo>
                <a:lnTo>
                  <a:pt x="137397" y="2706185"/>
                </a:lnTo>
                <a:lnTo>
                  <a:pt x="87891" y="2711190"/>
                </a:lnTo>
                <a:lnTo>
                  <a:pt x="30938" y="2713882"/>
                </a:lnTo>
                <a:lnTo>
                  <a:pt x="10692" y="2714201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0210545" y="3585183"/>
            <a:ext cx="57594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DengXian"/>
                <a:cs typeface="DengXian"/>
              </a:rPr>
              <a:t>40</a:t>
            </a:r>
            <a:r>
              <a:rPr sz="1800" dirty="0">
                <a:latin typeface="DengXian"/>
                <a:cs typeface="DengXian"/>
              </a:rPr>
              <a:t>0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K</a:t>
            </a:r>
          </a:p>
        </p:txBody>
      </p:sp>
      <p:sp>
        <p:nvSpPr>
          <p:cNvPr id="9" name="object 9"/>
          <p:cNvSpPr/>
          <p:nvPr/>
        </p:nvSpPr>
        <p:spPr>
          <a:xfrm>
            <a:off x="2134846" y="2278532"/>
            <a:ext cx="229235" cy="2790825"/>
          </a:xfrm>
          <a:custGeom>
            <a:avLst/>
            <a:gdLst/>
            <a:ahLst/>
            <a:cxnLst/>
            <a:rect l="l" t="t" r="r" b="b"/>
            <a:pathLst>
              <a:path w="229235" h="2790825">
                <a:moveTo>
                  <a:pt x="228877" y="2790291"/>
                </a:moveTo>
                <a:lnTo>
                  <a:pt x="189353" y="2789194"/>
                </a:lnTo>
                <a:lnTo>
                  <a:pt x="140875" y="2784015"/>
                </a:lnTo>
                <a:lnTo>
                  <a:pt x="106957" y="1415389"/>
                </a:lnTo>
                <a:lnTo>
                  <a:pt x="105273" y="1412016"/>
                </a:lnTo>
                <a:lnTo>
                  <a:pt x="54510" y="1398703"/>
                </a:lnTo>
                <a:lnTo>
                  <a:pt x="0" y="1395222"/>
                </a:lnTo>
                <a:lnTo>
                  <a:pt x="18316" y="1394812"/>
                </a:lnTo>
                <a:lnTo>
                  <a:pt x="68961" y="1389845"/>
                </a:lnTo>
                <a:lnTo>
                  <a:pt x="106238" y="1376967"/>
                </a:lnTo>
                <a:lnTo>
                  <a:pt x="106957" y="20167"/>
                </a:lnTo>
                <a:lnTo>
                  <a:pt x="108641" y="16794"/>
                </a:lnTo>
                <a:lnTo>
                  <a:pt x="159403" y="3481"/>
                </a:lnTo>
                <a:lnTo>
                  <a:pt x="194376" y="676"/>
                </a:lnTo>
                <a:lnTo>
                  <a:pt x="213914" y="0"/>
                </a:lnTo>
              </a:path>
            </a:pathLst>
          </a:custGeom>
          <a:ln w="609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025144" y="3553416"/>
            <a:ext cx="68707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DengXian"/>
                <a:cs typeface="DengXian"/>
              </a:rPr>
              <a:t>60</a:t>
            </a:r>
            <a:endParaRPr sz="1800" dirty="0">
              <a:latin typeface="DengXian"/>
              <a:cs typeface="DengXian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DengXian"/>
                <a:cs typeface="DengXian"/>
              </a:rPr>
              <a:t>M</a:t>
            </a:r>
            <a:r>
              <a:rPr sz="1800" dirty="0">
                <a:latin typeface="DengXian"/>
                <a:cs typeface="DengXian"/>
              </a:rPr>
              <a:t>i</a:t>
            </a:r>
            <a:r>
              <a:rPr sz="1800" spc="-5" dirty="0">
                <a:latin typeface="DengXian"/>
                <a:cs typeface="DengXian"/>
              </a:rPr>
              <a:t>l</a:t>
            </a:r>
            <a:r>
              <a:rPr sz="1800" dirty="0">
                <a:latin typeface="DengXian"/>
                <a:cs typeface="DengXian"/>
              </a:rPr>
              <a:t>lion</a:t>
            </a:r>
          </a:p>
        </p:txBody>
      </p:sp>
      <p:sp>
        <p:nvSpPr>
          <p:cNvPr id="11" name="object 11"/>
          <p:cNvSpPr/>
          <p:nvPr/>
        </p:nvSpPr>
        <p:spPr>
          <a:xfrm>
            <a:off x="3540288" y="5163311"/>
            <a:ext cx="2318385" cy="201930"/>
          </a:xfrm>
          <a:custGeom>
            <a:avLst/>
            <a:gdLst/>
            <a:ahLst/>
            <a:cxnLst/>
            <a:rect l="l" t="t" r="r" b="b"/>
            <a:pathLst>
              <a:path w="2318385" h="201929">
                <a:moveTo>
                  <a:pt x="2317967" y="0"/>
                </a:moveTo>
                <a:lnTo>
                  <a:pt x="2316709" y="39131"/>
                </a:lnTo>
                <a:lnTo>
                  <a:pt x="2310862" y="84252"/>
                </a:lnTo>
                <a:lnTo>
                  <a:pt x="1176364" y="104393"/>
                </a:lnTo>
                <a:lnTo>
                  <a:pt x="1172981" y="106351"/>
                </a:lnTo>
                <a:lnTo>
                  <a:pt x="1162309" y="147132"/>
                </a:lnTo>
                <a:lnTo>
                  <a:pt x="1159002" y="201922"/>
                </a:lnTo>
                <a:lnTo>
                  <a:pt x="1158619" y="182679"/>
                </a:lnTo>
                <a:lnTo>
                  <a:pt x="1153646" y="132744"/>
                </a:lnTo>
                <a:lnTo>
                  <a:pt x="17362" y="104393"/>
                </a:lnTo>
                <a:lnTo>
                  <a:pt x="13979" y="102436"/>
                </a:lnTo>
                <a:lnTo>
                  <a:pt x="3307" y="61655"/>
                </a:lnTo>
                <a:lnTo>
                  <a:pt x="534" y="26691"/>
                </a:lnTo>
                <a:lnTo>
                  <a:pt x="0" y="6865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172050" y="5157215"/>
            <a:ext cx="2272665" cy="203200"/>
          </a:xfrm>
          <a:custGeom>
            <a:avLst/>
            <a:gdLst/>
            <a:ahLst/>
            <a:cxnLst/>
            <a:rect l="l" t="t" r="r" b="b"/>
            <a:pathLst>
              <a:path w="2272665" h="203200">
                <a:moveTo>
                  <a:pt x="2272177" y="0"/>
                </a:moveTo>
                <a:lnTo>
                  <a:pt x="2270949" y="39199"/>
                </a:lnTo>
                <a:lnTo>
                  <a:pt x="2265227" y="85009"/>
                </a:lnTo>
                <a:lnTo>
                  <a:pt x="1153942" y="107441"/>
                </a:lnTo>
                <a:lnTo>
                  <a:pt x="1150564" y="109346"/>
                </a:lnTo>
                <a:lnTo>
                  <a:pt x="1139767" y="149195"/>
                </a:lnTo>
                <a:lnTo>
                  <a:pt x="1136141" y="203083"/>
                </a:lnTo>
                <a:lnTo>
                  <a:pt x="1135710" y="184560"/>
                </a:lnTo>
                <a:lnTo>
                  <a:pt x="1130374" y="135112"/>
                </a:lnTo>
                <a:lnTo>
                  <a:pt x="17800" y="107441"/>
                </a:lnTo>
                <a:lnTo>
                  <a:pt x="14422" y="105537"/>
                </a:lnTo>
                <a:lnTo>
                  <a:pt x="3625" y="65688"/>
                </a:lnTo>
                <a:lnTo>
                  <a:pt x="666" y="31346"/>
                </a:lnTo>
                <a:lnTo>
                  <a:pt x="0" y="11800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4794884" y="5480996"/>
            <a:ext cx="15887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DengXian"/>
                <a:cs typeface="DengXian"/>
              </a:rPr>
              <a:t>200</a:t>
            </a:r>
            <a:r>
              <a:rPr sz="1800" spc="-5" dirty="0">
                <a:latin typeface="DengXian"/>
                <a:cs typeface="DengXian"/>
              </a:rPr>
              <a:t> </a:t>
            </a:r>
            <a:r>
              <a:rPr sz="1800" spc="-20" dirty="0">
                <a:latin typeface="DengXian"/>
                <a:cs typeface="DengXian"/>
              </a:rPr>
              <a:t>D</a:t>
            </a:r>
            <a:r>
              <a:rPr sz="1800" spc="-10" dirty="0">
                <a:latin typeface="DengXian"/>
                <a:cs typeface="DengXian"/>
              </a:rPr>
              <a:t>imen</a:t>
            </a:r>
            <a:r>
              <a:rPr sz="1800" spc="-15" dirty="0">
                <a:latin typeface="DengXian"/>
                <a:cs typeface="DengXian"/>
              </a:rPr>
              <a:t>s</a:t>
            </a:r>
            <a:r>
              <a:rPr sz="1800" spc="-5" dirty="0">
                <a:latin typeface="DengXian"/>
                <a:cs typeface="DengXian"/>
              </a:rPr>
              <a:t>io</a:t>
            </a:r>
            <a:r>
              <a:rPr sz="1800" dirty="0">
                <a:latin typeface="DengXian"/>
                <a:cs typeface="DengXian"/>
              </a:rPr>
              <a:t>ns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695945" y="5476729"/>
            <a:ext cx="7035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DengXian"/>
                <a:cs typeface="DengXian"/>
              </a:rPr>
              <a:t>20 </a:t>
            </a:r>
            <a:r>
              <a:rPr sz="1800" spc="-5" dirty="0">
                <a:latin typeface="DengXian"/>
                <a:cs typeface="DengXian"/>
              </a:rPr>
              <a:t>dim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62783" y="5411723"/>
            <a:ext cx="1638300" cy="368935"/>
          </a:xfrm>
          <a:custGeom>
            <a:avLst/>
            <a:gdLst/>
            <a:ahLst/>
            <a:cxnLst/>
            <a:rect l="l" t="t" r="r" b="b"/>
            <a:pathLst>
              <a:path w="1638300" h="368935">
                <a:moveTo>
                  <a:pt x="0" y="368807"/>
                </a:moveTo>
                <a:lnTo>
                  <a:pt x="1638299" y="368807"/>
                </a:lnTo>
                <a:lnTo>
                  <a:pt x="1638299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2659507" y="5516156"/>
            <a:ext cx="12471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DengXian"/>
                <a:cs typeface="DengXian"/>
              </a:rPr>
              <a:t>发票数据衍生变量</a:t>
            </a:r>
          </a:p>
        </p:txBody>
      </p:sp>
      <p:sp>
        <p:nvSpPr>
          <p:cNvPr id="17" name="object 17"/>
          <p:cNvSpPr/>
          <p:nvPr/>
        </p:nvSpPr>
        <p:spPr>
          <a:xfrm>
            <a:off x="9558528" y="5411723"/>
            <a:ext cx="800100" cy="365760"/>
          </a:xfrm>
          <a:custGeom>
            <a:avLst/>
            <a:gdLst/>
            <a:ahLst/>
            <a:cxnLst/>
            <a:rect l="l" t="t" r="r" b="b"/>
            <a:pathLst>
              <a:path w="800100" h="365760">
                <a:moveTo>
                  <a:pt x="0" y="365759"/>
                </a:moveTo>
                <a:lnTo>
                  <a:pt x="800100" y="365759"/>
                </a:lnTo>
                <a:lnTo>
                  <a:pt x="800100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4063148" y="5558028"/>
            <a:ext cx="387350" cy="76200"/>
          </a:xfrm>
          <a:custGeom>
            <a:avLst/>
            <a:gdLst/>
            <a:ahLst/>
            <a:cxnLst/>
            <a:rect l="l" t="t" r="r" b="b"/>
            <a:pathLst>
              <a:path w="387350" h="76200">
                <a:moveTo>
                  <a:pt x="31622" y="521"/>
                </a:moveTo>
                <a:lnTo>
                  <a:pt x="19040" y="5116"/>
                </a:lnTo>
                <a:lnTo>
                  <a:pt x="8982" y="13931"/>
                </a:lnTo>
                <a:lnTo>
                  <a:pt x="2338" y="26327"/>
                </a:lnTo>
                <a:lnTo>
                  <a:pt x="0" y="41668"/>
                </a:lnTo>
                <a:lnTo>
                  <a:pt x="3889" y="55236"/>
                </a:lnTo>
                <a:lnTo>
                  <a:pt x="12187" y="66198"/>
                </a:lnTo>
                <a:lnTo>
                  <a:pt x="23875" y="73528"/>
                </a:lnTo>
                <a:lnTo>
                  <a:pt x="37935" y="76200"/>
                </a:lnTo>
                <a:lnTo>
                  <a:pt x="47875" y="74856"/>
                </a:lnTo>
                <a:lnTo>
                  <a:pt x="59081" y="69343"/>
                </a:lnTo>
                <a:lnTo>
                  <a:pt x="67862" y="59809"/>
                </a:lnTo>
                <a:lnTo>
                  <a:pt x="73457" y="46486"/>
                </a:lnTo>
                <a:lnTo>
                  <a:pt x="73656" y="44450"/>
                </a:lnTo>
                <a:lnTo>
                  <a:pt x="37935" y="44450"/>
                </a:lnTo>
                <a:lnTo>
                  <a:pt x="37935" y="31750"/>
                </a:lnTo>
                <a:lnTo>
                  <a:pt x="74896" y="31750"/>
                </a:lnTo>
                <a:lnTo>
                  <a:pt x="75095" y="29705"/>
                </a:lnTo>
                <a:lnTo>
                  <a:pt x="69976" y="17902"/>
                </a:lnTo>
                <a:lnTo>
                  <a:pt x="60758" y="8562"/>
                </a:lnTo>
                <a:lnTo>
                  <a:pt x="47840" y="2498"/>
                </a:lnTo>
                <a:lnTo>
                  <a:pt x="31622" y="521"/>
                </a:lnTo>
                <a:close/>
              </a:path>
              <a:path w="387350" h="76200">
                <a:moveTo>
                  <a:pt x="349339" y="0"/>
                </a:moveTo>
                <a:lnTo>
                  <a:pt x="313832" y="29705"/>
                </a:lnTo>
                <a:lnTo>
                  <a:pt x="312186" y="46486"/>
                </a:lnTo>
                <a:lnTo>
                  <a:pt x="317330" y="58282"/>
                </a:lnTo>
                <a:lnTo>
                  <a:pt x="326572" y="67625"/>
                </a:lnTo>
                <a:lnTo>
                  <a:pt x="339488" y="73696"/>
                </a:lnTo>
                <a:lnTo>
                  <a:pt x="355656" y="75676"/>
                </a:lnTo>
                <a:lnTo>
                  <a:pt x="368237" y="71073"/>
                </a:lnTo>
                <a:lnTo>
                  <a:pt x="378294" y="62250"/>
                </a:lnTo>
                <a:lnTo>
                  <a:pt x="384936" y="49853"/>
                </a:lnTo>
                <a:lnTo>
                  <a:pt x="385760" y="44450"/>
                </a:lnTo>
                <a:lnTo>
                  <a:pt x="349339" y="44450"/>
                </a:lnTo>
                <a:lnTo>
                  <a:pt x="349339" y="31750"/>
                </a:lnTo>
                <a:lnTo>
                  <a:pt x="386479" y="31750"/>
                </a:lnTo>
                <a:lnTo>
                  <a:pt x="383385" y="20947"/>
                </a:lnTo>
                <a:lnTo>
                  <a:pt x="375087" y="9988"/>
                </a:lnTo>
                <a:lnTo>
                  <a:pt x="363399" y="2666"/>
                </a:lnTo>
                <a:lnTo>
                  <a:pt x="349339" y="0"/>
                </a:lnTo>
                <a:close/>
              </a:path>
              <a:path w="387350" h="76200">
                <a:moveTo>
                  <a:pt x="74896" y="31750"/>
                </a:moveTo>
                <a:lnTo>
                  <a:pt x="37935" y="31750"/>
                </a:lnTo>
                <a:lnTo>
                  <a:pt x="37935" y="44450"/>
                </a:lnTo>
                <a:lnTo>
                  <a:pt x="73656" y="44450"/>
                </a:lnTo>
                <a:lnTo>
                  <a:pt x="74896" y="31750"/>
                </a:lnTo>
                <a:close/>
              </a:path>
              <a:path w="387350" h="76200">
                <a:moveTo>
                  <a:pt x="313632" y="31750"/>
                </a:moveTo>
                <a:lnTo>
                  <a:pt x="74896" y="31750"/>
                </a:lnTo>
                <a:lnTo>
                  <a:pt x="73656" y="44450"/>
                </a:lnTo>
                <a:lnTo>
                  <a:pt x="312385" y="44450"/>
                </a:lnTo>
                <a:lnTo>
                  <a:pt x="313632" y="31750"/>
                </a:lnTo>
                <a:close/>
              </a:path>
              <a:path w="387350" h="76200">
                <a:moveTo>
                  <a:pt x="386479" y="31750"/>
                </a:moveTo>
                <a:lnTo>
                  <a:pt x="349339" y="31750"/>
                </a:lnTo>
                <a:lnTo>
                  <a:pt x="349339" y="44450"/>
                </a:lnTo>
                <a:lnTo>
                  <a:pt x="385760" y="44450"/>
                </a:lnTo>
                <a:lnTo>
                  <a:pt x="387274" y="34525"/>
                </a:lnTo>
                <a:lnTo>
                  <a:pt x="386479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488829" y="5553975"/>
            <a:ext cx="314960" cy="79375"/>
          </a:xfrm>
          <a:custGeom>
            <a:avLst/>
            <a:gdLst/>
            <a:ahLst/>
            <a:cxnLst/>
            <a:rect l="l" t="t" r="r" b="b"/>
            <a:pathLst>
              <a:path w="314959" h="79375">
                <a:moveTo>
                  <a:pt x="277346" y="3544"/>
                </a:moveTo>
                <a:lnTo>
                  <a:pt x="241367" y="32950"/>
                </a:lnTo>
                <a:lnTo>
                  <a:pt x="241173" y="34719"/>
                </a:lnTo>
                <a:lnTo>
                  <a:pt x="276838" y="35332"/>
                </a:lnTo>
                <a:lnTo>
                  <a:pt x="276584" y="48032"/>
                </a:lnTo>
                <a:lnTo>
                  <a:pt x="239712" y="48032"/>
                </a:lnTo>
                <a:lnTo>
                  <a:pt x="239508" y="49896"/>
                </a:lnTo>
                <a:lnTo>
                  <a:pt x="244548" y="61602"/>
                </a:lnTo>
                <a:lnTo>
                  <a:pt x="253713" y="70936"/>
                </a:lnTo>
                <a:lnTo>
                  <a:pt x="266660" y="77088"/>
                </a:lnTo>
                <a:lnTo>
                  <a:pt x="283045" y="79247"/>
                </a:lnTo>
                <a:lnTo>
                  <a:pt x="295428" y="74697"/>
                </a:lnTo>
                <a:lnTo>
                  <a:pt x="305417" y="65953"/>
                </a:lnTo>
                <a:lnTo>
                  <a:pt x="312124" y="53582"/>
                </a:lnTo>
                <a:lnTo>
                  <a:pt x="313036" y="48032"/>
                </a:lnTo>
                <a:lnTo>
                  <a:pt x="276584" y="48032"/>
                </a:lnTo>
                <a:lnTo>
                  <a:pt x="239781" y="47400"/>
                </a:lnTo>
                <a:lnTo>
                  <a:pt x="313140" y="47400"/>
                </a:lnTo>
                <a:lnTo>
                  <a:pt x="314659" y="38150"/>
                </a:lnTo>
                <a:lnTo>
                  <a:pt x="310861" y="24741"/>
                </a:lnTo>
                <a:lnTo>
                  <a:pt x="302725" y="13823"/>
                </a:lnTo>
                <a:lnTo>
                  <a:pt x="291228" y="6417"/>
                </a:lnTo>
                <a:lnTo>
                  <a:pt x="277346" y="3544"/>
                </a:lnTo>
                <a:close/>
              </a:path>
              <a:path w="314959" h="79375">
                <a:moveTo>
                  <a:pt x="31578" y="0"/>
                </a:moveTo>
                <a:lnTo>
                  <a:pt x="19175" y="4545"/>
                </a:lnTo>
                <a:lnTo>
                  <a:pt x="9201" y="13285"/>
                </a:lnTo>
                <a:lnTo>
                  <a:pt x="2521" y="25652"/>
                </a:lnTo>
                <a:lnTo>
                  <a:pt x="0" y="41077"/>
                </a:lnTo>
                <a:lnTo>
                  <a:pt x="3791" y="54504"/>
                </a:lnTo>
                <a:lnTo>
                  <a:pt x="11926" y="65420"/>
                </a:lnTo>
                <a:lnTo>
                  <a:pt x="23427" y="72812"/>
                </a:lnTo>
                <a:lnTo>
                  <a:pt x="37316" y="75667"/>
                </a:lnTo>
                <a:lnTo>
                  <a:pt x="47491" y="74426"/>
                </a:lnTo>
                <a:lnTo>
                  <a:pt x="58671" y="69035"/>
                </a:lnTo>
                <a:lnTo>
                  <a:pt x="67526" y="59582"/>
                </a:lnTo>
                <a:lnTo>
                  <a:pt x="73279" y="46280"/>
                </a:lnTo>
                <a:lnTo>
                  <a:pt x="73471" y="44543"/>
                </a:lnTo>
                <a:lnTo>
                  <a:pt x="37824" y="43930"/>
                </a:lnTo>
                <a:lnTo>
                  <a:pt x="38078" y="31230"/>
                </a:lnTo>
                <a:lnTo>
                  <a:pt x="74946" y="31230"/>
                </a:lnTo>
                <a:lnTo>
                  <a:pt x="75155" y="29344"/>
                </a:lnTo>
                <a:lnTo>
                  <a:pt x="70114" y="17634"/>
                </a:lnTo>
                <a:lnTo>
                  <a:pt x="60943" y="8309"/>
                </a:lnTo>
                <a:lnTo>
                  <a:pt x="47984" y="2165"/>
                </a:lnTo>
                <a:lnTo>
                  <a:pt x="31578" y="0"/>
                </a:lnTo>
                <a:close/>
              </a:path>
              <a:path w="314959" h="79375">
                <a:moveTo>
                  <a:pt x="241173" y="34719"/>
                </a:moveTo>
                <a:lnTo>
                  <a:pt x="239781" y="47400"/>
                </a:lnTo>
                <a:lnTo>
                  <a:pt x="276584" y="48032"/>
                </a:lnTo>
                <a:lnTo>
                  <a:pt x="276838" y="35332"/>
                </a:lnTo>
                <a:lnTo>
                  <a:pt x="241173" y="34719"/>
                </a:lnTo>
                <a:close/>
              </a:path>
              <a:path w="314959" h="79375">
                <a:moveTo>
                  <a:pt x="74876" y="31862"/>
                </a:moveTo>
                <a:lnTo>
                  <a:pt x="73471" y="44543"/>
                </a:lnTo>
                <a:lnTo>
                  <a:pt x="239781" y="47400"/>
                </a:lnTo>
                <a:lnTo>
                  <a:pt x="241173" y="34719"/>
                </a:lnTo>
                <a:lnTo>
                  <a:pt x="74876" y="31862"/>
                </a:lnTo>
                <a:close/>
              </a:path>
              <a:path w="314959" h="79375">
                <a:moveTo>
                  <a:pt x="38078" y="31230"/>
                </a:moveTo>
                <a:lnTo>
                  <a:pt x="37824" y="43930"/>
                </a:lnTo>
                <a:lnTo>
                  <a:pt x="73471" y="44543"/>
                </a:lnTo>
                <a:lnTo>
                  <a:pt x="74876" y="31862"/>
                </a:lnTo>
                <a:lnTo>
                  <a:pt x="38078" y="31230"/>
                </a:lnTo>
                <a:close/>
              </a:path>
              <a:path w="314959" h="79375">
                <a:moveTo>
                  <a:pt x="74946" y="31230"/>
                </a:moveTo>
                <a:lnTo>
                  <a:pt x="38078" y="31230"/>
                </a:lnTo>
                <a:lnTo>
                  <a:pt x="74876" y="31862"/>
                </a:lnTo>
                <a:lnTo>
                  <a:pt x="74946" y="3123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11562080" y="6397028"/>
            <a:ext cx="1873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44</a:t>
            </a:r>
            <a:endParaRPr sz="1200" dirty="0">
              <a:latin typeface="DengXian"/>
              <a:cs typeface="DengXi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982200" y="2811779"/>
            <a:ext cx="1434083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56560" y="1667382"/>
          <a:ext cx="3395597" cy="3605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5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5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5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802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DengXian"/>
                          <a:cs typeface="DengXian"/>
                        </a:rPr>
                        <a:t>ID</a:t>
                      </a:r>
                      <a:endParaRPr sz="1800" dirty="0">
                        <a:latin typeface="DengXian"/>
                        <a:cs typeface="DengXi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b="1" dirty="0">
                          <a:latin typeface="DengXian"/>
                          <a:cs typeface="DengXian"/>
                        </a:rPr>
                        <a:t>纳税人识别号</a:t>
                      </a:r>
                      <a:endParaRPr sz="10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DengXian"/>
                          <a:cs typeface="DengXian"/>
                        </a:rPr>
                        <a:t>X1</a:t>
                      </a:r>
                      <a:endParaRPr sz="1800" dirty="0">
                        <a:latin typeface="DengXian"/>
                        <a:cs typeface="DengXi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b="1" dirty="0">
                          <a:latin typeface="DengXian"/>
                          <a:cs typeface="DengXian"/>
                        </a:rPr>
                        <a:t>近</a:t>
                      </a:r>
                      <a:r>
                        <a:rPr sz="1000" b="1" spc="-5" dirty="0">
                          <a:latin typeface="DengXian"/>
                          <a:cs typeface="DengXian"/>
                        </a:rPr>
                        <a:t>3</a:t>
                      </a:r>
                      <a:r>
                        <a:rPr sz="1000" b="1" dirty="0">
                          <a:latin typeface="DengXian"/>
                          <a:cs typeface="DengXian"/>
                        </a:rPr>
                        <a:t>个月开票金额</a:t>
                      </a:r>
                      <a:endParaRPr sz="10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DengXian"/>
                          <a:cs typeface="DengXian"/>
                        </a:rPr>
                        <a:t>X2</a:t>
                      </a:r>
                      <a:endParaRPr sz="1800" dirty="0">
                        <a:latin typeface="DengXian"/>
                        <a:cs typeface="DengXi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b="1" dirty="0">
                          <a:latin typeface="DengXian"/>
                          <a:cs typeface="DengXian"/>
                        </a:rPr>
                        <a:t>近</a:t>
                      </a:r>
                      <a:r>
                        <a:rPr sz="1000" b="1" spc="-5" dirty="0">
                          <a:latin typeface="DengXian"/>
                          <a:cs typeface="DengXian"/>
                        </a:rPr>
                        <a:t>6</a:t>
                      </a:r>
                      <a:r>
                        <a:rPr sz="1000" b="1" dirty="0">
                          <a:latin typeface="DengXian"/>
                          <a:cs typeface="DengXian"/>
                        </a:rPr>
                        <a:t>个月开票金额</a:t>
                      </a:r>
                      <a:endParaRPr sz="10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U1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90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150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50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U2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40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100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45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U3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20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80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50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U4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100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200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453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U9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50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50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3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U10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6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10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4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U11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2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5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7917"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19546" y="1667382"/>
          <a:ext cx="3517391" cy="36090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6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DengXian"/>
                          <a:cs typeface="DengXian"/>
                        </a:rPr>
                        <a:t>ID</a:t>
                      </a:r>
                      <a:endParaRPr sz="1800" dirty="0">
                        <a:latin typeface="DengXian"/>
                        <a:cs typeface="DengXi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050" b="1" dirty="0">
                          <a:latin typeface="DengXian"/>
                          <a:cs typeface="DengXian"/>
                        </a:rPr>
                        <a:t>纳税人识别号</a:t>
                      </a:r>
                      <a:endParaRPr sz="105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DengXian"/>
                          <a:cs typeface="DengXian"/>
                        </a:rPr>
                        <a:t>X3</a:t>
                      </a:r>
                      <a:endParaRPr sz="1800" dirty="0">
                        <a:latin typeface="DengXian"/>
                        <a:cs typeface="DengXi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b="1" dirty="0">
                          <a:latin typeface="DengXian"/>
                          <a:cs typeface="DengXian"/>
                        </a:rPr>
                        <a:t>央行征信分</a:t>
                      </a:r>
                      <a:endParaRPr sz="10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DengXian"/>
                          <a:cs typeface="DengXian"/>
                        </a:rPr>
                        <a:t>Y</a:t>
                      </a:r>
                      <a:endParaRPr sz="1800" dirty="0">
                        <a:latin typeface="DengXian"/>
                        <a:cs typeface="DengXi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000" b="1" dirty="0">
                          <a:latin typeface="DengXian"/>
                          <a:cs typeface="DengXian"/>
                        </a:rPr>
                        <a:t>逾期概率</a:t>
                      </a:r>
                      <a:endParaRPr sz="10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10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U1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600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0.79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U2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550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0.11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U3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520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536A"/>
                          </a:solidFill>
                          <a:latin typeface="DengXian"/>
                          <a:cs typeface="DengXian"/>
                        </a:rPr>
                        <a:t>0.88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U4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600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536A"/>
                          </a:solidFill>
                          <a:latin typeface="DengXian"/>
                          <a:cs typeface="DengXian"/>
                        </a:rPr>
                        <a:t>0.15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U5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600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0</a:t>
                      </a:r>
                      <a:r>
                        <a:rPr sz="1400" spc="5" dirty="0">
                          <a:latin typeface="DengXian"/>
                          <a:cs typeface="DengXian"/>
                        </a:rPr>
                        <a:t>.</a:t>
                      </a:r>
                      <a:r>
                        <a:rPr sz="1400" dirty="0">
                          <a:latin typeface="DengXian"/>
                          <a:cs typeface="DengXian"/>
                        </a:rPr>
                        <a:t>90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U6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520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536A"/>
                          </a:solidFill>
                          <a:latin typeface="DengXian"/>
                          <a:cs typeface="DengXian"/>
                        </a:rPr>
                        <a:t>0.81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DengXian"/>
                          <a:cs typeface="DengXian"/>
                        </a:rPr>
                        <a:t>U7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DengXian"/>
                          <a:cs typeface="DengXian"/>
                        </a:rPr>
                        <a:t>600</a:t>
                      </a: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44536A"/>
                          </a:solidFill>
                          <a:latin typeface="DengXian"/>
                          <a:cs typeface="DengXian"/>
                        </a:rPr>
                        <a:t>0.32</a:t>
                      </a:r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  <a:lnR w="12700">
                      <a:solidFill>
                        <a:srgbClr val="FFC000"/>
                      </a:solidFill>
                      <a:prstDash val="solid"/>
                    </a:lnR>
                    <a:lnT w="12700">
                      <a:solidFill>
                        <a:srgbClr val="FFC000"/>
                      </a:solidFill>
                      <a:prstDash val="solid"/>
                    </a:lnT>
                    <a:lnB w="12700">
                      <a:solidFill>
                        <a:srgbClr val="FFC0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C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757"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C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1400" dirty="0">
                        <a:latin typeface="DengXian"/>
                        <a:cs typeface="DengXi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8759952" y="5405628"/>
          <a:ext cx="2394202" cy="3672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7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7283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DengXian"/>
                          <a:cs typeface="DengXian"/>
                        </a:rPr>
                        <a:t>tax</a:t>
                      </a:r>
                    </a:p>
                  </a:txBody>
                  <a:tcPr marL="0" marR="0" marT="0" marB="0">
                    <a:lnL w="12192">
                      <a:solidFill>
                        <a:srgbClr val="4471C4"/>
                      </a:solidFill>
                      <a:prstDash val="solid"/>
                    </a:lnL>
                    <a:lnR w="12192">
                      <a:solidFill>
                        <a:srgbClr val="4471C4"/>
                      </a:solidFill>
                      <a:prstDash val="solid"/>
                    </a:lnR>
                    <a:lnT w="12192">
                      <a:solidFill>
                        <a:srgbClr val="4471C4"/>
                      </a:solidFill>
                      <a:prstDash val="solid"/>
                    </a:lnT>
                    <a:lnB w="12192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DengXian"/>
                          <a:cs typeface="DengXian"/>
                        </a:rPr>
                        <a:t>b</a:t>
                      </a:r>
                      <a:r>
                        <a:rPr sz="1200" dirty="0">
                          <a:latin typeface="DengXian"/>
                          <a:cs typeface="DengXian"/>
                        </a:rPr>
                        <a:t>ank</a:t>
                      </a:r>
                    </a:p>
                  </a:txBody>
                  <a:tcPr marL="0" marR="0" marT="0" marB="0">
                    <a:lnL w="12192">
                      <a:solidFill>
                        <a:srgbClr val="4471C4"/>
                      </a:solidFill>
                      <a:prstDash val="solid"/>
                    </a:lnL>
                    <a:lnR w="12192">
                      <a:solidFill>
                        <a:srgbClr val="4471C4"/>
                      </a:solidFill>
                      <a:prstDash val="solid"/>
                    </a:lnR>
                    <a:lnT w="12192">
                      <a:solidFill>
                        <a:srgbClr val="4471C4"/>
                      </a:solidFill>
                      <a:prstDash val="solid"/>
                    </a:lnT>
                    <a:lnB w="12192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DengXian"/>
                          <a:cs typeface="DengXian"/>
                        </a:rPr>
                        <a:t>b</a:t>
                      </a:r>
                      <a:r>
                        <a:rPr sz="1200" dirty="0">
                          <a:latin typeface="DengXian"/>
                          <a:cs typeface="DengXian"/>
                        </a:rPr>
                        <a:t>us</a:t>
                      </a:r>
                      <a:r>
                        <a:rPr sz="1200" spc="-5" dirty="0">
                          <a:latin typeface="DengXian"/>
                          <a:cs typeface="DengXian"/>
                        </a:rPr>
                        <a:t>ine</a:t>
                      </a:r>
                      <a:r>
                        <a:rPr sz="1200" dirty="0">
                          <a:latin typeface="DengXian"/>
                          <a:cs typeface="DengXian"/>
                        </a:rPr>
                        <a:t>ss</a:t>
                      </a:r>
                    </a:p>
                  </a:txBody>
                  <a:tcPr marL="0" marR="0" marT="0" marB="0">
                    <a:lnL w="12192">
                      <a:solidFill>
                        <a:srgbClr val="4471C4"/>
                      </a:solidFill>
                      <a:prstDash val="solid"/>
                    </a:lnL>
                    <a:lnR w="12192">
                      <a:solidFill>
                        <a:srgbClr val="4471C4"/>
                      </a:solidFill>
                      <a:prstDash val="solid"/>
                    </a:lnR>
                    <a:lnT w="12192">
                      <a:solidFill>
                        <a:srgbClr val="4471C4"/>
                      </a:solidFill>
                      <a:prstDash val="solid"/>
                    </a:lnT>
                    <a:lnB w="12192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644" y="2644139"/>
            <a:ext cx="7170420" cy="2788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720084" y="2641092"/>
            <a:ext cx="723900" cy="530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703564" y="4521708"/>
            <a:ext cx="1463040" cy="725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9044940" y="5077967"/>
            <a:ext cx="1354836" cy="720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823704" y="4608576"/>
            <a:ext cx="1222248" cy="708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373111" y="4436364"/>
            <a:ext cx="725424" cy="530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13227" y="1790401"/>
            <a:ext cx="2973070" cy="2232660"/>
          </a:xfrm>
          <a:custGeom>
            <a:avLst/>
            <a:gdLst/>
            <a:ahLst/>
            <a:cxnLst/>
            <a:rect l="l" t="t" r="r" b="b"/>
            <a:pathLst>
              <a:path w="2973070" h="2232660">
                <a:moveTo>
                  <a:pt x="2972566" y="1232960"/>
                </a:moveTo>
                <a:lnTo>
                  <a:pt x="2792353" y="1430445"/>
                </a:lnTo>
                <a:lnTo>
                  <a:pt x="2772807" y="1517271"/>
                </a:lnTo>
                <a:lnTo>
                  <a:pt x="2744612" y="1600111"/>
                </a:lnTo>
                <a:lnTo>
                  <a:pt x="2708175" y="1678771"/>
                </a:lnTo>
                <a:lnTo>
                  <a:pt x="2663899" y="1753055"/>
                </a:lnTo>
                <a:lnTo>
                  <a:pt x="2612190" y="1822768"/>
                </a:lnTo>
                <a:lnTo>
                  <a:pt x="2553451" y="1887716"/>
                </a:lnTo>
                <a:lnTo>
                  <a:pt x="2488088" y="1947704"/>
                </a:lnTo>
                <a:lnTo>
                  <a:pt x="2416506" y="2002537"/>
                </a:lnTo>
                <a:lnTo>
                  <a:pt x="2339109" y="2052019"/>
                </a:lnTo>
                <a:lnTo>
                  <a:pt x="2256302" y="2095957"/>
                </a:lnTo>
                <a:lnTo>
                  <a:pt x="2168489" y="2134155"/>
                </a:lnTo>
                <a:lnTo>
                  <a:pt x="2076076" y="2166418"/>
                </a:lnTo>
                <a:lnTo>
                  <a:pt x="1979467" y="2192552"/>
                </a:lnTo>
                <a:lnTo>
                  <a:pt x="1879066" y="2212362"/>
                </a:lnTo>
                <a:lnTo>
                  <a:pt x="1775279" y="2225652"/>
                </a:lnTo>
                <a:lnTo>
                  <a:pt x="1668511" y="2232228"/>
                </a:lnTo>
                <a:lnTo>
                  <a:pt x="1559165" y="2231895"/>
                </a:lnTo>
                <a:lnTo>
                  <a:pt x="1447647" y="2224458"/>
                </a:lnTo>
                <a:lnTo>
                  <a:pt x="1334361" y="2209722"/>
                </a:lnTo>
                <a:lnTo>
                  <a:pt x="1219712" y="2187492"/>
                </a:lnTo>
                <a:lnTo>
                  <a:pt x="1106272" y="2158141"/>
                </a:lnTo>
                <a:lnTo>
                  <a:pt x="996548" y="2122447"/>
                </a:lnTo>
                <a:lnTo>
                  <a:pt x="890850" y="2080766"/>
                </a:lnTo>
                <a:lnTo>
                  <a:pt x="789489" y="2033454"/>
                </a:lnTo>
                <a:lnTo>
                  <a:pt x="692777" y="1980869"/>
                </a:lnTo>
                <a:lnTo>
                  <a:pt x="601023" y="1923367"/>
                </a:lnTo>
                <a:lnTo>
                  <a:pt x="514540" y="1861303"/>
                </a:lnTo>
                <a:lnTo>
                  <a:pt x="433638" y="1795036"/>
                </a:lnTo>
                <a:lnTo>
                  <a:pt x="358628" y="1724921"/>
                </a:lnTo>
                <a:lnTo>
                  <a:pt x="289821" y="1651314"/>
                </a:lnTo>
                <a:lnTo>
                  <a:pt x="227528" y="1574573"/>
                </a:lnTo>
                <a:lnTo>
                  <a:pt x="172061" y="1495054"/>
                </a:lnTo>
                <a:lnTo>
                  <a:pt x="123730" y="1413113"/>
                </a:lnTo>
                <a:lnTo>
                  <a:pt x="82845" y="1329107"/>
                </a:lnTo>
                <a:lnTo>
                  <a:pt x="49719" y="1243392"/>
                </a:lnTo>
                <a:lnTo>
                  <a:pt x="24662" y="1156325"/>
                </a:lnTo>
                <a:lnTo>
                  <a:pt x="7985" y="1068263"/>
                </a:lnTo>
                <a:lnTo>
                  <a:pt x="0" y="979562"/>
                </a:lnTo>
                <a:lnTo>
                  <a:pt x="1016" y="890578"/>
                </a:lnTo>
                <a:lnTo>
                  <a:pt x="11345" y="801668"/>
                </a:lnTo>
                <a:lnTo>
                  <a:pt x="30891" y="714843"/>
                </a:lnTo>
                <a:lnTo>
                  <a:pt x="59085" y="632006"/>
                </a:lnTo>
                <a:lnTo>
                  <a:pt x="95521" y="553350"/>
                </a:lnTo>
                <a:lnTo>
                  <a:pt x="139795" y="479072"/>
                </a:lnTo>
                <a:lnTo>
                  <a:pt x="191502" y="409365"/>
                </a:lnTo>
                <a:lnTo>
                  <a:pt x="250239" y="344425"/>
                </a:lnTo>
                <a:lnTo>
                  <a:pt x="315599" y="284445"/>
                </a:lnTo>
                <a:lnTo>
                  <a:pt x="387178" y="229622"/>
                </a:lnTo>
                <a:lnTo>
                  <a:pt x="464573" y="180148"/>
                </a:lnTo>
                <a:lnTo>
                  <a:pt x="547377" y="136220"/>
                </a:lnTo>
                <a:lnTo>
                  <a:pt x="635187" y="98031"/>
                </a:lnTo>
                <a:lnTo>
                  <a:pt x="727597" y="65777"/>
                </a:lnTo>
                <a:lnTo>
                  <a:pt x="824204" y="39652"/>
                </a:lnTo>
                <a:lnTo>
                  <a:pt x="924602" y="19851"/>
                </a:lnTo>
                <a:lnTo>
                  <a:pt x="1028386" y="6569"/>
                </a:lnTo>
                <a:lnTo>
                  <a:pt x="1135153" y="0"/>
                </a:lnTo>
                <a:lnTo>
                  <a:pt x="1244497" y="338"/>
                </a:lnTo>
                <a:lnTo>
                  <a:pt x="1356014" y="7779"/>
                </a:lnTo>
                <a:lnTo>
                  <a:pt x="1469299" y="22518"/>
                </a:lnTo>
                <a:lnTo>
                  <a:pt x="1583948" y="44748"/>
                </a:lnTo>
                <a:lnTo>
                  <a:pt x="1668178" y="65839"/>
                </a:lnTo>
                <a:lnTo>
                  <a:pt x="1750717" y="90578"/>
                </a:lnTo>
                <a:lnTo>
                  <a:pt x="1831400" y="118831"/>
                </a:lnTo>
                <a:lnTo>
                  <a:pt x="1910063" y="150464"/>
                </a:lnTo>
                <a:lnTo>
                  <a:pt x="1986540" y="185341"/>
                </a:lnTo>
                <a:lnTo>
                  <a:pt x="2060667" y="223328"/>
                </a:lnTo>
                <a:lnTo>
                  <a:pt x="2132279" y="264291"/>
                </a:lnTo>
                <a:lnTo>
                  <a:pt x="2201211" y="308093"/>
                </a:lnTo>
                <a:lnTo>
                  <a:pt x="2267297" y="354602"/>
                </a:lnTo>
                <a:lnTo>
                  <a:pt x="2330375" y="403682"/>
                </a:lnTo>
                <a:lnTo>
                  <a:pt x="2390277" y="455198"/>
                </a:lnTo>
                <a:lnTo>
                  <a:pt x="2446840" y="509017"/>
                </a:lnTo>
                <a:lnTo>
                  <a:pt x="2499898" y="565002"/>
                </a:lnTo>
                <a:lnTo>
                  <a:pt x="2549287" y="623020"/>
                </a:lnTo>
                <a:lnTo>
                  <a:pt x="2594842" y="682935"/>
                </a:lnTo>
                <a:lnTo>
                  <a:pt x="2636398" y="744614"/>
                </a:lnTo>
                <a:lnTo>
                  <a:pt x="2673790" y="807921"/>
                </a:lnTo>
                <a:lnTo>
                  <a:pt x="2706853" y="872721"/>
                </a:lnTo>
                <a:lnTo>
                  <a:pt x="2735422" y="938881"/>
                </a:lnTo>
                <a:lnTo>
                  <a:pt x="2759333" y="1006265"/>
                </a:lnTo>
                <a:lnTo>
                  <a:pt x="2972566" y="1232960"/>
                </a:lnTo>
                <a:close/>
              </a:path>
            </a:pathLst>
          </a:custGeom>
          <a:ln w="28575">
            <a:solidFill>
              <a:srgbClr val="2E528F"/>
            </a:solidFill>
            <a:prstDash val="lg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866132" y="4436364"/>
            <a:ext cx="725424" cy="530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057400" y="5116067"/>
            <a:ext cx="1075944" cy="6446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2909316" y="5108447"/>
            <a:ext cx="1237487" cy="740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121407" y="4549140"/>
            <a:ext cx="1065276" cy="6370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48474" y="2510320"/>
            <a:ext cx="1385083" cy="8823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494916" y="1926615"/>
            <a:ext cx="1131625" cy="7209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594611" y="2956979"/>
            <a:ext cx="1365716" cy="870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130551" y="2348483"/>
            <a:ext cx="1223772" cy="7330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176016" y="4469891"/>
            <a:ext cx="1062228" cy="6355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30123" y="1203316"/>
            <a:ext cx="330009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sz="1800" b="1" spc="-55" dirty="0">
                <a:solidFill>
                  <a:srgbClr val="44536A"/>
                </a:solidFill>
                <a:latin typeface="Microsoft YaHei"/>
                <a:cs typeface="Microsoft YaHei"/>
              </a:rPr>
              <a:t>W</a:t>
            </a: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b="1" spc="-30" dirty="0">
                <a:solidFill>
                  <a:srgbClr val="44536A"/>
                </a:solidFill>
                <a:latin typeface="Microsoft YaHei"/>
                <a:cs typeface="Microsoft YaHei"/>
              </a:rPr>
              <a:t>b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ank</a:t>
            </a: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 AI X 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Extr</a:t>
            </a:r>
            <a:r>
              <a:rPr sz="1800" b="1" spc="-2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me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 Vi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ion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45</a:t>
            </a:fld>
            <a:endParaRPr spc="-10" dirty="0"/>
          </a:p>
        </p:txBody>
      </p:sp>
      <p:sp>
        <p:nvSpPr>
          <p:cNvPr id="19" name="object 19"/>
          <p:cNvSpPr txBox="1"/>
          <p:nvPr/>
        </p:nvSpPr>
        <p:spPr>
          <a:xfrm>
            <a:off x="578307" y="592257"/>
            <a:ext cx="997394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54"/>
              </a:lnSpc>
            </a:pPr>
            <a:r>
              <a:rPr sz="2800" b="1" spc="-25" dirty="0">
                <a:latin typeface="Microsoft YaHei"/>
                <a:cs typeface="Microsoft YaHei"/>
              </a:rPr>
              <a:t>Const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uc</a:t>
            </a:r>
            <a:r>
              <a:rPr sz="2800" b="1" spc="-30" dirty="0">
                <a:latin typeface="Microsoft YaHei"/>
                <a:cs typeface="Microsoft YaHei"/>
              </a:rPr>
              <a:t>t</a:t>
            </a:r>
            <a:r>
              <a:rPr sz="2800" b="1" spc="-15" dirty="0">
                <a:latin typeface="Microsoft YaHei"/>
                <a:cs typeface="Microsoft YaHei"/>
              </a:rPr>
              <a:t>ion-Si</a:t>
            </a:r>
            <a:r>
              <a:rPr sz="2800" b="1" spc="-40" dirty="0">
                <a:latin typeface="Microsoft YaHei"/>
                <a:cs typeface="Microsoft YaHei"/>
              </a:rPr>
              <a:t>t</a:t>
            </a:r>
            <a:r>
              <a:rPr sz="2800" b="1" spc="-20" dirty="0">
                <a:latin typeface="Microsoft YaHei"/>
                <a:cs typeface="Microsoft YaHei"/>
              </a:rPr>
              <a:t>e</a:t>
            </a:r>
            <a:r>
              <a:rPr sz="2800" b="1" spc="50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Safety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w/</a:t>
            </a:r>
            <a:r>
              <a:rPr sz="2800" b="1" spc="5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Fed</a:t>
            </a:r>
            <a:r>
              <a:rPr sz="2800" b="1" spc="-10" dirty="0">
                <a:latin typeface="Microsoft YaHei"/>
                <a:cs typeface="Microsoft YaHei"/>
              </a:rPr>
              <a:t>e</a:t>
            </a:r>
            <a:r>
              <a:rPr sz="2800" b="1" spc="-15" dirty="0">
                <a:latin typeface="Microsoft YaHei"/>
                <a:cs typeface="Microsoft YaHei"/>
              </a:rPr>
              <a:t>ra</a:t>
            </a:r>
            <a:r>
              <a:rPr sz="2800" b="1" spc="-30" dirty="0">
                <a:latin typeface="Microsoft YaHei"/>
                <a:cs typeface="Microsoft YaHei"/>
              </a:rPr>
              <a:t>t</a:t>
            </a:r>
            <a:r>
              <a:rPr sz="2800" b="1" spc="-25" dirty="0">
                <a:latin typeface="Microsoft YaHei"/>
                <a:cs typeface="Microsoft YaHei"/>
              </a:rPr>
              <a:t>e</a:t>
            </a:r>
            <a:r>
              <a:rPr sz="2800" b="1" spc="-20" dirty="0">
                <a:latin typeface="Microsoft YaHei"/>
                <a:cs typeface="Microsoft YaHei"/>
              </a:rPr>
              <a:t>d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30" dirty="0">
                <a:latin typeface="Microsoft YaHei"/>
                <a:cs typeface="Microsoft YaHei"/>
              </a:rPr>
              <a:t>Comput</a:t>
            </a:r>
            <a:r>
              <a:rPr sz="2800" b="1" spc="-25" dirty="0">
                <a:latin typeface="Microsoft YaHei"/>
                <a:cs typeface="Microsoft YaHei"/>
              </a:rPr>
              <a:t>e</a:t>
            </a:r>
            <a:r>
              <a:rPr sz="2800" b="1" spc="-15" dirty="0">
                <a:latin typeface="Microsoft YaHei"/>
                <a:cs typeface="Microsoft YaHei"/>
              </a:rPr>
              <a:t>r</a:t>
            </a:r>
            <a:r>
              <a:rPr sz="2800" b="1" spc="20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Vision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21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508" y="1862327"/>
            <a:ext cx="6094730" cy="340360"/>
          </a:xfrm>
          <a:prstGeom prst="rect">
            <a:avLst/>
          </a:prstGeom>
          <a:solidFill>
            <a:srgbClr val="E6EBE8"/>
          </a:solidFill>
        </p:spPr>
        <p:txBody>
          <a:bodyPr vert="horz" wrap="square" lIns="0" tIns="0" rIns="0" bIns="0" rtlCol="0">
            <a:spAutoFit/>
          </a:bodyPr>
          <a:lstStyle/>
          <a:p>
            <a:pPr marL="2016760">
              <a:lnSpc>
                <a:spcPct val="100000"/>
              </a:lnSpc>
            </a:pP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Recommender</a:t>
            </a:r>
            <a:r>
              <a:rPr sz="1600" spc="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1600" spc="-15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1600" spc="-25" dirty="0">
                <a:solidFill>
                  <a:srgbClr val="404040"/>
                </a:solidFill>
                <a:latin typeface="Arial"/>
                <a:cs typeface="Arial"/>
              </a:rPr>
              <a:t>y</a:t>
            </a:r>
            <a:r>
              <a:rPr sz="1600" spc="-10" dirty="0">
                <a:solidFill>
                  <a:srgbClr val="404040"/>
                </a:solidFill>
                <a:latin typeface="Arial"/>
                <a:cs typeface="Arial"/>
              </a:rPr>
              <a:t>stem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795965"/>
            <a:ext cx="50793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5" dirty="0">
                <a:latin typeface="Microsoft YaHei"/>
                <a:cs typeface="Microsoft YaHei"/>
              </a:rPr>
              <a:t>Fed</a:t>
            </a:r>
            <a:r>
              <a:rPr sz="2800" b="1" spc="-10" dirty="0">
                <a:latin typeface="Microsoft YaHei"/>
                <a:cs typeface="Microsoft YaHei"/>
              </a:rPr>
              <a:t>e</a:t>
            </a:r>
            <a:r>
              <a:rPr sz="2800" b="1" spc="-15" dirty="0">
                <a:latin typeface="Microsoft YaHei"/>
                <a:cs typeface="Microsoft YaHei"/>
              </a:rPr>
              <a:t>ra</a:t>
            </a:r>
            <a:r>
              <a:rPr sz="2800" b="1" spc="-30" dirty="0">
                <a:latin typeface="Microsoft YaHei"/>
                <a:cs typeface="Microsoft YaHei"/>
              </a:rPr>
              <a:t>t</a:t>
            </a:r>
            <a:r>
              <a:rPr sz="2800" b="1" spc="-25" dirty="0">
                <a:latin typeface="Microsoft YaHei"/>
                <a:cs typeface="Microsoft YaHei"/>
              </a:rPr>
              <a:t>e</a:t>
            </a:r>
            <a:r>
              <a:rPr sz="2800" b="1" spc="-20" dirty="0">
                <a:latin typeface="Microsoft YaHei"/>
                <a:cs typeface="Microsoft YaHei"/>
              </a:rPr>
              <a:t>d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90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ecommen</a:t>
            </a:r>
            <a:r>
              <a:rPr sz="2800" b="1" spc="-15" dirty="0">
                <a:latin typeface="Microsoft YaHei"/>
                <a:cs typeface="Microsoft YaHei"/>
              </a:rPr>
              <a:t>dation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862327"/>
            <a:ext cx="4226052" cy="2753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988052" y="3186683"/>
            <a:ext cx="472439" cy="472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588508" y="2444463"/>
            <a:ext cx="5826087" cy="2132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26770" y="5316878"/>
            <a:ext cx="878903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b="1" spc="10" dirty="0">
                <a:latin typeface="DengXian"/>
                <a:cs typeface="DengXian"/>
              </a:rPr>
              <a:t>A</a:t>
            </a:r>
            <a:r>
              <a:rPr sz="2100" b="1" dirty="0">
                <a:latin typeface="DengXian"/>
                <a:cs typeface="DengXian"/>
              </a:rPr>
              <a:t>s</a:t>
            </a:r>
            <a:r>
              <a:rPr sz="2100" b="1" spc="5" dirty="0">
                <a:latin typeface="DengXian"/>
                <a:cs typeface="DengXian"/>
              </a:rPr>
              <a:t>sumptio</a:t>
            </a:r>
            <a:r>
              <a:rPr sz="2100" b="1" spc="15" dirty="0">
                <a:latin typeface="DengXian"/>
                <a:cs typeface="DengXian"/>
              </a:rPr>
              <a:t>n</a:t>
            </a:r>
            <a:r>
              <a:rPr sz="2100" dirty="0">
                <a:latin typeface="DengXian"/>
                <a:cs typeface="DengXian"/>
              </a:rPr>
              <a:t>:</a:t>
            </a:r>
            <a:r>
              <a:rPr sz="2100" spc="20" dirty="0">
                <a:latin typeface="DengXian"/>
                <a:cs typeface="DengXian"/>
              </a:rPr>
              <a:t> </a:t>
            </a:r>
            <a:r>
              <a:rPr sz="2100" spc="10" dirty="0">
                <a:latin typeface="DengXian"/>
                <a:cs typeface="DengXian"/>
              </a:rPr>
              <a:t>a </a:t>
            </a:r>
            <a:r>
              <a:rPr sz="2100" spc="5" dirty="0">
                <a:latin typeface="DengXian"/>
                <a:cs typeface="DengXian"/>
              </a:rPr>
              <a:t>trustw</a:t>
            </a:r>
            <a:r>
              <a:rPr sz="2100" dirty="0">
                <a:latin typeface="DengXian"/>
                <a:cs typeface="DengXian"/>
              </a:rPr>
              <a:t>orth</a:t>
            </a:r>
            <a:r>
              <a:rPr sz="2100" spc="5" dirty="0">
                <a:latin typeface="DengXian"/>
                <a:cs typeface="DengXian"/>
              </a:rPr>
              <a:t>y</a:t>
            </a:r>
            <a:r>
              <a:rPr sz="2100" spc="-25" dirty="0">
                <a:latin typeface="DengXian"/>
                <a:cs typeface="DengXian"/>
              </a:rPr>
              <a:t> </a:t>
            </a:r>
            <a:r>
              <a:rPr sz="2100" spc="15" dirty="0">
                <a:latin typeface="DengXian"/>
                <a:cs typeface="DengXian"/>
              </a:rPr>
              <a:t>3</a:t>
            </a:r>
            <a:r>
              <a:rPr sz="2100" spc="7" baseline="25793" dirty="0">
                <a:latin typeface="DengXian"/>
                <a:cs typeface="DengXian"/>
              </a:rPr>
              <a:t>rd</a:t>
            </a:r>
            <a:r>
              <a:rPr sz="2100" spc="10" dirty="0">
                <a:latin typeface="DengXian"/>
                <a:cs typeface="DengXian"/>
              </a:rPr>
              <a:t>-pa</a:t>
            </a:r>
            <a:r>
              <a:rPr sz="2100" spc="-5" dirty="0">
                <a:latin typeface="DengXian"/>
                <a:cs typeface="DengXian"/>
              </a:rPr>
              <a:t>r</a:t>
            </a:r>
            <a:r>
              <a:rPr sz="2100" spc="5" dirty="0">
                <a:latin typeface="DengXian"/>
                <a:cs typeface="DengXian"/>
              </a:rPr>
              <a:t>ty</a:t>
            </a:r>
            <a:r>
              <a:rPr sz="2100" dirty="0">
                <a:latin typeface="DengXian"/>
                <a:cs typeface="DengXian"/>
              </a:rPr>
              <a:t> </a:t>
            </a:r>
            <a:r>
              <a:rPr sz="2100" spc="5" dirty="0">
                <a:latin typeface="DengXian"/>
                <a:cs typeface="DengXian"/>
              </a:rPr>
              <a:t>as coordinator,</a:t>
            </a:r>
            <a:r>
              <a:rPr sz="2100" spc="-35" dirty="0">
                <a:latin typeface="DengXian"/>
                <a:cs typeface="DengXian"/>
              </a:rPr>
              <a:t> </a:t>
            </a:r>
            <a:r>
              <a:rPr sz="2100" spc="10" dirty="0">
                <a:latin typeface="DengXian"/>
                <a:cs typeface="DengXian"/>
              </a:rPr>
              <a:t>wh</a:t>
            </a:r>
            <a:r>
              <a:rPr sz="2100" spc="5" dirty="0">
                <a:latin typeface="DengXian"/>
                <a:cs typeface="DengXian"/>
              </a:rPr>
              <a:t>i</a:t>
            </a:r>
            <a:r>
              <a:rPr sz="2100" spc="10" dirty="0">
                <a:latin typeface="DengXian"/>
                <a:cs typeface="DengXian"/>
              </a:rPr>
              <a:t>ch</a:t>
            </a:r>
            <a:r>
              <a:rPr sz="2100" spc="-10" dirty="0">
                <a:latin typeface="DengXian"/>
                <a:cs typeface="DengXian"/>
              </a:rPr>
              <a:t> </a:t>
            </a:r>
            <a:r>
              <a:rPr sz="2100" spc="10" dirty="0">
                <a:latin typeface="DengXian"/>
                <a:cs typeface="DengXian"/>
              </a:rPr>
              <a:t>can</a:t>
            </a:r>
            <a:r>
              <a:rPr sz="2100" spc="-15" dirty="0">
                <a:latin typeface="DengXian"/>
                <a:cs typeface="DengXian"/>
              </a:rPr>
              <a:t> </a:t>
            </a:r>
            <a:r>
              <a:rPr sz="2100" spc="10" dirty="0">
                <a:latin typeface="DengXian"/>
                <a:cs typeface="DengXian"/>
              </a:rPr>
              <a:t>be </a:t>
            </a:r>
            <a:r>
              <a:rPr sz="2100" spc="5" dirty="0">
                <a:latin typeface="DengXian"/>
                <a:cs typeface="DengXian"/>
              </a:rPr>
              <a:t>r</a:t>
            </a:r>
            <a:r>
              <a:rPr sz="2100" dirty="0">
                <a:latin typeface="DengXian"/>
                <a:cs typeface="DengXian"/>
              </a:rPr>
              <a:t>e</a:t>
            </a:r>
            <a:r>
              <a:rPr sz="2100" spc="5" dirty="0">
                <a:latin typeface="DengXian"/>
                <a:cs typeface="DengXian"/>
              </a:rPr>
              <a:t>moved</a:t>
            </a:r>
            <a:endParaRPr sz="2100" dirty="0">
              <a:latin typeface="DengXian"/>
              <a:cs typeface="DengXi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46</a:t>
            </a:fld>
            <a:endParaRPr spc="-10" dirty="0"/>
          </a:p>
        </p:txBody>
      </p:sp>
      <p:sp>
        <p:nvSpPr>
          <p:cNvPr id="9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438" rIns="0" bIns="0" rtlCol="0">
            <a:spAutoFit/>
          </a:bodyPr>
          <a:lstStyle/>
          <a:p>
            <a:pPr marL="318135">
              <a:lnSpc>
                <a:spcPct val="100000"/>
              </a:lnSpc>
            </a:pPr>
            <a:r>
              <a:rPr spc="-30" dirty="0"/>
              <a:t>Ho</a:t>
            </a:r>
            <a:r>
              <a:rPr spc="-10" dirty="0"/>
              <a:t>r</a:t>
            </a:r>
            <a:r>
              <a:rPr spc="-15" dirty="0"/>
              <a:t>izontal</a:t>
            </a:r>
            <a:r>
              <a:rPr spc="-5" dirty="0"/>
              <a:t> </a:t>
            </a:r>
            <a:r>
              <a:rPr spc="-25" dirty="0"/>
              <a:t>F</a:t>
            </a:r>
            <a:r>
              <a:rPr spc="-15" dirty="0"/>
              <a:t>e</a:t>
            </a:r>
            <a:r>
              <a:rPr spc="-20" dirty="0"/>
              <a:t>der</a:t>
            </a:r>
            <a:r>
              <a:rPr spc="-15" dirty="0"/>
              <a:t>a</a:t>
            </a:r>
            <a:r>
              <a:rPr spc="-35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90" dirty="0"/>
              <a:t>R</a:t>
            </a:r>
            <a:r>
              <a:rPr spc="-20" dirty="0"/>
              <a:t>ecommen</a:t>
            </a:r>
            <a:r>
              <a:rPr spc="-15" dirty="0"/>
              <a:t>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4507" y="1801653"/>
            <a:ext cx="3500754" cy="10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2400" spc="-20" dirty="0">
                <a:solidFill>
                  <a:srgbClr val="1E52A3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ample:</a:t>
            </a:r>
            <a:r>
              <a:rPr sz="2400" spc="2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movie recom</a:t>
            </a:r>
            <a:r>
              <a:rPr sz="2400" spc="5" dirty="0">
                <a:solidFill>
                  <a:srgbClr val="1E52A3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en</a:t>
            </a:r>
            <a:r>
              <a:rPr sz="2400" spc="-10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ation</a:t>
            </a:r>
            <a:r>
              <a:rPr sz="2400" spc="1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th data from</a:t>
            </a:r>
            <a:r>
              <a:rPr sz="2400" spc="-1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vi</a:t>
            </a:r>
            <a:r>
              <a:rPr sz="2400" spc="-10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ual</a:t>
            </a:r>
            <a:r>
              <a:rPr sz="2400" spc="5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users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6032" y="5203592"/>
            <a:ext cx="898525" cy="29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latin typeface="Arial"/>
                <a:cs typeface="Arial"/>
              </a:rPr>
              <a:t>Party</a:t>
            </a:r>
            <a:r>
              <a:rPr sz="2100" spc="-125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A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2990" y="5171588"/>
            <a:ext cx="913130" cy="29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latin typeface="Arial"/>
                <a:cs typeface="Arial"/>
              </a:rPr>
              <a:t>Party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10" dirty="0">
                <a:latin typeface="Arial"/>
                <a:cs typeface="Arial"/>
              </a:rPr>
              <a:t>B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6735" y="4357115"/>
            <a:ext cx="1997964" cy="1296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678685" y="3717797"/>
            <a:ext cx="8679815" cy="0"/>
          </a:xfrm>
          <a:custGeom>
            <a:avLst/>
            <a:gdLst/>
            <a:ahLst/>
            <a:cxnLst/>
            <a:rect l="l" t="t" r="r" b="b"/>
            <a:pathLst>
              <a:path w="8679815">
                <a:moveTo>
                  <a:pt x="0" y="0"/>
                </a:moveTo>
                <a:lnTo>
                  <a:pt x="8679815" y="0"/>
                </a:lnTo>
              </a:path>
            </a:pathLst>
          </a:custGeom>
          <a:ln w="19812">
            <a:solidFill>
              <a:srgbClr val="4471C4"/>
            </a:solidFill>
            <a:prstDash val="lg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511040" y="1077467"/>
            <a:ext cx="4698492" cy="2552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677923" y="4203191"/>
            <a:ext cx="2805683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437888" y="5999986"/>
            <a:ext cx="2686812" cy="8412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644383" y="4171188"/>
            <a:ext cx="2871216" cy="981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582027" y="6351469"/>
            <a:ext cx="927735" cy="29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>
                <a:latin typeface="Arial"/>
                <a:cs typeface="Arial"/>
              </a:rPr>
              <a:t>Party</a:t>
            </a:r>
            <a:r>
              <a:rPr sz="2100" spc="-10" dirty="0">
                <a:latin typeface="Arial"/>
                <a:cs typeface="Arial"/>
              </a:rPr>
              <a:t> </a:t>
            </a:r>
            <a:r>
              <a:rPr sz="2100" spc="15" dirty="0">
                <a:latin typeface="Arial"/>
                <a:cs typeface="Arial"/>
              </a:rPr>
              <a:t>C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8116" y="6459512"/>
            <a:ext cx="1873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47</a:t>
            </a:r>
            <a:endParaRPr sz="1200" dirty="0">
              <a:latin typeface="DengXian"/>
              <a:cs typeface="DengXian"/>
            </a:endParaRPr>
          </a:p>
        </p:txBody>
      </p:sp>
      <p:sp>
        <p:nvSpPr>
          <p:cNvPr id="14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762" rIns="0" bIns="0" rtlCol="0">
            <a:spAutoFit/>
          </a:bodyPr>
          <a:lstStyle/>
          <a:p>
            <a:pPr marL="242570">
              <a:lnSpc>
                <a:spcPts val="3354"/>
              </a:lnSpc>
            </a:pP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Collabor</a:t>
            </a:r>
            <a:r>
              <a:rPr spc="-10" dirty="0"/>
              <a:t>a</a:t>
            </a:r>
            <a:r>
              <a:rPr spc="-15" dirty="0"/>
              <a:t>ti</a:t>
            </a:r>
            <a:r>
              <a:rPr spc="-55" dirty="0"/>
              <a:t>v</a:t>
            </a:r>
            <a:r>
              <a:rPr spc="-20" dirty="0"/>
              <a:t>e</a:t>
            </a:r>
            <a:r>
              <a:rPr spc="-5" dirty="0"/>
              <a:t> </a:t>
            </a:r>
            <a:r>
              <a:rPr spc="-20" dirty="0"/>
              <a:t>Fil</a:t>
            </a:r>
            <a:r>
              <a:rPr spc="-35" dirty="0"/>
              <a:t>t</a:t>
            </a:r>
            <a:r>
              <a:rPr spc="-20" dirty="0"/>
              <a:t>e</a:t>
            </a:r>
            <a:r>
              <a:rPr dirty="0"/>
              <a:t>r</a:t>
            </a:r>
            <a:r>
              <a:rPr spc="-15" dirty="0"/>
              <a:t>ing</a:t>
            </a:r>
            <a:r>
              <a:rPr spc="-5" dirty="0"/>
              <a:t> [</a:t>
            </a:r>
            <a:r>
              <a:rPr spc="-25" dirty="0"/>
              <a:t>Ammad</a:t>
            </a:r>
            <a:r>
              <a:rPr dirty="0"/>
              <a:t> </a:t>
            </a:r>
            <a:r>
              <a:rPr spc="-25" dirty="0"/>
              <a:t>e</a:t>
            </a:r>
            <a:r>
              <a:rPr spc="-15" dirty="0"/>
              <a:t>t</a:t>
            </a:r>
            <a:r>
              <a:rPr spc="-5" dirty="0"/>
              <a:t> </a:t>
            </a:r>
            <a:r>
              <a:rPr spc="-15" dirty="0"/>
              <a:t>a</a:t>
            </a:r>
            <a:r>
              <a:rPr spc="-10" dirty="0"/>
              <a:t>l.</a:t>
            </a:r>
            <a:r>
              <a:rPr spc="-5" dirty="0"/>
              <a:t> </a:t>
            </a:r>
            <a:r>
              <a:rPr spc="-20" dirty="0"/>
              <a:t>201</a:t>
            </a:r>
            <a:r>
              <a:rPr spc="-15" dirty="0"/>
              <a:t>9]</a:t>
            </a:r>
          </a:p>
        </p:txBody>
      </p:sp>
      <p:sp>
        <p:nvSpPr>
          <p:cNvPr id="3" name="object 3"/>
          <p:cNvSpPr/>
          <p:nvPr/>
        </p:nvSpPr>
        <p:spPr>
          <a:xfrm>
            <a:off x="3092195" y="5273040"/>
            <a:ext cx="6342887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191255" y="1911095"/>
            <a:ext cx="2775585" cy="953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5285">
              <a:lnSpc>
                <a:spcPts val="1905"/>
              </a:lnSpc>
            </a:pPr>
            <a:r>
              <a:rPr sz="1600" spc="-10" dirty="0">
                <a:latin typeface="Arial"/>
                <a:cs typeface="Arial"/>
              </a:rPr>
              <a:t>Party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4972" y="4064508"/>
            <a:ext cx="2658110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16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Party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B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12764" y="2357627"/>
            <a:ext cx="387096" cy="359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231635" y="4450079"/>
            <a:ext cx="388619" cy="358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360422" y="2520281"/>
            <a:ext cx="6242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User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8229" y="4614257"/>
            <a:ext cx="6242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</a:rPr>
              <a:t>User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91255" y="1911095"/>
            <a:ext cx="2775204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204972" y="4064508"/>
            <a:ext cx="2657855" cy="809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195827" y="2997707"/>
            <a:ext cx="2840736" cy="943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2387854" y="3594701"/>
            <a:ext cx="6134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U</a:t>
            </a: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0" dirty="0">
                <a:latin typeface="Arial"/>
                <a:cs typeface="Arial"/>
              </a:rPr>
              <a:t>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k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21908" y="3342132"/>
            <a:ext cx="388619" cy="358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600443" y="2375916"/>
            <a:ext cx="1281683" cy="2621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8008619" y="3352800"/>
            <a:ext cx="233172" cy="1874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655307" y="3340608"/>
            <a:ext cx="1254252" cy="304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659880" y="4447032"/>
            <a:ext cx="1342644" cy="3246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2489554" y="3031363"/>
            <a:ext cx="330200" cy="2387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DengXian"/>
                <a:cs typeface="DengXian"/>
              </a:rPr>
              <a:t>…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491332" y="4061205"/>
            <a:ext cx="330200" cy="2387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DengXian"/>
                <a:cs typeface="DengXian"/>
              </a:rPr>
              <a:t>…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129499" y="2895092"/>
            <a:ext cx="330200" cy="2387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DengXian"/>
                <a:cs typeface="DengXian"/>
              </a:rPr>
              <a:t>…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128229" y="3974338"/>
            <a:ext cx="330200" cy="23876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DengXian"/>
                <a:cs typeface="DengXian"/>
              </a:rPr>
              <a:t>…</a:t>
            </a:r>
          </a:p>
        </p:txBody>
      </p:sp>
      <p:sp>
        <p:nvSpPr>
          <p:cNvPr id="23" name="object 23"/>
          <p:cNvSpPr/>
          <p:nvPr/>
        </p:nvSpPr>
        <p:spPr>
          <a:xfrm>
            <a:off x="8430768" y="2951988"/>
            <a:ext cx="1642872" cy="950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8431530" y="2905505"/>
            <a:ext cx="1694814" cy="1036319"/>
          </a:xfrm>
          <a:custGeom>
            <a:avLst/>
            <a:gdLst/>
            <a:ahLst/>
            <a:cxnLst/>
            <a:rect l="l" t="t" r="r" b="b"/>
            <a:pathLst>
              <a:path w="1694815" h="1036320">
                <a:moveTo>
                  <a:pt x="0" y="1036320"/>
                </a:moveTo>
                <a:lnTo>
                  <a:pt x="1694687" y="1036320"/>
                </a:lnTo>
                <a:lnTo>
                  <a:pt x="1694687" y="0"/>
                </a:lnTo>
                <a:lnTo>
                  <a:pt x="0" y="0"/>
                </a:lnTo>
                <a:lnTo>
                  <a:pt x="0" y="1036320"/>
                </a:lnTo>
                <a:close/>
              </a:path>
            </a:pathLst>
          </a:custGeom>
          <a:ln w="19812">
            <a:solidFill>
              <a:srgbClr val="2E528F"/>
            </a:solidFill>
            <a:prstDash val="lg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7565517" y="2662768"/>
            <a:ext cx="321945" cy="37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75" dirty="0">
                <a:latin typeface="Cambria Math"/>
                <a:cs typeface="Cambria Math"/>
              </a:rPr>
              <a:t>�</a:t>
            </a:r>
            <a:r>
              <a:rPr sz="2625" spc="52" baseline="-15873" dirty="0">
                <a:latin typeface="Cambria Math"/>
                <a:cs typeface="Cambria Math"/>
              </a:rPr>
              <a:t>1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71217" y="6403160"/>
            <a:ext cx="8591550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m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m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d-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ud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-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in,</a:t>
            </a:r>
            <a:r>
              <a:rPr sz="1050" spc="-2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l.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2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019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.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F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ede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r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ted</a:t>
            </a:r>
            <a:r>
              <a:rPr sz="1050" spc="-1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C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o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ll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abo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r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ive</a:t>
            </a:r>
            <a:r>
              <a:rPr sz="1050" spc="-2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Filteri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g</a:t>
            </a:r>
            <a:r>
              <a:rPr sz="1050" spc="-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f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o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r</a:t>
            </a:r>
            <a:r>
              <a:rPr sz="1050" spc="-1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Pri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v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c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y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-Pr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s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r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v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ing</a:t>
            </a:r>
            <a:r>
              <a:rPr sz="1050" spc="-2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P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r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s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ona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li</a:t>
            </a:r>
            <a:r>
              <a:rPr sz="1050" spc="-15" dirty="0">
                <a:solidFill>
                  <a:srgbClr val="1E52A3"/>
                </a:solidFill>
                <a:latin typeface="Arial"/>
                <a:cs typeface="Arial"/>
              </a:rPr>
              <a:t>z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R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c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o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m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m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enda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o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rgbClr val="1E52A3"/>
                </a:solidFill>
                <a:latin typeface="Arial"/>
                <a:cs typeface="Arial"/>
              </a:rPr>
              <a:t>S</a:t>
            </a:r>
            <a:r>
              <a:rPr sz="1050" spc="-15" dirty="0">
                <a:solidFill>
                  <a:srgbClr val="1E52A3"/>
                </a:solidFill>
                <a:latin typeface="Arial"/>
                <a:cs typeface="Arial"/>
              </a:rPr>
              <a:t>y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s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tem.</a:t>
            </a:r>
            <a:r>
              <a:rPr sz="1050" spc="3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r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X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1050" spc="10" dirty="0">
                <a:solidFill>
                  <a:srgbClr val="1E52A3"/>
                </a:solidFill>
                <a:latin typeface="Arial"/>
                <a:cs typeface="Arial"/>
              </a:rPr>
              <a:t>v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:1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901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.0</a:t>
            </a:r>
            <a:r>
              <a:rPr sz="1050" spc="-5" dirty="0">
                <a:solidFill>
                  <a:srgbClr val="1E52A3"/>
                </a:solidFill>
                <a:latin typeface="Arial"/>
                <a:cs typeface="Arial"/>
              </a:rPr>
              <a:t>988</a:t>
            </a:r>
            <a:r>
              <a:rPr sz="1050" dirty="0">
                <a:solidFill>
                  <a:srgbClr val="1E52A3"/>
                </a:solidFill>
                <a:latin typeface="Arial"/>
                <a:cs typeface="Arial"/>
              </a:rPr>
              <a:t>8.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48</a:t>
            </a:fld>
            <a:endParaRPr spc="-10" dirty="0"/>
          </a:p>
        </p:txBody>
      </p:sp>
      <p:sp>
        <p:nvSpPr>
          <p:cNvPr id="26" name="object 26"/>
          <p:cNvSpPr txBox="1"/>
          <p:nvPr/>
        </p:nvSpPr>
        <p:spPr>
          <a:xfrm>
            <a:off x="7537450" y="3623904"/>
            <a:ext cx="335280" cy="37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15" dirty="0">
                <a:latin typeface="Cambria Math"/>
                <a:cs typeface="Cambria Math"/>
              </a:rPr>
              <a:t>�</a:t>
            </a:r>
            <a:r>
              <a:rPr sz="2625" spc="232" baseline="-15873" dirty="0">
                <a:latin typeface="Cambria Math"/>
                <a:cs typeface="Cambria Math"/>
              </a:rPr>
              <a:t>𝑘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89646" y="4749124"/>
            <a:ext cx="345440" cy="37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15" dirty="0">
                <a:latin typeface="Cambria Math"/>
                <a:cs typeface="Cambria Math"/>
              </a:rPr>
              <a:t>�</a:t>
            </a:r>
            <a:r>
              <a:rPr sz="2625" spc="337" baseline="-15873" dirty="0">
                <a:latin typeface="Cambria Math"/>
                <a:cs typeface="Cambria Math"/>
              </a:rPr>
              <a:t>𝑛</a:t>
            </a:r>
            <a:endParaRPr sz="2625" baseline="-15873" dirty="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21469" y="3965043"/>
            <a:ext cx="2089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/>
                <a:cs typeface="Cambria Math"/>
              </a:rPr>
              <a:t>𝒗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26795" y="1067267"/>
            <a:ext cx="8152130" cy="60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05"/>
              </a:lnSpc>
            </a:pPr>
            <a:r>
              <a:rPr sz="1850" b="1" spc="-5" dirty="0">
                <a:solidFill>
                  <a:srgbClr val="44536A"/>
                </a:solidFill>
                <a:latin typeface="DengXian"/>
                <a:cs typeface="DengXian"/>
              </a:rPr>
              <a:t>I</a:t>
            </a:r>
            <a:r>
              <a:rPr sz="1850" b="1" dirty="0">
                <a:solidFill>
                  <a:srgbClr val="44536A"/>
                </a:solidFill>
                <a:latin typeface="DengXian"/>
                <a:cs typeface="DengXian"/>
              </a:rPr>
              <a:t>ntuition:</a:t>
            </a:r>
            <a:r>
              <a:rPr sz="1850" b="1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de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c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entrali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z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ed</a:t>
            </a:r>
            <a:r>
              <a:rPr sz="1850" spc="-2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matri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x</a:t>
            </a:r>
            <a:r>
              <a:rPr sz="1850" spc="-1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fac</a:t>
            </a:r>
            <a:r>
              <a:rPr sz="1850" spc="15" dirty="0">
                <a:solidFill>
                  <a:srgbClr val="44536A"/>
                </a:solidFill>
                <a:latin typeface="DengXian"/>
                <a:cs typeface="DengXian"/>
              </a:rPr>
              <a:t>t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ori</a:t>
            </a:r>
            <a:r>
              <a:rPr sz="1850" spc="-5" dirty="0">
                <a:solidFill>
                  <a:srgbClr val="44536A"/>
                </a:solidFill>
                <a:latin typeface="DengXian"/>
                <a:cs typeface="DengXian"/>
              </a:rPr>
              <a:t>z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ation,</a:t>
            </a:r>
            <a:r>
              <a:rPr sz="1850" spc="-3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each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u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se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r </a:t>
            </a:r>
            <a:r>
              <a:rPr sz="1850" spc="15" dirty="0">
                <a:solidFill>
                  <a:srgbClr val="44536A"/>
                </a:solidFill>
                <a:latin typeface="DengXian"/>
                <a:cs typeface="DengXian"/>
              </a:rPr>
              <a:t>p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rofile</a:t>
            </a:r>
            <a:r>
              <a:rPr sz="1850" spc="-1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is</a:t>
            </a:r>
            <a:r>
              <a:rPr sz="1850" spc="-1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up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da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ted</a:t>
            </a:r>
            <a:r>
              <a:rPr sz="1850" spc="-2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locally,</a:t>
            </a:r>
            <a:endParaRPr sz="1850" dirty="0">
              <a:latin typeface="DengXian"/>
              <a:cs typeface="DengXian"/>
            </a:endParaRPr>
          </a:p>
          <a:p>
            <a:pPr marL="40640" algn="ctr">
              <a:lnSpc>
                <a:spcPts val="2865"/>
              </a:lnSpc>
            </a:pPr>
            <a:r>
              <a:rPr sz="2400" b="1" spc="-5" dirty="0">
                <a:solidFill>
                  <a:srgbClr val="44536A"/>
                </a:solidFill>
                <a:latin typeface="DengXian"/>
                <a:cs typeface="DengXian"/>
              </a:rPr>
              <a:t>it</a:t>
            </a:r>
            <a:r>
              <a:rPr sz="2400" b="1" spc="-10" dirty="0">
                <a:solidFill>
                  <a:srgbClr val="44536A"/>
                </a:solidFill>
                <a:latin typeface="DengXian"/>
                <a:cs typeface="DengXian"/>
              </a:rPr>
              <a:t>e</a:t>
            </a:r>
            <a:r>
              <a:rPr sz="2400" b="1" spc="-25" dirty="0">
                <a:solidFill>
                  <a:srgbClr val="44536A"/>
                </a:solidFill>
                <a:latin typeface="DengXian"/>
                <a:cs typeface="DengXian"/>
              </a:rPr>
              <a:t>m</a:t>
            </a:r>
            <a:r>
              <a:rPr sz="2400" b="1" dirty="0">
                <a:solidFill>
                  <a:srgbClr val="44536A"/>
                </a:solidFill>
                <a:latin typeface="DengXian"/>
                <a:cs typeface="DengXian"/>
              </a:rPr>
              <a:t> profil</a:t>
            </a:r>
            <a:r>
              <a:rPr sz="2400" b="1" spc="-20" dirty="0">
                <a:solidFill>
                  <a:srgbClr val="44536A"/>
                </a:solidFill>
                <a:latin typeface="DengXian"/>
                <a:cs typeface="DengXian"/>
              </a:rPr>
              <a:t>e</a:t>
            </a:r>
            <a:r>
              <a:rPr sz="2400" b="1" dirty="0">
                <a:solidFill>
                  <a:srgbClr val="44536A"/>
                </a:solidFill>
                <a:latin typeface="DengXian"/>
                <a:cs typeface="DengXian"/>
              </a:rPr>
              <a:t>s</a:t>
            </a:r>
            <a:r>
              <a:rPr sz="2400" b="1" spc="20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are 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ag</a:t>
            </a:r>
            <a:r>
              <a:rPr sz="1850" spc="15" dirty="0">
                <a:solidFill>
                  <a:srgbClr val="44536A"/>
                </a:solidFill>
                <a:latin typeface="DengXian"/>
                <a:cs typeface="DengXian"/>
              </a:rPr>
              <a:t>g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rega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ted</a:t>
            </a:r>
            <a:r>
              <a:rPr sz="1850" spc="-1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and</a:t>
            </a:r>
            <a:r>
              <a:rPr sz="1850" spc="-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up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da</a:t>
            </a:r>
            <a:r>
              <a:rPr sz="1850" spc="10" dirty="0">
                <a:solidFill>
                  <a:srgbClr val="44536A"/>
                </a:solidFill>
                <a:latin typeface="DengXian"/>
                <a:cs typeface="DengXian"/>
              </a:rPr>
              <a:t>ted</a:t>
            </a:r>
            <a:r>
              <a:rPr sz="1850" spc="-25" dirty="0">
                <a:solidFill>
                  <a:srgbClr val="44536A"/>
                </a:solidFill>
                <a:latin typeface="DengXian"/>
                <a:cs typeface="DengXian"/>
              </a:rPr>
              <a:t> 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by co</a:t>
            </a:r>
            <a:r>
              <a:rPr sz="1850" spc="-5" dirty="0">
                <a:solidFill>
                  <a:srgbClr val="44536A"/>
                </a:solidFill>
                <a:latin typeface="DengXian"/>
                <a:cs typeface="DengXian"/>
              </a:rPr>
              <a:t>o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r</a:t>
            </a:r>
            <a:r>
              <a:rPr sz="1850" spc="15" dirty="0">
                <a:solidFill>
                  <a:srgbClr val="44536A"/>
                </a:solidFill>
                <a:latin typeface="DengXian"/>
                <a:cs typeface="DengXian"/>
              </a:rPr>
              <a:t>d</a:t>
            </a:r>
            <a:r>
              <a:rPr sz="1850" spc="5" dirty="0">
                <a:solidFill>
                  <a:srgbClr val="44536A"/>
                </a:solidFill>
                <a:latin typeface="DengXian"/>
                <a:cs typeface="DengXian"/>
              </a:rPr>
              <a:t>inat</a:t>
            </a:r>
            <a:r>
              <a:rPr sz="1850" dirty="0">
                <a:solidFill>
                  <a:srgbClr val="44536A"/>
                </a:solidFill>
                <a:latin typeface="DengXian"/>
                <a:cs typeface="DengXian"/>
              </a:rPr>
              <a:t>or</a:t>
            </a:r>
            <a:endParaRPr sz="1850" dirty="0">
              <a:latin typeface="DengXian"/>
              <a:cs typeface="DengXi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1143" rIns="0" bIns="0" rtlCol="0">
            <a:spAutoFit/>
          </a:bodyPr>
          <a:lstStyle/>
          <a:p>
            <a:pPr marL="257175">
              <a:lnSpc>
                <a:spcPct val="100000"/>
              </a:lnSpc>
            </a:pPr>
            <a:r>
              <a:rPr sz="2400" spc="-185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oice Rec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gnit</a:t>
            </a:r>
            <a:r>
              <a:rPr sz="2400" spc="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Mult</a:t>
            </a:r>
            <a:r>
              <a:rPr sz="2400" spc="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ta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rces</a:t>
            </a:r>
          </a:p>
        </p:txBody>
      </p:sp>
      <p:sp>
        <p:nvSpPr>
          <p:cNvPr id="3" name="object 3"/>
          <p:cNvSpPr/>
          <p:nvPr/>
        </p:nvSpPr>
        <p:spPr>
          <a:xfrm>
            <a:off x="5253228" y="1722120"/>
            <a:ext cx="6481572" cy="3744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48704" y="1367845"/>
            <a:ext cx="430974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10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FE=</a:t>
            </a:r>
            <a:r>
              <a:rPr sz="1800" spc="-5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800" spc="-60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ra</a:t>
            </a:r>
            <a:r>
              <a:rPr sz="1800" spc="-10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sfer</a:t>
            </a:r>
            <a:r>
              <a:rPr sz="1800" spc="-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+ Fe</a:t>
            </a:r>
            <a:r>
              <a:rPr sz="1800" spc="-10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er</a:t>
            </a:r>
            <a:r>
              <a:rPr sz="1800" spc="-10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ted</a:t>
            </a:r>
            <a:r>
              <a:rPr sz="1800" spc="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+</a:t>
            </a:r>
            <a:r>
              <a:rPr sz="1800" spc="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Ev</a:t>
            </a:r>
            <a:r>
              <a:rPr sz="1800" spc="-10" dirty="0">
                <a:solidFill>
                  <a:srgbClr val="1E52A3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l</a:t>
            </a:r>
            <a:r>
              <a:rPr sz="1800" spc="-10" dirty="0">
                <a:solidFill>
                  <a:srgbClr val="1E52A3"/>
                </a:solidFill>
                <a:latin typeface="Arial"/>
                <a:cs typeface="Arial"/>
              </a:rPr>
              <a:t>u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tio</a:t>
            </a:r>
            <a:r>
              <a:rPr sz="1800" spc="-10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1E52A3"/>
                </a:solidFill>
                <a:latin typeface="Arial"/>
                <a:cs typeface="Arial"/>
              </a:rPr>
              <a:t>ary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194816"/>
            <a:ext cx="1346200" cy="4759960"/>
          </a:xfrm>
          <a:custGeom>
            <a:avLst/>
            <a:gdLst/>
            <a:ahLst/>
            <a:cxnLst/>
            <a:rect l="l" t="t" r="r" b="b"/>
            <a:pathLst>
              <a:path w="1346200" h="4759960">
                <a:moveTo>
                  <a:pt x="1211072" y="0"/>
                </a:moveTo>
                <a:lnTo>
                  <a:pt x="120070" y="771"/>
                </a:lnTo>
                <a:lnTo>
                  <a:pt x="79103" y="11918"/>
                </a:lnTo>
                <a:lnTo>
                  <a:pt x="44473" y="34597"/>
                </a:lnTo>
                <a:lnTo>
                  <a:pt x="18401" y="66593"/>
                </a:lnTo>
                <a:lnTo>
                  <a:pt x="3108" y="105696"/>
                </a:lnTo>
                <a:lnTo>
                  <a:pt x="0" y="134620"/>
                </a:lnTo>
                <a:lnTo>
                  <a:pt x="767" y="4624857"/>
                </a:lnTo>
                <a:lnTo>
                  <a:pt x="6812" y="4667253"/>
                </a:lnTo>
                <a:lnTo>
                  <a:pt x="25897" y="4704255"/>
                </a:lnTo>
                <a:lnTo>
                  <a:pt x="55033" y="4733438"/>
                </a:lnTo>
                <a:lnTo>
                  <a:pt x="91998" y="4752578"/>
                </a:lnTo>
                <a:lnTo>
                  <a:pt x="134569" y="4759452"/>
                </a:lnTo>
                <a:lnTo>
                  <a:pt x="1225607" y="4758677"/>
                </a:lnTo>
                <a:lnTo>
                  <a:pt x="1266603" y="4747517"/>
                </a:lnTo>
                <a:lnTo>
                  <a:pt x="1301238" y="4724828"/>
                </a:lnTo>
                <a:lnTo>
                  <a:pt x="1327303" y="4692832"/>
                </a:lnTo>
                <a:lnTo>
                  <a:pt x="1342586" y="4653750"/>
                </a:lnTo>
                <a:lnTo>
                  <a:pt x="1345692" y="4624857"/>
                </a:lnTo>
                <a:lnTo>
                  <a:pt x="1344919" y="134620"/>
                </a:lnTo>
                <a:lnTo>
                  <a:pt x="1338869" y="92141"/>
                </a:lnTo>
                <a:lnTo>
                  <a:pt x="1319785" y="55145"/>
                </a:lnTo>
                <a:lnTo>
                  <a:pt x="1290650" y="25983"/>
                </a:lnTo>
                <a:lnTo>
                  <a:pt x="1253675" y="6864"/>
                </a:lnTo>
                <a:lnTo>
                  <a:pt x="1211072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91312" y="2624327"/>
            <a:ext cx="1077595" cy="1434465"/>
          </a:xfrm>
          <a:custGeom>
            <a:avLst/>
            <a:gdLst/>
            <a:ahLst/>
            <a:cxnLst/>
            <a:rect l="l" t="t" r="r" b="b"/>
            <a:pathLst>
              <a:path w="1077595" h="1434464">
                <a:moveTo>
                  <a:pt x="969772" y="0"/>
                </a:moveTo>
                <a:lnTo>
                  <a:pt x="93279" y="960"/>
                </a:lnTo>
                <a:lnTo>
                  <a:pt x="53456" y="14625"/>
                </a:lnTo>
                <a:lnTo>
                  <a:pt x="22490" y="41771"/>
                </a:lnTo>
                <a:lnTo>
                  <a:pt x="3855" y="78936"/>
                </a:lnTo>
                <a:lnTo>
                  <a:pt x="0" y="107569"/>
                </a:lnTo>
                <a:lnTo>
                  <a:pt x="951" y="1326515"/>
                </a:lnTo>
                <a:lnTo>
                  <a:pt x="8418" y="1368284"/>
                </a:lnTo>
                <a:lnTo>
                  <a:pt x="31499" y="1402530"/>
                </a:lnTo>
                <a:lnTo>
                  <a:pt x="65766" y="1425618"/>
                </a:lnTo>
                <a:lnTo>
                  <a:pt x="107746" y="1434084"/>
                </a:lnTo>
                <a:lnTo>
                  <a:pt x="984185" y="1433128"/>
                </a:lnTo>
                <a:lnTo>
                  <a:pt x="1023993" y="1419471"/>
                </a:lnTo>
                <a:lnTo>
                  <a:pt x="1054963" y="1392324"/>
                </a:lnTo>
                <a:lnTo>
                  <a:pt x="1073608" y="1355153"/>
                </a:lnTo>
                <a:lnTo>
                  <a:pt x="1077468" y="1326515"/>
                </a:lnTo>
                <a:lnTo>
                  <a:pt x="1076521" y="107569"/>
                </a:lnTo>
                <a:lnTo>
                  <a:pt x="1069058" y="65827"/>
                </a:lnTo>
                <a:lnTo>
                  <a:pt x="1045979" y="31566"/>
                </a:lnTo>
                <a:lnTo>
                  <a:pt x="1011720" y="8469"/>
                </a:lnTo>
                <a:lnTo>
                  <a:pt x="969772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59383" y="1516902"/>
            <a:ext cx="939800" cy="224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6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6000" dirty="0">
              <a:latin typeface="Arial"/>
              <a:cs typeface="Arial"/>
            </a:endParaRPr>
          </a:p>
          <a:p>
            <a:pPr marL="12700" marR="5080" algn="ctr">
              <a:lnSpc>
                <a:spcPts val="1300"/>
              </a:lnSpc>
              <a:spcBef>
                <a:spcPts val="4935"/>
              </a:spcBef>
            </a:pPr>
            <a:r>
              <a:rPr sz="1200" b="1" spc="-6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endor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仅可 以根据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nt 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提供的文本信 息微调语言模 型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1312" y="4279391"/>
            <a:ext cx="1077595" cy="1435735"/>
          </a:xfrm>
          <a:custGeom>
            <a:avLst/>
            <a:gdLst/>
            <a:ahLst/>
            <a:cxnLst/>
            <a:rect l="l" t="t" r="r" b="b"/>
            <a:pathLst>
              <a:path w="1077595" h="1435735">
                <a:moveTo>
                  <a:pt x="969772" y="0"/>
                </a:moveTo>
                <a:lnTo>
                  <a:pt x="93139" y="985"/>
                </a:lnTo>
                <a:lnTo>
                  <a:pt x="53341" y="14730"/>
                </a:lnTo>
                <a:lnTo>
                  <a:pt x="22418" y="41952"/>
                </a:lnTo>
                <a:lnTo>
                  <a:pt x="3851" y="79070"/>
                </a:lnTo>
                <a:lnTo>
                  <a:pt x="0" y="107695"/>
                </a:lnTo>
                <a:lnTo>
                  <a:pt x="988" y="1342523"/>
                </a:lnTo>
                <a:lnTo>
                  <a:pt x="14730" y="1382289"/>
                </a:lnTo>
                <a:lnTo>
                  <a:pt x="41955" y="1413199"/>
                </a:lnTo>
                <a:lnTo>
                  <a:pt x="79092" y="1431758"/>
                </a:lnTo>
                <a:lnTo>
                  <a:pt x="107746" y="1435607"/>
                </a:lnTo>
                <a:lnTo>
                  <a:pt x="984350" y="1434624"/>
                </a:lnTo>
                <a:lnTo>
                  <a:pt x="1024115" y="1420893"/>
                </a:lnTo>
                <a:lnTo>
                  <a:pt x="1055029" y="1393692"/>
                </a:lnTo>
                <a:lnTo>
                  <a:pt x="1073626" y="1356488"/>
                </a:lnTo>
                <a:lnTo>
                  <a:pt x="1077468" y="1327899"/>
                </a:lnTo>
                <a:lnTo>
                  <a:pt x="1076508" y="107695"/>
                </a:lnTo>
                <a:lnTo>
                  <a:pt x="1068985" y="65778"/>
                </a:lnTo>
                <a:lnTo>
                  <a:pt x="1045877" y="31536"/>
                </a:lnTo>
                <a:lnTo>
                  <a:pt x="1011614" y="8450"/>
                </a:lnTo>
                <a:lnTo>
                  <a:pt x="969772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53287" y="4579953"/>
            <a:ext cx="953769" cy="836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89800"/>
              </a:lnSpc>
            </a:pP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eBan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实现了语 言模型和声学 模型同时深度 定制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03476" y="1194816"/>
            <a:ext cx="1346200" cy="4759960"/>
          </a:xfrm>
          <a:custGeom>
            <a:avLst/>
            <a:gdLst/>
            <a:ahLst/>
            <a:cxnLst/>
            <a:rect l="l" t="t" r="r" b="b"/>
            <a:pathLst>
              <a:path w="1346200" h="4759960">
                <a:moveTo>
                  <a:pt x="1211072" y="0"/>
                </a:moveTo>
                <a:lnTo>
                  <a:pt x="120065" y="775"/>
                </a:lnTo>
                <a:lnTo>
                  <a:pt x="78971" y="11984"/>
                </a:lnTo>
                <a:lnTo>
                  <a:pt x="44359" y="34697"/>
                </a:lnTo>
                <a:lnTo>
                  <a:pt x="18385" y="66604"/>
                </a:lnTo>
                <a:lnTo>
                  <a:pt x="3105" y="105701"/>
                </a:lnTo>
                <a:lnTo>
                  <a:pt x="0" y="134620"/>
                </a:lnTo>
                <a:lnTo>
                  <a:pt x="770" y="4624857"/>
                </a:lnTo>
                <a:lnTo>
                  <a:pt x="6817" y="4667284"/>
                </a:lnTo>
                <a:lnTo>
                  <a:pt x="25900" y="4704274"/>
                </a:lnTo>
                <a:lnTo>
                  <a:pt x="55035" y="4733447"/>
                </a:lnTo>
                <a:lnTo>
                  <a:pt x="92012" y="4752580"/>
                </a:lnTo>
                <a:lnTo>
                  <a:pt x="134619" y="4759452"/>
                </a:lnTo>
                <a:lnTo>
                  <a:pt x="1225607" y="4758677"/>
                </a:lnTo>
                <a:lnTo>
                  <a:pt x="1266603" y="4747517"/>
                </a:lnTo>
                <a:lnTo>
                  <a:pt x="1301238" y="4724828"/>
                </a:lnTo>
                <a:lnTo>
                  <a:pt x="1327303" y="4692832"/>
                </a:lnTo>
                <a:lnTo>
                  <a:pt x="1342586" y="4653750"/>
                </a:lnTo>
                <a:lnTo>
                  <a:pt x="1345692" y="4624857"/>
                </a:lnTo>
                <a:lnTo>
                  <a:pt x="1344919" y="134620"/>
                </a:lnTo>
                <a:lnTo>
                  <a:pt x="1338869" y="92141"/>
                </a:lnTo>
                <a:lnTo>
                  <a:pt x="1319785" y="55145"/>
                </a:lnTo>
                <a:lnTo>
                  <a:pt x="1290650" y="25983"/>
                </a:lnTo>
                <a:lnTo>
                  <a:pt x="1253675" y="6864"/>
                </a:lnTo>
                <a:lnTo>
                  <a:pt x="1211072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2039111" y="2624327"/>
            <a:ext cx="1076325" cy="1434465"/>
          </a:xfrm>
          <a:custGeom>
            <a:avLst/>
            <a:gdLst/>
            <a:ahLst/>
            <a:cxnLst/>
            <a:rect l="l" t="t" r="r" b="b"/>
            <a:pathLst>
              <a:path w="1076325" h="1434464">
                <a:moveTo>
                  <a:pt x="968375" y="0"/>
                </a:moveTo>
                <a:lnTo>
                  <a:pt x="93251" y="943"/>
                </a:lnTo>
                <a:lnTo>
                  <a:pt x="53437" y="14579"/>
                </a:lnTo>
                <a:lnTo>
                  <a:pt x="22481" y="41726"/>
                </a:lnTo>
                <a:lnTo>
                  <a:pt x="3854" y="78914"/>
                </a:lnTo>
                <a:lnTo>
                  <a:pt x="0" y="107569"/>
                </a:lnTo>
                <a:lnTo>
                  <a:pt x="932" y="1326515"/>
                </a:lnTo>
                <a:lnTo>
                  <a:pt x="8361" y="1368188"/>
                </a:lnTo>
                <a:lnTo>
                  <a:pt x="31390" y="1402482"/>
                </a:lnTo>
                <a:lnTo>
                  <a:pt x="65617" y="1425605"/>
                </a:lnTo>
                <a:lnTo>
                  <a:pt x="107568" y="1434084"/>
                </a:lnTo>
                <a:lnTo>
                  <a:pt x="982692" y="1433140"/>
                </a:lnTo>
                <a:lnTo>
                  <a:pt x="1022506" y="1419504"/>
                </a:lnTo>
                <a:lnTo>
                  <a:pt x="1053462" y="1392357"/>
                </a:lnTo>
                <a:lnTo>
                  <a:pt x="1072089" y="1355169"/>
                </a:lnTo>
                <a:lnTo>
                  <a:pt x="1075944" y="1326515"/>
                </a:lnTo>
                <a:lnTo>
                  <a:pt x="1075011" y="107569"/>
                </a:lnTo>
                <a:lnTo>
                  <a:pt x="1067582" y="65895"/>
                </a:lnTo>
                <a:lnTo>
                  <a:pt x="1044553" y="31601"/>
                </a:lnTo>
                <a:lnTo>
                  <a:pt x="1010326" y="8478"/>
                </a:lnTo>
                <a:lnTo>
                  <a:pt x="96837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039111" y="4279391"/>
            <a:ext cx="1076325" cy="1435735"/>
          </a:xfrm>
          <a:custGeom>
            <a:avLst/>
            <a:gdLst/>
            <a:ahLst/>
            <a:cxnLst/>
            <a:rect l="l" t="t" r="r" b="b"/>
            <a:pathLst>
              <a:path w="1076325" h="1435735">
                <a:moveTo>
                  <a:pt x="968375" y="0"/>
                </a:moveTo>
                <a:lnTo>
                  <a:pt x="93157" y="958"/>
                </a:lnTo>
                <a:lnTo>
                  <a:pt x="53380" y="14645"/>
                </a:lnTo>
                <a:lnTo>
                  <a:pt x="22456" y="41838"/>
                </a:lnTo>
                <a:lnTo>
                  <a:pt x="3849" y="79047"/>
                </a:lnTo>
                <a:lnTo>
                  <a:pt x="0" y="107695"/>
                </a:lnTo>
                <a:lnTo>
                  <a:pt x="945" y="1327899"/>
                </a:lnTo>
                <a:lnTo>
                  <a:pt x="8393" y="1369690"/>
                </a:lnTo>
                <a:lnTo>
                  <a:pt x="31428" y="1403993"/>
                </a:lnTo>
                <a:lnTo>
                  <a:pt x="65642" y="1427124"/>
                </a:lnTo>
                <a:lnTo>
                  <a:pt x="107568" y="1435607"/>
                </a:lnTo>
                <a:lnTo>
                  <a:pt x="982795" y="1434649"/>
                </a:lnTo>
                <a:lnTo>
                  <a:pt x="1022568" y="1420967"/>
                </a:lnTo>
                <a:lnTo>
                  <a:pt x="1053490" y="1393780"/>
                </a:lnTo>
                <a:lnTo>
                  <a:pt x="1072094" y="1356564"/>
                </a:lnTo>
                <a:lnTo>
                  <a:pt x="1075944" y="1327899"/>
                </a:lnTo>
                <a:lnTo>
                  <a:pt x="1074999" y="107695"/>
                </a:lnTo>
                <a:lnTo>
                  <a:pt x="1067553" y="65934"/>
                </a:lnTo>
                <a:lnTo>
                  <a:pt x="1044518" y="31630"/>
                </a:lnTo>
                <a:lnTo>
                  <a:pt x="1010304" y="8489"/>
                </a:lnTo>
                <a:lnTo>
                  <a:pt x="968375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3349752" y="1194816"/>
            <a:ext cx="1346200" cy="4759960"/>
          </a:xfrm>
          <a:custGeom>
            <a:avLst/>
            <a:gdLst/>
            <a:ahLst/>
            <a:cxnLst/>
            <a:rect l="l" t="t" r="r" b="b"/>
            <a:pathLst>
              <a:path w="1346200" h="4759960">
                <a:moveTo>
                  <a:pt x="1211072" y="0"/>
                </a:moveTo>
                <a:lnTo>
                  <a:pt x="120065" y="775"/>
                </a:lnTo>
                <a:lnTo>
                  <a:pt x="78971" y="11984"/>
                </a:lnTo>
                <a:lnTo>
                  <a:pt x="44359" y="34697"/>
                </a:lnTo>
                <a:lnTo>
                  <a:pt x="18385" y="66604"/>
                </a:lnTo>
                <a:lnTo>
                  <a:pt x="3105" y="105701"/>
                </a:lnTo>
                <a:lnTo>
                  <a:pt x="0" y="134620"/>
                </a:lnTo>
                <a:lnTo>
                  <a:pt x="770" y="4624857"/>
                </a:lnTo>
                <a:lnTo>
                  <a:pt x="6817" y="4667284"/>
                </a:lnTo>
                <a:lnTo>
                  <a:pt x="25900" y="4704274"/>
                </a:lnTo>
                <a:lnTo>
                  <a:pt x="55035" y="4733447"/>
                </a:lnTo>
                <a:lnTo>
                  <a:pt x="92012" y="4752580"/>
                </a:lnTo>
                <a:lnTo>
                  <a:pt x="134620" y="4759452"/>
                </a:lnTo>
                <a:lnTo>
                  <a:pt x="1225607" y="4758677"/>
                </a:lnTo>
                <a:lnTo>
                  <a:pt x="1266603" y="4747517"/>
                </a:lnTo>
                <a:lnTo>
                  <a:pt x="1301238" y="4724828"/>
                </a:lnTo>
                <a:lnTo>
                  <a:pt x="1327303" y="4692832"/>
                </a:lnTo>
                <a:lnTo>
                  <a:pt x="1342586" y="4653750"/>
                </a:lnTo>
                <a:lnTo>
                  <a:pt x="1345692" y="4624857"/>
                </a:lnTo>
                <a:lnTo>
                  <a:pt x="1344919" y="134620"/>
                </a:lnTo>
                <a:lnTo>
                  <a:pt x="1338869" y="92141"/>
                </a:lnTo>
                <a:lnTo>
                  <a:pt x="1319785" y="55145"/>
                </a:lnTo>
                <a:lnTo>
                  <a:pt x="1290650" y="25983"/>
                </a:lnTo>
                <a:lnTo>
                  <a:pt x="1253675" y="6864"/>
                </a:lnTo>
                <a:lnTo>
                  <a:pt x="1211072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2106295" y="1516902"/>
            <a:ext cx="2141855" cy="216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8445">
              <a:lnSpc>
                <a:spcPct val="100000"/>
              </a:lnSpc>
              <a:tabLst>
                <a:tab pos="1704975" algn="l"/>
              </a:tabLst>
            </a:pPr>
            <a:r>
              <a:rPr sz="6000" dirty="0">
                <a:solidFill>
                  <a:srgbClr val="FFFFFF"/>
                </a:solidFill>
                <a:latin typeface="Arial"/>
                <a:cs typeface="Arial"/>
              </a:rPr>
              <a:t>2	3</a:t>
            </a:r>
            <a:endParaRPr sz="6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4850" dirty="0">
              <a:latin typeface="Times New Roman"/>
              <a:cs typeface="Times New Roman"/>
            </a:endParaRPr>
          </a:p>
          <a:p>
            <a:pPr marL="12700" marR="1207770" algn="ctr">
              <a:lnSpc>
                <a:spcPts val="1300"/>
              </a:lnSpc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需要给 </a:t>
            </a:r>
            <a:r>
              <a:rPr sz="1200" b="1" spc="-6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endo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暴露 明文数据来微 调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0198" y="4662249"/>
            <a:ext cx="952500" cy="671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 algn="ctr">
              <a:lnSpc>
                <a:spcPct val="89700"/>
              </a:lnSpc>
            </a:pP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eBan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实现了对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数据的 隐私保护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85388" y="2624327"/>
            <a:ext cx="1076325" cy="1434465"/>
          </a:xfrm>
          <a:custGeom>
            <a:avLst/>
            <a:gdLst/>
            <a:ahLst/>
            <a:cxnLst/>
            <a:rect l="l" t="t" r="r" b="b"/>
            <a:pathLst>
              <a:path w="1076325" h="1434464">
                <a:moveTo>
                  <a:pt x="968375" y="0"/>
                </a:moveTo>
                <a:lnTo>
                  <a:pt x="93251" y="943"/>
                </a:lnTo>
                <a:lnTo>
                  <a:pt x="53437" y="14579"/>
                </a:lnTo>
                <a:lnTo>
                  <a:pt x="22481" y="41726"/>
                </a:lnTo>
                <a:lnTo>
                  <a:pt x="3854" y="78914"/>
                </a:lnTo>
                <a:lnTo>
                  <a:pt x="0" y="107569"/>
                </a:lnTo>
                <a:lnTo>
                  <a:pt x="932" y="1326515"/>
                </a:lnTo>
                <a:lnTo>
                  <a:pt x="8361" y="1368188"/>
                </a:lnTo>
                <a:lnTo>
                  <a:pt x="31390" y="1402482"/>
                </a:lnTo>
                <a:lnTo>
                  <a:pt x="65617" y="1425605"/>
                </a:lnTo>
                <a:lnTo>
                  <a:pt x="107569" y="1434084"/>
                </a:lnTo>
                <a:lnTo>
                  <a:pt x="982692" y="1433140"/>
                </a:lnTo>
                <a:lnTo>
                  <a:pt x="1022506" y="1419504"/>
                </a:lnTo>
                <a:lnTo>
                  <a:pt x="1053462" y="1392357"/>
                </a:lnTo>
                <a:lnTo>
                  <a:pt x="1072089" y="1355169"/>
                </a:lnTo>
                <a:lnTo>
                  <a:pt x="1075944" y="1326515"/>
                </a:lnTo>
                <a:lnTo>
                  <a:pt x="1075011" y="107569"/>
                </a:lnTo>
                <a:lnTo>
                  <a:pt x="1067582" y="65895"/>
                </a:lnTo>
                <a:lnTo>
                  <a:pt x="1044553" y="31601"/>
                </a:lnTo>
                <a:lnTo>
                  <a:pt x="1010326" y="8478"/>
                </a:lnTo>
                <a:lnTo>
                  <a:pt x="96837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553205" y="3004772"/>
            <a:ext cx="939800" cy="673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1300"/>
              </a:lnSpc>
            </a:pPr>
            <a:r>
              <a:rPr sz="1200" b="1" spc="-6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endo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和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之间只 存在购买这一 单向行为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85388" y="4279391"/>
            <a:ext cx="1076325" cy="1435735"/>
          </a:xfrm>
          <a:custGeom>
            <a:avLst/>
            <a:gdLst/>
            <a:ahLst/>
            <a:cxnLst/>
            <a:rect l="l" t="t" r="r" b="b"/>
            <a:pathLst>
              <a:path w="1076325" h="1435735">
                <a:moveTo>
                  <a:pt x="968375" y="0"/>
                </a:moveTo>
                <a:lnTo>
                  <a:pt x="93157" y="958"/>
                </a:lnTo>
                <a:lnTo>
                  <a:pt x="53380" y="14645"/>
                </a:lnTo>
                <a:lnTo>
                  <a:pt x="22456" y="41838"/>
                </a:lnTo>
                <a:lnTo>
                  <a:pt x="3849" y="79047"/>
                </a:lnTo>
                <a:lnTo>
                  <a:pt x="0" y="107695"/>
                </a:lnTo>
                <a:lnTo>
                  <a:pt x="945" y="1327899"/>
                </a:lnTo>
                <a:lnTo>
                  <a:pt x="8393" y="1369690"/>
                </a:lnTo>
                <a:lnTo>
                  <a:pt x="31428" y="1403993"/>
                </a:lnTo>
                <a:lnTo>
                  <a:pt x="65642" y="1427124"/>
                </a:lnTo>
                <a:lnTo>
                  <a:pt x="107569" y="1435607"/>
                </a:lnTo>
                <a:lnTo>
                  <a:pt x="982795" y="1434649"/>
                </a:lnTo>
                <a:lnTo>
                  <a:pt x="1022568" y="1420967"/>
                </a:lnTo>
                <a:lnTo>
                  <a:pt x="1053490" y="1393780"/>
                </a:lnTo>
                <a:lnTo>
                  <a:pt x="1072094" y="1356564"/>
                </a:lnTo>
                <a:lnTo>
                  <a:pt x="1075944" y="1327899"/>
                </a:lnTo>
                <a:lnTo>
                  <a:pt x="1074999" y="107695"/>
                </a:lnTo>
                <a:lnTo>
                  <a:pt x="1067553" y="65934"/>
                </a:lnTo>
                <a:lnTo>
                  <a:pt x="1044518" y="31630"/>
                </a:lnTo>
                <a:lnTo>
                  <a:pt x="1010304" y="8489"/>
                </a:lnTo>
                <a:lnTo>
                  <a:pt x="968375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3553205" y="4332811"/>
            <a:ext cx="939800" cy="133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 algn="ctr">
              <a:lnSpc>
                <a:spcPct val="89900"/>
              </a:lnSpc>
            </a:pPr>
            <a:r>
              <a:rPr sz="1200" b="1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eBan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支持 </a:t>
            </a:r>
            <a:r>
              <a:rPr sz="1200" b="1" spc="-6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endo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和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r>
              <a:rPr sz="12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之间存 在购买和回馈 双向行为，实 现共赢的生态 闭环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49</a:t>
            </a:fld>
            <a:endParaRPr spc="-10" dirty="0"/>
          </a:p>
        </p:txBody>
      </p:sp>
      <p:sp>
        <p:nvSpPr>
          <p:cNvPr id="20" name="object 20"/>
          <p:cNvSpPr txBox="1"/>
          <p:nvPr/>
        </p:nvSpPr>
        <p:spPr>
          <a:xfrm>
            <a:off x="4784597" y="3065266"/>
            <a:ext cx="330200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200" b="1" dirty="0">
                <a:solidFill>
                  <a:srgbClr val="1E52A3"/>
                </a:solidFill>
                <a:latin typeface="Microsoft YaHei"/>
                <a:cs typeface="Microsoft YaHei"/>
              </a:rPr>
              <a:t>传统 </a:t>
            </a:r>
            <a:r>
              <a:rPr sz="12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语音 </a:t>
            </a:r>
            <a:r>
              <a:rPr sz="1200" b="1" dirty="0">
                <a:solidFill>
                  <a:srgbClr val="1E52A3"/>
                </a:solidFill>
                <a:latin typeface="Microsoft YaHei"/>
                <a:cs typeface="Microsoft YaHei"/>
              </a:rPr>
              <a:t>识别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09490" y="4673086"/>
            <a:ext cx="330200" cy="909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1E52A3"/>
                </a:solidFill>
                <a:latin typeface="Microsoft YaHei"/>
                <a:cs typeface="Microsoft YaHei"/>
              </a:rPr>
              <a:t>基于</a:t>
            </a:r>
            <a:endParaRPr sz="1200" dirty="0">
              <a:latin typeface="Microsoft YaHei"/>
              <a:cs typeface="Microsoft YaHei"/>
            </a:endParaRPr>
          </a:p>
          <a:p>
            <a:pPr marL="12700">
              <a:lnSpc>
                <a:spcPts val="1435"/>
              </a:lnSpc>
              <a:spcBef>
                <a:spcPts val="10"/>
              </a:spcBef>
            </a:pPr>
            <a:r>
              <a:rPr sz="1200" b="1" spc="-5" dirty="0">
                <a:solidFill>
                  <a:srgbClr val="1E52A3"/>
                </a:solidFill>
                <a:latin typeface="Arial"/>
                <a:cs typeface="Arial"/>
              </a:rPr>
              <a:t>TFE</a:t>
            </a:r>
            <a:endParaRPr sz="1200" dirty="0">
              <a:latin typeface="Arial"/>
              <a:cs typeface="Arial"/>
            </a:endParaRPr>
          </a:p>
          <a:p>
            <a:pPr marL="12700">
              <a:lnSpc>
                <a:spcPts val="1435"/>
              </a:lnSpc>
            </a:pPr>
            <a:r>
              <a:rPr sz="1200" b="1" dirty="0">
                <a:solidFill>
                  <a:srgbClr val="1E52A3"/>
                </a:solidFill>
                <a:latin typeface="Microsoft YaHei"/>
                <a:cs typeface="Microsoft YaHei"/>
              </a:rPr>
              <a:t>的语</a:t>
            </a:r>
            <a:endParaRPr sz="12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音识</a:t>
            </a:r>
            <a:endParaRPr sz="12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1E52A3"/>
                </a:solidFill>
                <a:latin typeface="Microsoft YaHei"/>
                <a:cs typeface="Microsoft YaHei"/>
              </a:rPr>
              <a:t>别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93381" y="5715005"/>
            <a:ext cx="40259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1E52A3"/>
                </a:solidFill>
                <a:latin typeface="Arial"/>
                <a:cs typeface="Arial"/>
              </a:rPr>
              <a:t>R</a:t>
            </a:r>
            <a:r>
              <a:rPr sz="2400" b="1" spc="-10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1E52A3"/>
                </a:solidFill>
                <a:latin typeface="Arial"/>
                <a:cs typeface="Arial"/>
              </a:rPr>
              <a:t>duc</a:t>
            </a:r>
            <a:r>
              <a:rPr sz="2400" b="1" spc="-10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2400" b="1" spc="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E52A3"/>
                </a:solidFill>
                <a:latin typeface="Arial"/>
                <a:cs typeface="Arial"/>
              </a:rPr>
              <a:t>error by</a:t>
            </a:r>
            <a:r>
              <a:rPr sz="2400" b="1" spc="-1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E52A3"/>
                </a:solidFill>
                <a:latin typeface="Arial"/>
                <a:cs typeface="Arial"/>
              </a:rPr>
              <a:t>10</a:t>
            </a:r>
            <a:r>
              <a:rPr sz="2400" b="1" spc="-50" dirty="0">
                <a:solidFill>
                  <a:srgbClr val="1E52A3"/>
                </a:solidFill>
                <a:latin typeface="Arial"/>
                <a:cs typeface="Arial"/>
              </a:rPr>
              <a:t>%</a:t>
            </a:r>
            <a:r>
              <a:rPr sz="2400" b="1" dirty="0">
                <a:solidFill>
                  <a:srgbClr val="1E52A3"/>
                </a:solidFill>
                <a:latin typeface="Arial"/>
                <a:cs typeface="Arial"/>
              </a:rPr>
              <a:t>~2</a:t>
            </a:r>
            <a:r>
              <a:rPr sz="2400" b="1" spc="5" dirty="0">
                <a:solidFill>
                  <a:srgbClr val="1E52A3"/>
                </a:solidFill>
                <a:latin typeface="Arial"/>
                <a:cs typeface="Arial"/>
              </a:rPr>
              <a:t>0</a:t>
            </a:r>
            <a:r>
              <a:rPr sz="2400" b="1" dirty="0">
                <a:solidFill>
                  <a:srgbClr val="1E52A3"/>
                </a:solidFill>
                <a:latin typeface="Arial"/>
                <a:cs typeface="Arial"/>
              </a:rPr>
              <a:t>%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236" y="695000"/>
            <a:ext cx="48539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Microsoft YaHei"/>
                <a:cs typeface="Microsoft YaHei"/>
              </a:rPr>
              <a:t>China</a:t>
            </a:r>
            <a:r>
              <a:rPr sz="2800" b="1" spc="-275" dirty="0">
                <a:latin typeface="Microsoft YaHei"/>
                <a:cs typeface="Microsoft YaHei"/>
              </a:rPr>
              <a:t>’</a:t>
            </a:r>
            <a:r>
              <a:rPr sz="2800" b="1" spc="-15" dirty="0">
                <a:latin typeface="Microsoft YaHei"/>
                <a:cs typeface="Microsoft YaHei"/>
              </a:rPr>
              <a:t>s</a:t>
            </a:r>
            <a:r>
              <a:rPr sz="2800" b="1" spc="2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Data</a:t>
            </a:r>
            <a:r>
              <a:rPr sz="2800" b="1" spc="-10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P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10" dirty="0">
                <a:latin typeface="Microsoft YaHei"/>
                <a:cs typeface="Microsoft YaHei"/>
              </a:rPr>
              <a:t>i</a:t>
            </a:r>
            <a:r>
              <a:rPr sz="2800" b="1" spc="-75" dirty="0">
                <a:latin typeface="Microsoft YaHei"/>
                <a:cs typeface="Microsoft YaHei"/>
              </a:rPr>
              <a:t>v</a:t>
            </a:r>
            <a:r>
              <a:rPr sz="2800" b="1" spc="-20" dirty="0">
                <a:latin typeface="Microsoft YaHei"/>
                <a:cs typeface="Microsoft YaHei"/>
              </a:rPr>
              <a:t>acy</a:t>
            </a:r>
            <a:r>
              <a:rPr sz="2800" b="1" spc="1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Laws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2795" y="1686615"/>
            <a:ext cx="5334000" cy="3137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29005F"/>
              </a:buClr>
              <a:buFont typeface="Arial"/>
              <a:buChar char="•"/>
              <a:tabLst>
                <a:tab pos="299720" algn="l"/>
              </a:tabLst>
            </a:pP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Ma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r>
              <a:rPr sz="18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ena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inc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spc="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2017</a:t>
            </a:r>
            <a:endParaRPr sz="1800" dirty="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29005F"/>
              </a:buClr>
              <a:buFont typeface="Arial"/>
              <a:buChar char="•"/>
              <a:tabLst>
                <a:tab pos="299720" algn="l"/>
              </a:tabLst>
            </a:pPr>
            <a:r>
              <a:rPr sz="1800" spc="-6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eq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u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800" spc="-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h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at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rn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2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b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us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ss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5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mu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no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endParaRPr sz="1800" dirty="0">
              <a:latin typeface="Microsoft YaHei"/>
              <a:cs typeface="Microsoft YaHei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lea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k </a:t>
            </a:r>
            <a:r>
              <a:rPr sz="1800" spc="-2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ta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m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per</a:t>
            </a:r>
            <a:r>
              <a:rPr sz="18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with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the</a:t>
            </a:r>
            <a:r>
              <a:rPr sz="18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pe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2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al</a:t>
            </a:r>
            <a:r>
              <a:rPr sz="1800" spc="4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inf</a:t>
            </a:r>
            <a:r>
              <a:rPr sz="1800" spc="-2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rmation</a:t>
            </a:r>
            <a:endParaRPr sz="1800" dirty="0">
              <a:latin typeface="Microsoft YaHei"/>
              <a:cs typeface="Microsoft YaHei"/>
            </a:endParaRPr>
          </a:p>
          <a:p>
            <a:pPr marL="299085" marR="5080" indent="-286385">
              <a:lnSpc>
                <a:spcPct val="150000"/>
              </a:lnSpc>
              <a:buClr>
                <a:srgbClr val="29005F"/>
              </a:buClr>
              <a:buFont typeface="Arial"/>
              <a:buChar char="•"/>
              <a:tabLst>
                <a:tab pos="299720" algn="l"/>
              </a:tabLst>
            </a:pP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When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nd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u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cting</a:t>
            </a:r>
            <a:r>
              <a:rPr sz="1800" spc="3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data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tra</a:t>
            </a:r>
            <a:r>
              <a:rPr sz="1800" spc="-2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actio</a:t>
            </a:r>
            <a:r>
              <a:rPr sz="1800" spc="-3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4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with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thi</a:t>
            </a:r>
            <a:r>
              <a:rPr sz="1800" spc="-4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4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800" spc="4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ties,</a:t>
            </a:r>
            <a:r>
              <a:rPr sz="18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they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ne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en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u</a:t>
            </a:r>
            <a:r>
              <a:rPr sz="1800" spc="-3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spc="4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that</a:t>
            </a:r>
            <a:r>
              <a:rPr sz="1800" spc="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the 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800" spc="-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1800" spc="2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on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tr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4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f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llo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1800" spc="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lega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l data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p</a:t>
            </a:r>
            <a:r>
              <a:rPr sz="1800" spc="-35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-3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ectio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obligatio</a:t>
            </a:r>
            <a:r>
              <a:rPr sz="1800" spc="-25" dirty="0">
                <a:solidFill>
                  <a:srgbClr val="29005F"/>
                </a:solidFill>
                <a:latin typeface="Microsoft YaHei"/>
                <a:cs typeface="Microsoft YaHei"/>
              </a:rPr>
              <a:t>n</a:t>
            </a:r>
            <a:r>
              <a:rPr sz="1800" spc="-20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1800" spc="-5" dirty="0">
                <a:solidFill>
                  <a:srgbClr val="29005F"/>
                </a:solidFill>
                <a:latin typeface="Microsoft YaHei"/>
                <a:cs typeface="Microsoft YaHei"/>
              </a:rPr>
              <a:t>.</a:t>
            </a:r>
            <a:endParaRPr sz="1800" dirty="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spcBef>
                <a:spcPts val="1080"/>
              </a:spcBef>
              <a:buClr>
                <a:srgbClr val="29005F"/>
              </a:buClr>
              <a:buFont typeface="Arial"/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Mo</a:t>
            </a:r>
            <a:r>
              <a:rPr sz="1800" spc="-3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1800" spc="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spc="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c</a:t>
            </a:r>
            <a:r>
              <a:rPr sz="1800" spc="-1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1800" dirty="0">
                <a:solidFill>
                  <a:srgbClr val="29005F"/>
                </a:solidFill>
                <a:latin typeface="Microsoft YaHei"/>
                <a:cs typeface="Microsoft YaHei"/>
              </a:rPr>
              <a:t>me…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85788" y="141731"/>
            <a:ext cx="5049011" cy="6190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3152" y="6241512"/>
            <a:ext cx="6073140" cy="375285"/>
          </a:xfrm>
          <a:custGeom>
            <a:avLst/>
            <a:gdLst/>
            <a:ahLst/>
            <a:cxnLst/>
            <a:rect l="l" t="t" r="r" b="b"/>
            <a:pathLst>
              <a:path w="6073140" h="375285">
                <a:moveTo>
                  <a:pt x="6010656" y="0"/>
                </a:moveTo>
                <a:lnTo>
                  <a:pt x="48659" y="1534"/>
                </a:lnTo>
                <a:lnTo>
                  <a:pt x="13884" y="23210"/>
                </a:lnTo>
                <a:lnTo>
                  <a:pt x="0" y="62484"/>
                </a:lnTo>
                <a:lnTo>
                  <a:pt x="1534" y="326244"/>
                </a:lnTo>
                <a:lnTo>
                  <a:pt x="23210" y="361019"/>
                </a:lnTo>
                <a:lnTo>
                  <a:pt x="62484" y="374904"/>
                </a:lnTo>
                <a:lnTo>
                  <a:pt x="6024492" y="373369"/>
                </a:lnTo>
                <a:lnTo>
                  <a:pt x="6059267" y="351693"/>
                </a:lnTo>
                <a:lnTo>
                  <a:pt x="6073140" y="312420"/>
                </a:lnTo>
                <a:lnTo>
                  <a:pt x="6071606" y="48659"/>
                </a:lnTo>
                <a:lnTo>
                  <a:pt x="6049945" y="13884"/>
                </a:lnTo>
                <a:lnTo>
                  <a:pt x="6010656" y="0"/>
                </a:lnTo>
                <a:close/>
              </a:path>
            </a:pathLst>
          </a:custGeom>
          <a:solidFill>
            <a:srgbClr val="2900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458312" y="6267889"/>
            <a:ext cx="28879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F</a:t>
            </a:r>
            <a:r>
              <a:rPr sz="1600" b="1" spc="-30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om</a:t>
            </a:r>
            <a:r>
              <a:rPr sz="1600" b="1" spc="1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65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ep</a:t>
            </a:r>
            <a:r>
              <a:rPr sz="16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600" b="1" spc="25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600" b="1" spc="1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by</a:t>
            </a:r>
            <a:r>
              <a:rPr sz="16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K</a:t>
            </a:r>
            <a:r>
              <a:rPr sz="160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PM</a:t>
            </a:r>
            <a:r>
              <a:rPr sz="16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G</a:t>
            </a:r>
            <a:r>
              <a:rPr sz="1600" b="1" spc="3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2017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5</a:t>
            </a:fld>
            <a:endParaRPr spc="-1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068" y="3433622"/>
            <a:ext cx="11847576" cy="28832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57200" y="3663696"/>
            <a:ext cx="11277600" cy="2313940"/>
          </a:xfrm>
          <a:custGeom>
            <a:avLst/>
            <a:gdLst/>
            <a:ahLst/>
            <a:cxnLst/>
            <a:rect l="l" t="t" r="r" b="b"/>
            <a:pathLst>
              <a:path w="11277600" h="2313940">
                <a:moveTo>
                  <a:pt x="11126216" y="0"/>
                </a:moveTo>
                <a:lnTo>
                  <a:pt x="138764" y="522"/>
                </a:lnTo>
                <a:lnTo>
                  <a:pt x="97104" y="10040"/>
                </a:lnTo>
                <a:lnTo>
                  <a:pt x="60712" y="30175"/>
                </a:lnTo>
                <a:lnTo>
                  <a:pt x="31343" y="59169"/>
                </a:lnTo>
                <a:lnTo>
                  <a:pt x="10755" y="95261"/>
                </a:lnTo>
                <a:lnTo>
                  <a:pt x="704" y="136691"/>
                </a:lnTo>
                <a:lnTo>
                  <a:pt x="0" y="151383"/>
                </a:lnTo>
                <a:lnTo>
                  <a:pt x="526" y="2174705"/>
                </a:lnTo>
                <a:lnTo>
                  <a:pt x="10053" y="2216357"/>
                </a:lnTo>
                <a:lnTo>
                  <a:pt x="30193" y="2252740"/>
                </a:lnTo>
                <a:lnTo>
                  <a:pt x="59190" y="2282100"/>
                </a:lnTo>
                <a:lnTo>
                  <a:pt x="95289" y="2302681"/>
                </a:lnTo>
                <a:lnTo>
                  <a:pt x="136735" y="2312727"/>
                </a:lnTo>
                <a:lnTo>
                  <a:pt x="151434" y="2313431"/>
                </a:lnTo>
                <a:lnTo>
                  <a:pt x="11138887" y="2312908"/>
                </a:lnTo>
                <a:lnTo>
                  <a:pt x="11180520" y="2303389"/>
                </a:lnTo>
                <a:lnTo>
                  <a:pt x="11216897" y="2283252"/>
                </a:lnTo>
                <a:lnTo>
                  <a:pt x="11246259" y="2254251"/>
                </a:lnTo>
                <a:lnTo>
                  <a:pt x="11266844" y="2218145"/>
                </a:lnTo>
                <a:lnTo>
                  <a:pt x="11276895" y="2176688"/>
                </a:lnTo>
                <a:lnTo>
                  <a:pt x="11277600" y="2161984"/>
                </a:lnTo>
                <a:lnTo>
                  <a:pt x="11277080" y="138761"/>
                </a:lnTo>
                <a:lnTo>
                  <a:pt x="11267570" y="97115"/>
                </a:lnTo>
                <a:lnTo>
                  <a:pt x="11247437" y="60725"/>
                </a:lnTo>
                <a:lnTo>
                  <a:pt x="11218443" y="31353"/>
                </a:lnTo>
                <a:lnTo>
                  <a:pt x="11182346" y="10759"/>
                </a:lnTo>
                <a:lnTo>
                  <a:pt x="11140910" y="705"/>
                </a:lnTo>
                <a:lnTo>
                  <a:pt x="111262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7848" rIns="0" bIns="0" rtlCol="0">
            <a:spAutoFit/>
          </a:bodyPr>
          <a:lstStyle/>
          <a:p>
            <a:pPr marL="26924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F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rated L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arning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-S</a:t>
            </a:r>
            <a:r>
              <a:rPr sz="2400" spc="-35" dirty="0">
                <a:latin typeface="Arial"/>
                <a:cs typeface="Arial"/>
              </a:rPr>
              <a:t>y</a:t>
            </a:r>
            <a:r>
              <a:rPr sz="2400" dirty="0">
                <a:latin typeface="Arial"/>
                <a:cs typeface="Arial"/>
              </a:rPr>
              <a:t>stems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2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Markets: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0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1088" y="1281276"/>
            <a:ext cx="61093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First</a:t>
            </a:r>
            <a:r>
              <a:rPr sz="1600" b="1" spc="1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1600" b="1" spc="-20" dirty="0">
                <a:solidFill>
                  <a:srgbClr val="1E52A3"/>
                </a:solidFill>
                <a:latin typeface="Arial"/>
                <a:cs typeface="Arial"/>
              </a:rPr>
              <a:t>u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rial</a:t>
            </a:r>
            <a:r>
              <a:rPr sz="1600" b="1" spc="4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Stre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g</a:t>
            </a:r>
            <a:r>
              <a:rPr sz="1600" b="1" spc="-20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h</a:t>
            </a:r>
            <a:r>
              <a:rPr sz="1600" b="1" spc="1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En</a:t>
            </a:r>
            <a:r>
              <a:rPr sz="1600" b="1" spc="-20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erprise</a:t>
            </a:r>
            <a:r>
              <a:rPr sz="1600" b="1" spc="1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F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rated</a:t>
            </a:r>
            <a:r>
              <a:rPr sz="1600" b="1" spc="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L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arni</a:t>
            </a:r>
            <a:r>
              <a:rPr sz="1600" b="1" spc="-20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g</a:t>
            </a:r>
            <a:r>
              <a:rPr sz="1600" b="1" spc="1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S</a:t>
            </a:r>
            <a:r>
              <a:rPr sz="1600" b="1" spc="-50" dirty="0">
                <a:solidFill>
                  <a:srgbClr val="1E52A3"/>
                </a:solidFill>
                <a:latin typeface="Arial"/>
                <a:cs typeface="Arial"/>
              </a:rPr>
              <a:t>y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s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tem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088" y="1633768"/>
            <a:ext cx="4875530" cy="92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稳定运</a:t>
            </a:r>
            <a:r>
              <a:rPr sz="1400" spc="-5" dirty="0">
                <a:solidFill>
                  <a:srgbClr val="44536A"/>
                </a:solidFill>
                <a:latin typeface="Microsoft YaHei"/>
                <a:cs typeface="Microsoft YaHei"/>
              </a:rPr>
              <a:t>行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2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年以上，数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十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家客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户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落地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运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行</a:t>
            </a:r>
            <a:endParaRPr sz="1400" dirty="0">
              <a:latin typeface="Microsoft YaHei"/>
              <a:cs typeface="Microsoft YaHei"/>
            </a:endParaRPr>
          </a:p>
          <a:p>
            <a:pPr marL="12700" marR="5080">
              <a:lnSpc>
                <a:spcPts val="2880"/>
              </a:lnSpc>
              <a:spcBef>
                <a:spcPts val="200"/>
              </a:spcBef>
            </a:pP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100</a:t>
            </a:r>
            <a:r>
              <a:rPr sz="1600" b="1" spc="-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Million</a:t>
            </a:r>
            <a:r>
              <a:rPr sz="1600" b="1" spc="4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Le</a:t>
            </a:r>
            <a:r>
              <a:rPr sz="1600" b="1" spc="-50" dirty="0">
                <a:solidFill>
                  <a:srgbClr val="1E52A3"/>
                </a:solidFill>
                <a:latin typeface="Arial"/>
                <a:cs typeface="Arial"/>
              </a:rPr>
              <a:t>v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el</a:t>
            </a:r>
            <a:r>
              <a:rPr sz="1600" b="1" spc="4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Data</a:t>
            </a:r>
            <a:r>
              <a:rPr sz="1600" b="1" spc="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Processin</a:t>
            </a:r>
            <a:r>
              <a:rPr sz="1600" b="1" spc="-20" dirty="0">
                <a:solidFill>
                  <a:srgbClr val="1E52A3"/>
                </a:solidFill>
                <a:latin typeface="Arial"/>
                <a:cs typeface="Arial"/>
              </a:rPr>
              <a:t>g</a:t>
            </a:r>
            <a:r>
              <a:rPr sz="1600" b="1" spc="-5" dirty="0">
                <a:solidFill>
                  <a:srgbClr val="1E52A3"/>
                </a:solidFill>
                <a:latin typeface="Arial"/>
                <a:cs typeface="Arial"/>
              </a:rPr>
              <a:t>,</a:t>
            </a:r>
            <a:r>
              <a:rPr sz="1600" b="1" spc="2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2000+</a:t>
            </a:r>
            <a:r>
              <a:rPr sz="1600" b="1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Fea</a:t>
            </a:r>
            <a:r>
              <a:rPr sz="1600" b="1" spc="-15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ures Credit</a:t>
            </a:r>
            <a:r>
              <a:rPr sz="1600" b="1" spc="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Rating</a:t>
            </a:r>
            <a:r>
              <a:rPr sz="1600" b="1" spc="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in</a:t>
            </a:r>
            <a:r>
              <a:rPr sz="1600" b="1" spc="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Banking</a:t>
            </a:r>
            <a:r>
              <a:rPr sz="1600" b="1" spc="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:</a:t>
            </a:r>
            <a:r>
              <a:rPr sz="1600" b="1" spc="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12</a:t>
            </a:r>
            <a:r>
              <a:rPr sz="1600" b="1" spc="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1E52A3"/>
                </a:solidFill>
                <a:latin typeface="Arial"/>
                <a:cs typeface="Arial"/>
              </a:rPr>
              <a:t>scearios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770" y="3989036"/>
            <a:ext cx="2350135" cy="1753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 algn="just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SaaS </a:t>
            </a:r>
            <a:r>
              <a:rPr sz="1600" b="1" spc="-15" dirty="0">
                <a:latin typeface="Arial"/>
                <a:cs typeface="Arial"/>
              </a:rPr>
              <a:t>Q</a:t>
            </a:r>
            <a:r>
              <a:rPr sz="1600" b="1" spc="-20" dirty="0">
                <a:latin typeface="Arial"/>
                <a:cs typeface="Arial"/>
              </a:rPr>
              <a:t>u</a:t>
            </a:r>
            <a:r>
              <a:rPr sz="1600" b="1" spc="-10" dirty="0">
                <a:latin typeface="Arial"/>
                <a:cs typeface="Arial"/>
              </a:rPr>
              <a:t>eries</a:t>
            </a:r>
            <a:endParaRPr sz="1600" dirty="0">
              <a:latin typeface="Arial"/>
              <a:cs typeface="Arial"/>
            </a:endParaRPr>
          </a:p>
          <a:p>
            <a:pPr marL="48895" algn="just">
              <a:lnSpc>
                <a:spcPct val="100000"/>
              </a:lnSpc>
              <a:spcBef>
                <a:spcPts val="910"/>
              </a:spcBef>
            </a:pP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40</a:t>
            </a:r>
            <a:r>
              <a:rPr sz="2800" b="1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C00000"/>
                </a:solidFill>
                <a:latin typeface="Arial"/>
                <a:cs typeface="Arial"/>
              </a:rPr>
              <a:t>Mill</a:t>
            </a:r>
            <a:r>
              <a:rPr sz="2800" b="1" spc="-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on</a:t>
            </a:r>
            <a:endParaRPr sz="2800" dirty="0">
              <a:latin typeface="Arial"/>
              <a:cs typeface="Arial"/>
            </a:endParaRPr>
          </a:p>
          <a:p>
            <a:pPr marL="12700" marR="5080" algn="just">
              <a:lnSpc>
                <a:spcPct val="150000"/>
              </a:lnSpc>
              <a:spcBef>
                <a:spcPts val="1240"/>
              </a:spcBef>
            </a:pP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支持亿级数据隐私保护交集算法， 支撑</a:t>
            </a:r>
            <a:r>
              <a:rPr sz="1200" spc="-2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20+ 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联邦学习</a:t>
            </a:r>
            <a:r>
              <a:rPr sz="1200" spc="-15" dirty="0">
                <a:solidFill>
                  <a:srgbClr val="44536A"/>
                </a:solidFill>
                <a:latin typeface="Microsoft YaHei"/>
                <a:cs typeface="Microsoft YaHei"/>
              </a:rPr>
              <a:t>算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法生产应用， 超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400</a:t>
            </a:r>
            <a:r>
              <a:rPr sz="1200" b="1" spc="5" dirty="0">
                <a:solidFill>
                  <a:srgbClr val="44536A"/>
                </a:solidFill>
                <a:latin typeface="Arial"/>
                <a:cs typeface="Arial"/>
              </a:rPr>
              <a:t>0</a:t>
            </a:r>
            <a:r>
              <a:rPr sz="1200" b="1" dirty="0">
                <a:solidFill>
                  <a:srgbClr val="44536A"/>
                </a:solidFill>
                <a:latin typeface="Microsoft YaHei"/>
                <a:cs typeface="Microsoft YaHei"/>
              </a:rPr>
              <a:t>万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在线调用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04210" y="3989036"/>
            <a:ext cx="1991995" cy="147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Eco</a:t>
            </a:r>
            <a:r>
              <a:rPr sz="1600" b="1" spc="-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</a:t>
            </a:r>
            <a:r>
              <a:rPr sz="1600" b="1" spc="-45" dirty="0">
                <a:latin typeface="Arial"/>
                <a:cs typeface="Arial"/>
              </a:rPr>
              <a:t>y</a:t>
            </a:r>
            <a:r>
              <a:rPr sz="1600" b="1" spc="-10" dirty="0">
                <a:latin typeface="Arial"/>
                <a:cs typeface="Arial"/>
              </a:rPr>
              <a:t>ste</a:t>
            </a:r>
            <a:r>
              <a:rPr sz="1600" b="1" spc="-20" dirty="0">
                <a:latin typeface="Arial"/>
                <a:cs typeface="Arial"/>
              </a:rPr>
              <a:t>m</a:t>
            </a:r>
            <a:r>
              <a:rPr sz="1600" b="1" spc="-10" dirty="0"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530+</a:t>
            </a:r>
            <a:r>
              <a:rPr sz="2800" b="1" spc="-43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1E52A3"/>
                </a:solidFill>
                <a:latin typeface="Arial"/>
                <a:cs typeface="Arial"/>
              </a:rPr>
              <a:t>or</a:t>
            </a:r>
            <a:r>
              <a:rPr sz="1200" b="1" spc="-5" dirty="0">
                <a:solidFill>
                  <a:srgbClr val="1E52A3"/>
                </a:solidFill>
                <a:latin typeface="Arial"/>
                <a:cs typeface="Arial"/>
              </a:rPr>
              <a:t>g</a:t>
            </a:r>
            <a:r>
              <a:rPr sz="1200" b="1" dirty="0">
                <a:solidFill>
                  <a:srgbClr val="1E52A3"/>
                </a:solidFill>
                <a:latin typeface="Arial"/>
                <a:cs typeface="Arial"/>
              </a:rPr>
              <a:t>aniza</a:t>
            </a:r>
            <a:r>
              <a:rPr sz="1200" b="1" spc="-5" dirty="0">
                <a:solidFill>
                  <a:srgbClr val="1E52A3"/>
                </a:solidFill>
                <a:latin typeface="Arial"/>
                <a:cs typeface="Arial"/>
              </a:rPr>
              <a:t>t</a:t>
            </a:r>
            <a:r>
              <a:rPr sz="1200" b="1" dirty="0">
                <a:solidFill>
                  <a:srgbClr val="1E52A3"/>
                </a:solidFill>
                <a:latin typeface="Arial"/>
                <a:cs typeface="Arial"/>
              </a:rPr>
              <a:t>ions</a:t>
            </a:r>
            <a:endParaRPr sz="1200" dirty="0">
              <a:latin typeface="Arial"/>
              <a:cs typeface="Arial"/>
            </a:endParaRPr>
          </a:p>
          <a:p>
            <a:pPr marL="118110" marR="5080">
              <a:lnSpc>
                <a:spcPct val="150000"/>
              </a:lnSpc>
              <a:spcBef>
                <a:spcPts val="1240"/>
              </a:spcBef>
            </a:pP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同比上涨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96%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，覆盖</a:t>
            </a:r>
            <a:r>
              <a:rPr sz="1200" spc="-4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370</a:t>
            </a:r>
            <a:r>
              <a:rPr sz="12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家 企业机构，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164</a:t>
            </a:r>
            <a:r>
              <a:rPr sz="12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所高校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3169" y="3989036"/>
            <a:ext cx="1682750" cy="1204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Paten</a:t>
            </a:r>
            <a:r>
              <a:rPr sz="1600" b="1" spc="-15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2800" b="1" spc="-20" dirty="0">
                <a:solidFill>
                  <a:srgbClr val="C00000"/>
                </a:solidFill>
                <a:latin typeface="Arial"/>
                <a:cs typeface="Arial"/>
              </a:rPr>
              <a:t>74</a:t>
            </a:r>
            <a:r>
              <a:rPr sz="28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1E52A3"/>
                </a:solidFill>
                <a:latin typeface="Arial"/>
                <a:cs typeface="Arial"/>
              </a:rPr>
              <a:t>p</a:t>
            </a:r>
            <a:r>
              <a:rPr sz="1200" b="1" spc="-5" dirty="0">
                <a:solidFill>
                  <a:srgbClr val="1E52A3"/>
                </a:solidFill>
                <a:latin typeface="Arial"/>
                <a:cs typeface="Arial"/>
              </a:rPr>
              <a:t>p</a:t>
            </a:r>
            <a:r>
              <a:rPr sz="1200" b="1" dirty="0">
                <a:solidFill>
                  <a:srgbClr val="1E52A3"/>
                </a:solidFill>
                <a:latin typeface="Arial"/>
                <a:cs typeface="Arial"/>
              </a:rPr>
              <a:t>ro</a:t>
            </a:r>
            <a:r>
              <a:rPr sz="1200" b="1" spc="-25" dirty="0">
                <a:solidFill>
                  <a:srgbClr val="1E52A3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1E52A3"/>
                </a:solidFill>
                <a:latin typeface="Arial"/>
                <a:cs typeface="Arial"/>
              </a:rPr>
              <a:t>ed</a:t>
            </a:r>
            <a:endParaRPr sz="1200" dirty="0">
              <a:latin typeface="Arial"/>
              <a:cs typeface="Arial"/>
            </a:endParaRPr>
          </a:p>
          <a:p>
            <a:pPr marL="76835">
              <a:lnSpc>
                <a:spcPct val="100000"/>
              </a:lnSpc>
              <a:spcBef>
                <a:spcPts val="1960"/>
              </a:spcBef>
            </a:pP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In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200" spc="-10" dirty="0">
                <a:solidFill>
                  <a:srgbClr val="44536A"/>
                </a:solidFill>
                <a:latin typeface="Arial"/>
                <a:cs typeface="Arial"/>
              </a:rPr>
              <a:t>p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pl</a:t>
            </a:r>
            <a:r>
              <a:rPr sz="1200" spc="-5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200" spc="-15" dirty="0">
                <a:solidFill>
                  <a:srgbClr val="44536A"/>
                </a:solidFill>
                <a:latin typeface="Arial"/>
                <a:cs typeface="Arial"/>
              </a:rPr>
              <a:t>c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at</a:t>
            </a:r>
            <a:r>
              <a:rPr sz="1200" spc="-15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200" spc="-1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ns: &gt;</a:t>
            </a:r>
            <a:r>
              <a:rPr sz="12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4</a:t>
            </a:r>
            <a:r>
              <a:rPr sz="1200" spc="-10" dirty="0">
                <a:solidFill>
                  <a:srgbClr val="44536A"/>
                </a:solidFill>
                <a:latin typeface="Arial"/>
                <a:cs typeface="Arial"/>
              </a:rPr>
              <a:t>0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0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，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93326" y="3952206"/>
            <a:ext cx="10223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35" dirty="0">
                <a:latin typeface="Arial"/>
                <a:cs typeface="Arial"/>
              </a:rPr>
              <a:t>T</a:t>
            </a:r>
            <a:r>
              <a:rPr sz="1600" b="1" spc="-10" dirty="0">
                <a:latin typeface="Arial"/>
                <a:cs typeface="Arial"/>
              </a:rPr>
              <a:t>ext</a:t>
            </a:r>
            <a:r>
              <a:rPr sz="1600" b="1" spc="-15" dirty="0">
                <a:latin typeface="Arial"/>
                <a:cs typeface="Arial"/>
              </a:rPr>
              <a:t>b</a:t>
            </a:r>
            <a:r>
              <a:rPr sz="1600" b="1" spc="-10" dirty="0">
                <a:latin typeface="Arial"/>
                <a:cs typeface="Arial"/>
              </a:rPr>
              <a:t>o</a:t>
            </a:r>
            <a:r>
              <a:rPr sz="1600" b="1" spc="-20" dirty="0">
                <a:latin typeface="Arial"/>
                <a:cs typeface="Arial"/>
              </a:rPr>
              <a:t>o</a:t>
            </a:r>
            <a:r>
              <a:rPr sz="1600" b="1" spc="-10" dirty="0">
                <a:latin typeface="Arial"/>
                <a:cs typeface="Arial"/>
              </a:rPr>
              <a:t>ks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05009" y="5015351"/>
            <a:ext cx="2006600" cy="72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</a:pP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联合中国银联、鹏城实验室、 平安科技等共同发布了《联邦 学习白皮书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2.</a:t>
            </a:r>
            <a:r>
              <a:rPr sz="1200" spc="5" dirty="0">
                <a:solidFill>
                  <a:srgbClr val="44536A"/>
                </a:solidFill>
                <a:latin typeface="Arial"/>
                <a:cs typeface="Arial"/>
              </a:rPr>
              <a:t>0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》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954511" y="4247388"/>
            <a:ext cx="537972" cy="659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7580121" y="3989036"/>
            <a:ext cx="1568450" cy="147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Stan</a:t>
            </a:r>
            <a:r>
              <a:rPr sz="1600" b="1" spc="-20" dirty="0">
                <a:latin typeface="Arial"/>
                <a:cs typeface="Arial"/>
              </a:rPr>
              <a:t>d</a:t>
            </a:r>
            <a:r>
              <a:rPr sz="1600" b="1" spc="-10" dirty="0">
                <a:latin typeface="Arial"/>
                <a:cs typeface="Arial"/>
              </a:rPr>
              <a:t>ards</a:t>
            </a:r>
            <a:endParaRPr sz="1600" dirty="0">
              <a:latin typeface="Arial"/>
              <a:cs typeface="Arial"/>
            </a:endParaRPr>
          </a:p>
          <a:p>
            <a:pPr marL="40005">
              <a:lnSpc>
                <a:spcPct val="100000"/>
              </a:lnSpc>
              <a:spcBef>
                <a:spcPts val="1019"/>
              </a:spcBef>
            </a:pPr>
            <a:r>
              <a:rPr sz="2800" b="1" spc="-15" dirty="0">
                <a:solidFill>
                  <a:srgbClr val="C00000"/>
                </a:solidFill>
                <a:latin typeface="Arial"/>
                <a:cs typeface="Arial"/>
              </a:rPr>
              <a:t>5</a:t>
            </a:r>
            <a:r>
              <a:rPr sz="1200" b="1" dirty="0">
                <a:solidFill>
                  <a:srgbClr val="1E52A3"/>
                </a:solidFill>
                <a:latin typeface="Microsoft YaHei"/>
                <a:cs typeface="Microsoft YaHei"/>
              </a:rPr>
              <a:t>项标准制定</a:t>
            </a:r>
            <a:endParaRPr sz="1200" dirty="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1125"/>
              </a:spcBef>
            </a:pP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其中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2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项国际标准，</a:t>
            </a:r>
            <a:r>
              <a:rPr sz="1200" dirty="0">
                <a:solidFill>
                  <a:srgbClr val="44536A"/>
                </a:solidFill>
                <a:latin typeface="Arial"/>
                <a:cs typeface="Arial"/>
              </a:rPr>
              <a:t>3</a:t>
            </a:r>
            <a:r>
              <a:rPr sz="1200" dirty="0">
                <a:solidFill>
                  <a:srgbClr val="44536A"/>
                </a:solidFill>
                <a:latin typeface="Microsoft YaHei"/>
                <a:cs typeface="Microsoft YaHei"/>
              </a:rPr>
              <a:t>项 国内标准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61754" y="4486647"/>
            <a:ext cx="1397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1E52A3"/>
                </a:solidFill>
                <a:latin typeface="Microsoft YaHei"/>
                <a:cs typeface="Microsoft YaHei"/>
              </a:rPr>
              <a:t>《联邦学习》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53096" y="1271205"/>
            <a:ext cx="2683510" cy="605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800" b="1" spc="-95" dirty="0">
                <a:solidFill>
                  <a:srgbClr val="4471C4"/>
                </a:solidFill>
                <a:latin typeface="Arial"/>
                <a:cs typeface="Arial"/>
              </a:rPr>
              <a:t>A</a:t>
            </a:r>
            <a:r>
              <a:rPr sz="1800" b="1" spc="45" dirty="0">
                <a:solidFill>
                  <a:srgbClr val="4471C4"/>
                </a:solidFill>
                <a:latin typeface="Arial"/>
                <a:cs typeface="Arial"/>
              </a:rPr>
              <a:t>w</a:t>
            </a:r>
            <a:r>
              <a:rPr sz="1800" b="1" spc="-10" dirty="0">
                <a:solidFill>
                  <a:srgbClr val="4471C4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4471C4"/>
                </a:solidFill>
                <a:latin typeface="Arial"/>
                <a:cs typeface="Arial"/>
              </a:rPr>
              <a:t>rds</a:t>
            </a:r>
            <a:endParaRPr sz="1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Arial"/>
                <a:cs typeface="Arial"/>
              </a:rPr>
              <a:t>AAAI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r>
              <a:rPr sz="1800" spc="-10" dirty="0">
                <a:latin typeface="Arial"/>
                <a:cs typeface="Arial"/>
              </a:rPr>
              <a:t>0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ustry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Aw</a:t>
            </a:r>
            <a:r>
              <a:rPr sz="1800" dirty="0">
                <a:latin typeface="Arial"/>
                <a:cs typeface="Arial"/>
              </a:rPr>
              <a:t>ard</a:t>
            </a:r>
          </a:p>
        </p:txBody>
      </p:sp>
      <p:sp>
        <p:nvSpPr>
          <p:cNvPr id="16" name="object 16"/>
          <p:cNvSpPr/>
          <p:nvPr/>
        </p:nvSpPr>
        <p:spPr>
          <a:xfrm>
            <a:off x="3038855" y="3884676"/>
            <a:ext cx="0" cy="1936750"/>
          </a:xfrm>
          <a:custGeom>
            <a:avLst/>
            <a:gdLst/>
            <a:ahLst/>
            <a:cxnLst/>
            <a:rect l="l" t="t" r="r" b="b"/>
            <a:pathLst>
              <a:path h="1936750">
                <a:moveTo>
                  <a:pt x="0" y="0"/>
                </a:moveTo>
                <a:lnTo>
                  <a:pt x="0" y="1936445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286755" y="3884676"/>
            <a:ext cx="0" cy="1936750"/>
          </a:xfrm>
          <a:custGeom>
            <a:avLst/>
            <a:gdLst/>
            <a:ahLst/>
            <a:cxnLst/>
            <a:rect l="l" t="t" r="r" b="b"/>
            <a:pathLst>
              <a:path h="1936750">
                <a:moveTo>
                  <a:pt x="0" y="0"/>
                </a:moveTo>
                <a:lnTo>
                  <a:pt x="0" y="1936445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289292" y="3884676"/>
            <a:ext cx="0" cy="1936750"/>
          </a:xfrm>
          <a:custGeom>
            <a:avLst/>
            <a:gdLst/>
            <a:ahLst/>
            <a:cxnLst/>
            <a:rect l="l" t="t" r="r" b="b"/>
            <a:pathLst>
              <a:path h="1936750">
                <a:moveTo>
                  <a:pt x="0" y="0"/>
                </a:moveTo>
                <a:lnTo>
                  <a:pt x="0" y="1936445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9337547" y="3884676"/>
            <a:ext cx="0" cy="1936750"/>
          </a:xfrm>
          <a:custGeom>
            <a:avLst/>
            <a:gdLst/>
            <a:ahLst/>
            <a:cxnLst/>
            <a:rect l="l" t="t" r="r" b="b"/>
            <a:pathLst>
              <a:path h="1936750">
                <a:moveTo>
                  <a:pt x="0" y="0"/>
                </a:moveTo>
                <a:lnTo>
                  <a:pt x="0" y="1936445"/>
                </a:lnTo>
              </a:path>
            </a:pathLst>
          </a:custGeom>
          <a:ln w="609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847588" y="1106424"/>
            <a:ext cx="5375275" cy="2103120"/>
          </a:xfrm>
          <a:custGeom>
            <a:avLst/>
            <a:gdLst/>
            <a:ahLst/>
            <a:cxnLst/>
            <a:rect l="l" t="t" r="r" b="b"/>
            <a:pathLst>
              <a:path w="5375275" h="2103120">
                <a:moveTo>
                  <a:pt x="0" y="350520"/>
                </a:moveTo>
                <a:lnTo>
                  <a:pt x="4588" y="293673"/>
                </a:lnTo>
                <a:lnTo>
                  <a:pt x="17873" y="239743"/>
                </a:lnTo>
                <a:lnTo>
                  <a:pt x="39131" y="189453"/>
                </a:lnTo>
                <a:lnTo>
                  <a:pt x="67641" y="143524"/>
                </a:lnTo>
                <a:lnTo>
                  <a:pt x="102679" y="102679"/>
                </a:lnTo>
                <a:lnTo>
                  <a:pt x="143524" y="67641"/>
                </a:lnTo>
                <a:lnTo>
                  <a:pt x="189453" y="39131"/>
                </a:lnTo>
                <a:lnTo>
                  <a:pt x="239743" y="17873"/>
                </a:lnTo>
                <a:lnTo>
                  <a:pt x="293673" y="4588"/>
                </a:lnTo>
                <a:lnTo>
                  <a:pt x="350520" y="0"/>
                </a:lnTo>
                <a:lnTo>
                  <a:pt x="5024628" y="0"/>
                </a:lnTo>
                <a:lnTo>
                  <a:pt x="5081474" y="4588"/>
                </a:lnTo>
                <a:lnTo>
                  <a:pt x="5135404" y="17873"/>
                </a:lnTo>
                <a:lnTo>
                  <a:pt x="5185694" y="39131"/>
                </a:lnTo>
                <a:lnTo>
                  <a:pt x="5231623" y="67641"/>
                </a:lnTo>
                <a:lnTo>
                  <a:pt x="5272468" y="102679"/>
                </a:lnTo>
                <a:lnTo>
                  <a:pt x="5307506" y="143524"/>
                </a:lnTo>
                <a:lnTo>
                  <a:pt x="5336016" y="189453"/>
                </a:lnTo>
                <a:lnTo>
                  <a:pt x="5357274" y="239743"/>
                </a:lnTo>
                <a:lnTo>
                  <a:pt x="5370559" y="293673"/>
                </a:lnTo>
                <a:lnTo>
                  <a:pt x="5375147" y="350520"/>
                </a:lnTo>
                <a:lnTo>
                  <a:pt x="5375147" y="1752600"/>
                </a:lnTo>
                <a:lnTo>
                  <a:pt x="5370559" y="1809446"/>
                </a:lnTo>
                <a:lnTo>
                  <a:pt x="5357274" y="1863376"/>
                </a:lnTo>
                <a:lnTo>
                  <a:pt x="5336016" y="1913666"/>
                </a:lnTo>
                <a:lnTo>
                  <a:pt x="5307506" y="1959595"/>
                </a:lnTo>
                <a:lnTo>
                  <a:pt x="5272468" y="2000440"/>
                </a:lnTo>
                <a:lnTo>
                  <a:pt x="5231623" y="2035478"/>
                </a:lnTo>
                <a:lnTo>
                  <a:pt x="5185694" y="2063988"/>
                </a:lnTo>
                <a:lnTo>
                  <a:pt x="5135404" y="2085246"/>
                </a:lnTo>
                <a:lnTo>
                  <a:pt x="5081474" y="2098531"/>
                </a:lnTo>
                <a:lnTo>
                  <a:pt x="5024628" y="2103120"/>
                </a:lnTo>
                <a:lnTo>
                  <a:pt x="350520" y="2103120"/>
                </a:lnTo>
                <a:lnTo>
                  <a:pt x="293673" y="2098531"/>
                </a:lnTo>
                <a:lnTo>
                  <a:pt x="239743" y="2085246"/>
                </a:lnTo>
                <a:lnTo>
                  <a:pt x="189453" y="2063988"/>
                </a:lnTo>
                <a:lnTo>
                  <a:pt x="143524" y="2035478"/>
                </a:lnTo>
                <a:lnTo>
                  <a:pt x="102679" y="2000440"/>
                </a:lnTo>
                <a:lnTo>
                  <a:pt x="67641" y="1959595"/>
                </a:lnTo>
                <a:lnTo>
                  <a:pt x="39131" y="1913666"/>
                </a:lnTo>
                <a:lnTo>
                  <a:pt x="17873" y="1863376"/>
                </a:lnTo>
                <a:lnTo>
                  <a:pt x="4588" y="1809446"/>
                </a:lnTo>
                <a:lnTo>
                  <a:pt x="0" y="1752600"/>
                </a:lnTo>
                <a:lnTo>
                  <a:pt x="0" y="350520"/>
                </a:lnTo>
                <a:close/>
              </a:path>
            </a:pathLst>
          </a:custGeom>
          <a:ln w="12192">
            <a:solidFill>
              <a:srgbClr val="538235"/>
            </a:solidFill>
            <a:prstDash val="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50</a:t>
            </a:fld>
            <a:endParaRPr spc="-10" dirty="0"/>
          </a:p>
        </p:txBody>
      </p:sp>
      <p:sp>
        <p:nvSpPr>
          <p:cNvPr id="22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4928" y="2631948"/>
            <a:ext cx="1123315" cy="1125220"/>
          </a:xfrm>
          <a:custGeom>
            <a:avLst/>
            <a:gdLst/>
            <a:ahLst/>
            <a:cxnLst/>
            <a:rect l="l" t="t" r="r" b="b"/>
            <a:pathLst>
              <a:path w="1123315" h="1125220">
                <a:moveTo>
                  <a:pt x="935990" y="0"/>
                </a:moveTo>
                <a:lnTo>
                  <a:pt x="187198" y="0"/>
                </a:lnTo>
                <a:lnTo>
                  <a:pt x="171846" y="620"/>
                </a:lnTo>
                <a:lnTo>
                  <a:pt x="128032" y="9544"/>
                </a:lnTo>
                <a:lnTo>
                  <a:pt x="88593" y="28048"/>
                </a:lnTo>
                <a:lnTo>
                  <a:pt x="54832" y="54832"/>
                </a:lnTo>
                <a:lnTo>
                  <a:pt x="28048" y="88593"/>
                </a:lnTo>
                <a:lnTo>
                  <a:pt x="9544" y="128032"/>
                </a:lnTo>
                <a:lnTo>
                  <a:pt x="620" y="171846"/>
                </a:lnTo>
                <a:lnTo>
                  <a:pt x="0" y="187198"/>
                </a:lnTo>
                <a:lnTo>
                  <a:pt x="0" y="937513"/>
                </a:lnTo>
                <a:lnTo>
                  <a:pt x="5440" y="982497"/>
                </a:lnTo>
                <a:lnTo>
                  <a:pt x="20896" y="1023538"/>
                </a:lnTo>
                <a:lnTo>
                  <a:pt x="45064" y="1059336"/>
                </a:lnTo>
                <a:lnTo>
                  <a:pt x="76645" y="1088591"/>
                </a:lnTo>
                <a:lnTo>
                  <a:pt x="114335" y="1109999"/>
                </a:lnTo>
                <a:lnTo>
                  <a:pt x="156835" y="1122261"/>
                </a:lnTo>
                <a:lnTo>
                  <a:pt x="187198" y="1124712"/>
                </a:lnTo>
                <a:lnTo>
                  <a:pt x="935990" y="1124712"/>
                </a:lnTo>
                <a:lnTo>
                  <a:pt x="980973" y="1119271"/>
                </a:lnTo>
                <a:lnTo>
                  <a:pt x="1022014" y="1103815"/>
                </a:lnTo>
                <a:lnTo>
                  <a:pt x="1057812" y="1079647"/>
                </a:lnTo>
                <a:lnTo>
                  <a:pt x="1087067" y="1048066"/>
                </a:lnTo>
                <a:lnTo>
                  <a:pt x="1108475" y="1010376"/>
                </a:lnTo>
                <a:lnTo>
                  <a:pt x="1120737" y="967876"/>
                </a:lnTo>
                <a:lnTo>
                  <a:pt x="1123188" y="937513"/>
                </a:lnTo>
                <a:lnTo>
                  <a:pt x="1123188" y="187198"/>
                </a:lnTo>
                <a:lnTo>
                  <a:pt x="1117747" y="142214"/>
                </a:lnTo>
                <a:lnTo>
                  <a:pt x="1102291" y="101173"/>
                </a:lnTo>
                <a:lnTo>
                  <a:pt x="1078123" y="65375"/>
                </a:lnTo>
                <a:lnTo>
                  <a:pt x="1046542" y="36120"/>
                </a:lnTo>
                <a:lnTo>
                  <a:pt x="1008852" y="14712"/>
                </a:lnTo>
                <a:lnTo>
                  <a:pt x="966352" y="2450"/>
                </a:lnTo>
                <a:lnTo>
                  <a:pt x="93599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642616" y="1769364"/>
            <a:ext cx="2914015" cy="2931160"/>
          </a:xfrm>
          <a:custGeom>
            <a:avLst/>
            <a:gdLst/>
            <a:ahLst/>
            <a:cxnLst/>
            <a:rect l="l" t="t" r="r" b="b"/>
            <a:pathLst>
              <a:path w="2914015" h="2931160">
                <a:moveTo>
                  <a:pt x="2634487" y="0"/>
                </a:moveTo>
                <a:lnTo>
                  <a:pt x="279400" y="0"/>
                </a:lnTo>
                <a:lnTo>
                  <a:pt x="256485" y="926"/>
                </a:lnTo>
                <a:lnTo>
                  <a:pt x="212258" y="8120"/>
                </a:lnTo>
                <a:lnTo>
                  <a:pt x="170646" y="21957"/>
                </a:lnTo>
                <a:lnTo>
                  <a:pt x="132225" y="41861"/>
                </a:lnTo>
                <a:lnTo>
                  <a:pt x="97570" y="67257"/>
                </a:lnTo>
                <a:lnTo>
                  <a:pt x="67257" y="97570"/>
                </a:lnTo>
                <a:lnTo>
                  <a:pt x="41861" y="132225"/>
                </a:lnTo>
                <a:lnTo>
                  <a:pt x="21957" y="170646"/>
                </a:lnTo>
                <a:lnTo>
                  <a:pt x="8120" y="212258"/>
                </a:lnTo>
                <a:lnTo>
                  <a:pt x="926" y="256485"/>
                </a:lnTo>
                <a:lnTo>
                  <a:pt x="0" y="279400"/>
                </a:lnTo>
                <a:lnTo>
                  <a:pt x="0" y="2651252"/>
                </a:lnTo>
                <a:lnTo>
                  <a:pt x="3656" y="2696571"/>
                </a:lnTo>
                <a:lnTo>
                  <a:pt x="14244" y="2739562"/>
                </a:lnTo>
                <a:lnTo>
                  <a:pt x="31186" y="2779650"/>
                </a:lnTo>
                <a:lnTo>
                  <a:pt x="53908" y="2816260"/>
                </a:lnTo>
                <a:lnTo>
                  <a:pt x="81835" y="2848816"/>
                </a:lnTo>
                <a:lnTo>
                  <a:pt x="114391" y="2876743"/>
                </a:lnTo>
                <a:lnTo>
                  <a:pt x="151001" y="2899465"/>
                </a:lnTo>
                <a:lnTo>
                  <a:pt x="191089" y="2916407"/>
                </a:lnTo>
                <a:lnTo>
                  <a:pt x="234080" y="2926995"/>
                </a:lnTo>
                <a:lnTo>
                  <a:pt x="279400" y="2930652"/>
                </a:lnTo>
                <a:lnTo>
                  <a:pt x="2634487" y="2930652"/>
                </a:lnTo>
                <a:lnTo>
                  <a:pt x="2679807" y="2926995"/>
                </a:lnTo>
                <a:lnTo>
                  <a:pt x="2722798" y="2916407"/>
                </a:lnTo>
                <a:lnTo>
                  <a:pt x="2762886" y="2899465"/>
                </a:lnTo>
                <a:lnTo>
                  <a:pt x="2799496" y="2876743"/>
                </a:lnTo>
                <a:lnTo>
                  <a:pt x="2832052" y="2848816"/>
                </a:lnTo>
                <a:lnTo>
                  <a:pt x="2859979" y="2816260"/>
                </a:lnTo>
                <a:lnTo>
                  <a:pt x="2882701" y="2779650"/>
                </a:lnTo>
                <a:lnTo>
                  <a:pt x="2899643" y="2739562"/>
                </a:lnTo>
                <a:lnTo>
                  <a:pt x="2910231" y="2696571"/>
                </a:lnTo>
                <a:lnTo>
                  <a:pt x="2913887" y="2651252"/>
                </a:lnTo>
                <a:lnTo>
                  <a:pt x="2913887" y="279400"/>
                </a:lnTo>
                <a:lnTo>
                  <a:pt x="2910231" y="234080"/>
                </a:lnTo>
                <a:lnTo>
                  <a:pt x="2899643" y="191089"/>
                </a:lnTo>
                <a:lnTo>
                  <a:pt x="2882701" y="151001"/>
                </a:lnTo>
                <a:lnTo>
                  <a:pt x="2859979" y="114391"/>
                </a:lnTo>
                <a:lnTo>
                  <a:pt x="2832052" y="81835"/>
                </a:lnTo>
                <a:lnTo>
                  <a:pt x="2799496" y="53908"/>
                </a:lnTo>
                <a:lnTo>
                  <a:pt x="2762886" y="31186"/>
                </a:lnTo>
                <a:lnTo>
                  <a:pt x="2722798" y="14244"/>
                </a:lnTo>
                <a:lnTo>
                  <a:pt x="2679807" y="3656"/>
                </a:lnTo>
                <a:lnTo>
                  <a:pt x="2634487" y="0"/>
                </a:lnTo>
                <a:close/>
              </a:path>
            </a:pathLst>
          </a:custGeom>
          <a:solidFill>
            <a:srgbClr val="C9DB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6673" y="775761"/>
            <a:ext cx="401827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5" dirty="0">
                <a:latin typeface="Arial"/>
                <a:cs typeface="Arial"/>
              </a:rPr>
              <a:t>Anti</a:t>
            </a:r>
            <a:r>
              <a:rPr sz="2800" b="1" spc="-5" dirty="0">
                <a:latin typeface="Arial"/>
                <a:cs typeface="Arial"/>
              </a:rPr>
              <a:t>-</a:t>
            </a:r>
            <a:r>
              <a:rPr sz="2800" b="1" spc="-20" dirty="0">
                <a:latin typeface="Arial"/>
                <a:cs typeface="Arial"/>
              </a:rPr>
              <a:t>mon</a:t>
            </a:r>
            <a:r>
              <a:rPr sz="2800" b="1" spc="-10" dirty="0">
                <a:latin typeface="Arial"/>
                <a:cs typeface="Arial"/>
              </a:rPr>
              <a:t>e</a:t>
            </a:r>
            <a:r>
              <a:rPr sz="2800" b="1" spc="-20" dirty="0">
                <a:latin typeface="Arial"/>
                <a:cs typeface="Arial"/>
              </a:rPr>
              <a:t>y</a:t>
            </a:r>
            <a:r>
              <a:rPr sz="2800" b="1" spc="2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Launde</a:t>
            </a:r>
            <a:r>
              <a:rPr sz="2800" b="1" spc="-10" dirty="0">
                <a:latin typeface="Arial"/>
                <a:cs typeface="Arial"/>
              </a:rPr>
              <a:t>r</a:t>
            </a:r>
            <a:r>
              <a:rPr sz="2800" b="1" spc="-15" dirty="0">
                <a:latin typeface="Arial"/>
                <a:cs typeface="Arial"/>
              </a:rPr>
              <a:t>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0965" y="2996236"/>
            <a:ext cx="56070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35" marR="5080" indent="-90170">
              <a:lnSpc>
                <a:spcPct val="100699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互联网 公司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63234" y="3379404"/>
            <a:ext cx="8362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纵向联邦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28861" y="3241355"/>
            <a:ext cx="18497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D70C17"/>
                </a:solidFill>
                <a:latin typeface="Microsoft YaHei"/>
                <a:cs typeface="Microsoft YaHei"/>
              </a:rPr>
              <a:t>移动支付和轨迹数据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28861" y="3553566"/>
            <a:ext cx="1025525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310" dirty="0">
                <a:solidFill>
                  <a:srgbClr val="D70C17"/>
                </a:solidFill>
                <a:latin typeface="MS Gothic"/>
                <a:cs typeface="MS Gothic"/>
              </a:rPr>
              <a:t>✓	</a:t>
            </a:r>
            <a:r>
              <a:rPr sz="1400" spc="-310" dirty="0">
                <a:solidFill>
                  <a:srgbClr val="D70C17"/>
                </a:solidFill>
                <a:latin typeface="Microsoft YaHei"/>
                <a:cs typeface="Microsoft YaHei"/>
              </a:rPr>
              <a:t>电商购物</a:t>
            </a:r>
            <a:endParaRPr sz="14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310" dirty="0">
                <a:solidFill>
                  <a:srgbClr val="D70C17"/>
                </a:solidFill>
                <a:latin typeface="MS Gothic"/>
                <a:cs typeface="MS Gothic"/>
              </a:rPr>
              <a:t>✓	</a:t>
            </a:r>
            <a:r>
              <a:rPr sz="1400" spc="-310" dirty="0">
                <a:solidFill>
                  <a:srgbClr val="D70C17"/>
                </a:solidFill>
                <a:latin typeface="Microsoft YaHei"/>
                <a:cs typeface="Microsoft YaHei"/>
              </a:rPr>
              <a:t>地图轨迹</a:t>
            </a:r>
            <a:endParaRPr sz="14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310" dirty="0">
                <a:solidFill>
                  <a:srgbClr val="D70C17"/>
                </a:solidFill>
                <a:latin typeface="MS Gothic"/>
                <a:cs typeface="MS Gothic"/>
              </a:rPr>
              <a:t>✓	</a:t>
            </a:r>
            <a:r>
              <a:rPr sz="1400" spc="-310" dirty="0">
                <a:solidFill>
                  <a:srgbClr val="D70C17"/>
                </a:solidFill>
                <a:latin typeface="Arial"/>
                <a:cs typeface="Arial"/>
              </a:rPr>
              <a:t>……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03435" y="2189988"/>
            <a:ext cx="9144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39851" y="5143561"/>
            <a:ext cx="46920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1E52A3"/>
                </a:solidFill>
                <a:latin typeface="Microsoft YaHei"/>
                <a:cs typeface="Microsoft YaHei"/>
              </a:rPr>
              <a:t>通过横向联邦扩充反洗钱样本，构</a:t>
            </a:r>
            <a:r>
              <a:rPr sz="1600" spc="-10" dirty="0">
                <a:solidFill>
                  <a:srgbClr val="1E52A3"/>
                </a:solidFill>
                <a:latin typeface="Microsoft YaHei"/>
                <a:cs typeface="Microsoft YaHei"/>
              </a:rPr>
              <a:t>建</a:t>
            </a:r>
            <a:r>
              <a:rPr sz="1600" spc="-20" dirty="0">
                <a:solidFill>
                  <a:srgbClr val="1E52A3"/>
                </a:solidFill>
                <a:latin typeface="Microsoft YaHei"/>
                <a:cs typeface="Microsoft YaHei"/>
              </a:rPr>
              <a:t>基础</a:t>
            </a:r>
            <a:r>
              <a:rPr sz="1600" spc="-10" dirty="0">
                <a:solidFill>
                  <a:srgbClr val="1E52A3"/>
                </a:solidFill>
                <a:latin typeface="Microsoft YaHei"/>
                <a:cs typeface="Microsoft YaHei"/>
              </a:rPr>
              <a:t>反</a:t>
            </a:r>
            <a:r>
              <a:rPr sz="1600" spc="-20" dirty="0">
                <a:solidFill>
                  <a:srgbClr val="1E52A3"/>
                </a:solidFill>
                <a:latin typeface="Microsoft YaHei"/>
                <a:cs typeface="Microsoft YaHei"/>
              </a:rPr>
              <a:t>洗钱</a:t>
            </a:r>
            <a:r>
              <a:rPr sz="1600" spc="-10" dirty="0">
                <a:solidFill>
                  <a:srgbClr val="1E52A3"/>
                </a:solidFill>
                <a:latin typeface="Microsoft YaHei"/>
                <a:cs typeface="Microsoft YaHei"/>
              </a:rPr>
              <a:t>模</a:t>
            </a:r>
            <a:r>
              <a:rPr sz="1600" spc="-20" dirty="0">
                <a:solidFill>
                  <a:srgbClr val="1E52A3"/>
                </a:solidFill>
                <a:latin typeface="Microsoft YaHei"/>
                <a:cs typeface="Microsoft YaHei"/>
              </a:rPr>
              <a:t>型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47891" y="5143561"/>
            <a:ext cx="48945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1E52A3"/>
                </a:solidFill>
                <a:latin typeface="Microsoft YaHei"/>
                <a:cs typeface="Microsoft YaHei"/>
              </a:rPr>
              <a:t>通过纵向联邦扩充客户特征维度，</a:t>
            </a:r>
            <a:r>
              <a:rPr sz="1600" spc="-10" dirty="0">
                <a:solidFill>
                  <a:srgbClr val="1E52A3"/>
                </a:solidFill>
                <a:latin typeface="Microsoft YaHei"/>
                <a:cs typeface="Microsoft YaHei"/>
              </a:rPr>
              <a:t>进</a:t>
            </a:r>
            <a:r>
              <a:rPr sz="1600" spc="-20" dirty="0">
                <a:solidFill>
                  <a:srgbClr val="1E52A3"/>
                </a:solidFill>
                <a:latin typeface="Microsoft YaHei"/>
                <a:cs typeface="Microsoft YaHei"/>
              </a:rPr>
              <a:t>一步</a:t>
            </a:r>
            <a:r>
              <a:rPr sz="1600" spc="-10" dirty="0">
                <a:solidFill>
                  <a:srgbClr val="1E52A3"/>
                </a:solidFill>
                <a:latin typeface="Microsoft YaHei"/>
                <a:cs typeface="Microsoft YaHei"/>
              </a:rPr>
              <a:t>优</a:t>
            </a:r>
            <a:r>
              <a:rPr sz="1600" spc="-20" dirty="0">
                <a:solidFill>
                  <a:srgbClr val="1E52A3"/>
                </a:solidFill>
                <a:latin typeface="Microsoft YaHei"/>
                <a:cs typeface="Microsoft YaHei"/>
              </a:rPr>
              <a:t>化模</a:t>
            </a:r>
            <a:r>
              <a:rPr sz="1600" spc="-10" dirty="0">
                <a:solidFill>
                  <a:srgbClr val="1E52A3"/>
                </a:solidFill>
                <a:latin typeface="Microsoft YaHei"/>
                <a:cs typeface="Microsoft YaHei"/>
              </a:rPr>
              <a:t>型</a:t>
            </a:r>
            <a:r>
              <a:rPr sz="1600" spc="-20" dirty="0">
                <a:solidFill>
                  <a:srgbClr val="1E52A3"/>
                </a:solidFill>
                <a:latin typeface="Microsoft YaHei"/>
                <a:cs typeface="Microsoft YaHei"/>
              </a:rPr>
              <a:t>效果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20567" y="2029967"/>
            <a:ext cx="844550" cy="835660"/>
          </a:xfrm>
          <a:custGeom>
            <a:avLst/>
            <a:gdLst/>
            <a:ahLst/>
            <a:cxnLst/>
            <a:rect l="l" t="t" r="r" b="b"/>
            <a:pathLst>
              <a:path w="844550" h="835660">
                <a:moveTo>
                  <a:pt x="422147" y="0"/>
                </a:moveTo>
                <a:lnTo>
                  <a:pt x="353667" y="5465"/>
                </a:lnTo>
                <a:lnTo>
                  <a:pt x="288706" y="21287"/>
                </a:lnTo>
                <a:lnTo>
                  <a:pt x="228135" y="46606"/>
                </a:lnTo>
                <a:lnTo>
                  <a:pt x="172821" y="80564"/>
                </a:lnTo>
                <a:lnTo>
                  <a:pt x="123634" y="122301"/>
                </a:lnTo>
                <a:lnTo>
                  <a:pt x="81442" y="170956"/>
                </a:lnTo>
                <a:lnTo>
                  <a:pt x="47114" y="225670"/>
                </a:lnTo>
                <a:lnTo>
                  <a:pt x="21518" y="285585"/>
                </a:lnTo>
                <a:lnTo>
                  <a:pt x="5524" y="349840"/>
                </a:lnTo>
                <a:lnTo>
                  <a:pt x="0" y="417576"/>
                </a:lnTo>
                <a:lnTo>
                  <a:pt x="1399" y="451825"/>
                </a:lnTo>
                <a:lnTo>
                  <a:pt x="12267" y="517927"/>
                </a:lnTo>
                <a:lnTo>
                  <a:pt x="33170" y="580120"/>
                </a:lnTo>
                <a:lnTo>
                  <a:pt x="63241" y="637542"/>
                </a:lnTo>
                <a:lnTo>
                  <a:pt x="101609" y="689334"/>
                </a:lnTo>
                <a:lnTo>
                  <a:pt x="147407" y="734637"/>
                </a:lnTo>
                <a:lnTo>
                  <a:pt x="199766" y="772592"/>
                </a:lnTo>
                <a:lnTo>
                  <a:pt x="257817" y="802338"/>
                </a:lnTo>
                <a:lnTo>
                  <a:pt x="320692" y="823016"/>
                </a:lnTo>
                <a:lnTo>
                  <a:pt x="387521" y="833767"/>
                </a:lnTo>
                <a:lnTo>
                  <a:pt x="422147" y="835152"/>
                </a:lnTo>
                <a:lnTo>
                  <a:pt x="456774" y="833767"/>
                </a:lnTo>
                <a:lnTo>
                  <a:pt x="523603" y="823016"/>
                </a:lnTo>
                <a:lnTo>
                  <a:pt x="586478" y="802338"/>
                </a:lnTo>
                <a:lnTo>
                  <a:pt x="644529" y="772592"/>
                </a:lnTo>
                <a:lnTo>
                  <a:pt x="696888" y="734637"/>
                </a:lnTo>
                <a:lnTo>
                  <a:pt x="742686" y="689334"/>
                </a:lnTo>
                <a:lnTo>
                  <a:pt x="781054" y="637542"/>
                </a:lnTo>
                <a:lnTo>
                  <a:pt x="811125" y="580120"/>
                </a:lnTo>
                <a:lnTo>
                  <a:pt x="832028" y="517927"/>
                </a:lnTo>
                <a:lnTo>
                  <a:pt x="842896" y="451825"/>
                </a:lnTo>
                <a:lnTo>
                  <a:pt x="844295" y="417576"/>
                </a:lnTo>
                <a:lnTo>
                  <a:pt x="842896" y="383326"/>
                </a:lnTo>
                <a:lnTo>
                  <a:pt x="832028" y="317224"/>
                </a:lnTo>
                <a:lnTo>
                  <a:pt x="811125" y="255031"/>
                </a:lnTo>
                <a:lnTo>
                  <a:pt x="781054" y="197609"/>
                </a:lnTo>
                <a:lnTo>
                  <a:pt x="742686" y="145817"/>
                </a:lnTo>
                <a:lnTo>
                  <a:pt x="696888" y="100514"/>
                </a:lnTo>
                <a:lnTo>
                  <a:pt x="644529" y="62559"/>
                </a:lnTo>
                <a:lnTo>
                  <a:pt x="586478" y="32813"/>
                </a:lnTo>
                <a:lnTo>
                  <a:pt x="523603" y="12135"/>
                </a:lnTo>
                <a:lnTo>
                  <a:pt x="456774" y="1384"/>
                </a:lnTo>
                <a:lnTo>
                  <a:pt x="422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3251708" y="2249857"/>
            <a:ext cx="382270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银行</a:t>
            </a:r>
            <a:endParaRPr sz="1400" dirty="0">
              <a:latin typeface="Microsoft YaHei"/>
              <a:cs typeface="Microsoft YaHei"/>
            </a:endParaRPr>
          </a:p>
          <a:p>
            <a:pPr marL="1270" algn="ctr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20567" y="3614928"/>
            <a:ext cx="844550" cy="835660"/>
          </a:xfrm>
          <a:custGeom>
            <a:avLst/>
            <a:gdLst/>
            <a:ahLst/>
            <a:cxnLst/>
            <a:rect l="l" t="t" r="r" b="b"/>
            <a:pathLst>
              <a:path w="844550" h="835660">
                <a:moveTo>
                  <a:pt x="422147" y="0"/>
                </a:moveTo>
                <a:lnTo>
                  <a:pt x="353667" y="5465"/>
                </a:lnTo>
                <a:lnTo>
                  <a:pt x="288706" y="21287"/>
                </a:lnTo>
                <a:lnTo>
                  <a:pt x="228135" y="46606"/>
                </a:lnTo>
                <a:lnTo>
                  <a:pt x="172821" y="80564"/>
                </a:lnTo>
                <a:lnTo>
                  <a:pt x="123634" y="122300"/>
                </a:lnTo>
                <a:lnTo>
                  <a:pt x="81442" y="170956"/>
                </a:lnTo>
                <a:lnTo>
                  <a:pt x="47114" y="225670"/>
                </a:lnTo>
                <a:lnTo>
                  <a:pt x="21518" y="285585"/>
                </a:lnTo>
                <a:lnTo>
                  <a:pt x="5524" y="349840"/>
                </a:lnTo>
                <a:lnTo>
                  <a:pt x="0" y="417576"/>
                </a:lnTo>
                <a:lnTo>
                  <a:pt x="1399" y="451825"/>
                </a:lnTo>
                <a:lnTo>
                  <a:pt x="12267" y="517927"/>
                </a:lnTo>
                <a:lnTo>
                  <a:pt x="33170" y="580120"/>
                </a:lnTo>
                <a:lnTo>
                  <a:pt x="63241" y="637542"/>
                </a:lnTo>
                <a:lnTo>
                  <a:pt x="101609" y="689334"/>
                </a:lnTo>
                <a:lnTo>
                  <a:pt x="147407" y="734637"/>
                </a:lnTo>
                <a:lnTo>
                  <a:pt x="199766" y="772592"/>
                </a:lnTo>
                <a:lnTo>
                  <a:pt x="257817" y="802338"/>
                </a:lnTo>
                <a:lnTo>
                  <a:pt x="320692" y="823016"/>
                </a:lnTo>
                <a:lnTo>
                  <a:pt x="387521" y="833767"/>
                </a:lnTo>
                <a:lnTo>
                  <a:pt x="422147" y="835152"/>
                </a:lnTo>
                <a:lnTo>
                  <a:pt x="456774" y="833767"/>
                </a:lnTo>
                <a:lnTo>
                  <a:pt x="523603" y="823016"/>
                </a:lnTo>
                <a:lnTo>
                  <a:pt x="586478" y="802338"/>
                </a:lnTo>
                <a:lnTo>
                  <a:pt x="644529" y="772592"/>
                </a:lnTo>
                <a:lnTo>
                  <a:pt x="696888" y="734637"/>
                </a:lnTo>
                <a:lnTo>
                  <a:pt x="742686" y="689334"/>
                </a:lnTo>
                <a:lnTo>
                  <a:pt x="781054" y="637542"/>
                </a:lnTo>
                <a:lnTo>
                  <a:pt x="811125" y="580120"/>
                </a:lnTo>
                <a:lnTo>
                  <a:pt x="832028" y="517927"/>
                </a:lnTo>
                <a:lnTo>
                  <a:pt x="842896" y="451825"/>
                </a:lnTo>
                <a:lnTo>
                  <a:pt x="844295" y="417576"/>
                </a:lnTo>
                <a:lnTo>
                  <a:pt x="842896" y="383326"/>
                </a:lnTo>
                <a:lnTo>
                  <a:pt x="832028" y="317224"/>
                </a:lnTo>
                <a:lnTo>
                  <a:pt x="811125" y="255031"/>
                </a:lnTo>
                <a:lnTo>
                  <a:pt x="781054" y="197609"/>
                </a:lnTo>
                <a:lnTo>
                  <a:pt x="742686" y="145817"/>
                </a:lnTo>
                <a:lnTo>
                  <a:pt x="696888" y="100514"/>
                </a:lnTo>
                <a:lnTo>
                  <a:pt x="644529" y="62559"/>
                </a:lnTo>
                <a:lnTo>
                  <a:pt x="586478" y="32813"/>
                </a:lnTo>
                <a:lnTo>
                  <a:pt x="523603" y="12135"/>
                </a:lnTo>
                <a:lnTo>
                  <a:pt x="456774" y="1384"/>
                </a:lnTo>
                <a:lnTo>
                  <a:pt x="422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3251708" y="3834436"/>
            <a:ext cx="382270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银行</a:t>
            </a:r>
            <a:endParaRPr sz="1400" dirty="0">
              <a:latin typeface="Microsoft YaHei"/>
              <a:cs typeface="Microsoft YaHei"/>
            </a:endParaRPr>
          </a:p>
          <a:p>
            <a:pPr marL="1270" algn="ctr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86328" y="2865882"/>
            <a:ext cx="114300" cy="749935"/>
          </a:xfrm>
          <a:custGeom>
            <a:avLst/>
            <a:gdLst/>
            <a:ahLst/>
            <a:cxnLst/>
            <a:rect l="l" t="t" r="r" b="b"/>
            <a:pathLst>
              <a:path w="114300" h="749935">
                <a:moveTo>
                  <a:pt x="38100" y="635126"/>
                </a:moveTo>
                <a:lnTo>
                  <a:pt x="0" y="635126"/>
                </a:lnTo>
                <a:lnTo>
                  <a:pt x="57150" y="749426"/>
                </a:lnTo>
                <a:lnTo>
                  <a:pt x="104775" y="654176"/>
                </a:lnTo>
                <a:lnTo>
                  <a:pt x="38100" y="654176"/>
                </a:lnTo>
                <a:lnTo>
                  <a:pt x="38100" y="635126"/>
                </a:lnTo>
                <a:close/>
              </a:path>
              <a:path w="114300" h="749935">
                <a:moveTo>
                  <a:pt x="76200" y="95250"/>
                </a:moveTo>
                <a:lnTo>
                  <a:pt x="38100" y="95250"/>
                </a:lnTo>
                <a:lnTo>
                  <a:pt x="38100" y="654176"/>
                </a:lnTo>
                <a:lnTo>
                  <a:pt x="76200" y="654176"/>
                </a:lnTo>
                <a:lnTo>
                  <a:pt x="76200" y="95250"/>
                </a:lnTo>
                <a:close/>
              </a:path>
              <a:path w="114300" h="749935">
                <a:moveTo>
                  <a:pt x="114300" y="635126"/>
                </a:moveTo>
                <a:lnTo>
                  <a:pt x="76200" y="635126"/>
                </a:lnTo>
                <a:lnTo>
                  <a:pt x="76200" y="654176"/>
                </a:lnTo>
                <a:lnTo>
                  <a:pt x="104775" y="654176"/>
                </a:lnTo>
                <a:lnTo>
                  <a:pt x="114300" y="635126"/>
                </a:lnTo>
                <a:close/>
              </a:path>
              <a:path w="114300" h="7499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499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3550665" y="3138231"/>
            <a:ext cx="83629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横向联邦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56176" y="2822448"/>
            <a:ext cx="844550" cy="835660"/>
          </a:xfrm>
          <a:custGeom>
            <a:avLst/>
            <a:gdLst/>
            <a:ahLst/>
            <a:cxnLst/>
            <a:rect l="l" t="t" r="r" b="b"/>
            <a:pathLst>
              <a:path w="844550" h="835660">
                <a:moveTo>
                  <a:pt x="422148" y="0"/>
                </a:moveTo>
                <a:lnTo>
                  <a:pt x="353667" y="5465"/>
                </a:lnTo>
                <a:lnTo>
                  <a:pt x="288706" y="21287"/>
                </a:lnTo>
                <a:lnTo>
                  <a:pt x="228135" y="46606"/>
                </a:lnTo>
                <a:lnTo>
                  <a:pt x="172821" y="80564"/>
                </a:lnTo>
                <a:lnTo>
                  <a:pt x="123634" y="122300"/>
                </a:lnTo>
                <a:lnTo>
                  <a:pt x="81442" y="170956"/>
                </a:lnTo>
                <a:lnTo>
                  <a:pt x="47114" y="225670"/>
                </a:lnTo>
                <a:lnTo>
                  <a:pt x="21518" y="285585"/>
                </a:lnTo>
                <a:lnTo>
                  <a:pt x="5524" y="349840"/>
                </a:lnTo>
                <a:lnTo>
                  <a:pt x="0" y="417575"/>
                </a:lnTo>
                <a:lnTo>
                  <a:pt x="1399" y="451825"/>
                </a:lnTo>
                <a:lnTo>
                  <a:pt x="12267" y="517927"/>
                </a:lnTo>
                <a:lnTo>
                  <a:pt x="33170" y="580120"/>
                </a:lnTo>
                <a:lnTo>
                  <a:pt x="63241" y="637542"/>
                </a:lnTo>
                <a:lnTo>
                  <a:pt x="101609" y="689334"/>
                </a:lnTo>
                <a:lnTo>
                  <a:pt x="147407" y="734637"/>
                </a:lnTo>
                <a:lnTo>
                  <a:pt x="199766" y="772592"/>
                </a:lnTo>
                <a:lnTo>
                  <a:pt x="257817" y="802338"/>
                </a:lnTo>
                <a:lnTo>
                  <a:pt x="320692" y="823016"/>
                </a:lnTo>
                <a:lnTo>
                  <a:pt x="387521" y="833767"/>
                </a:lnTo>
                <a:lnTo>
                  <a:pt x="422148" y="835151"/>
                </a:lnTo>
                <a:lnTo>
                  <a:pt x="456774" y="833767"/>
                </a:lnTo>
                <a:lnTo>
                  <a:pt x="523603" y="823016"/>
                </a:lnTo>
                <a:lnTo>
                  <a:pt x="586478" y="802338"/>
                </a:lnTo>
                <a:lnTo>
                  <a:pt x="644529" y="772592"/>
                </a:lnTo>
                <a:lnTo>
                  <a:pt x="696888" y="734637"/>
                </a:lnTo>
                <a:lnTo>
                  <a:pt x="742686" y="689334"/>
                </a:lnTo>
                <a:lnTo>
                  <a:pt x="781054" y="637542"/>
                </a:lnTo>
                <a:lnTo>
                  <a:pt x="811125" y="580120"/>
                </a:lnTo>
                <a:lnTo>
                  <a:pt x="832028" y="517927"/>
                </a:lnTo>
                <a:lnTo>
                  <a:pt x="842896" y="451825"/>
                </a:lnTo>
                <a:lnTo>
                  <a:pt x="844296" y="417575"/>
                </a:lnTo>
                <a:lnTo>
                  <a:pt x="842896" y="383326"/>
                </a:lnTo>
                <a:lnTo>
                  <a:pt x="832028" y="317224"/>
                </a:lnTo>
                <a:lnTo>
                  <a:pt x="811125" y="255031"/>
                </a:lnTo>
                <a:lnTo>
                  <a:pt x="781054" y="197609"/>
                </a:lnTo>
                <a:lnTo>
                  <a:pt x="742686" y="145817"/>
                </a:lnTo>
                <a:lnTo>
                  <a:pt x="696888" y="100514"/>
                </a:lnTo>
                <a:lnTo>
                  <a:pt x="644529" y="62559"/>
                </a:lnTo>
                <a:lnTo>
                  <a:pt x="586478" y="32813"/>
                </a:lnTo>
                <a:lnTo>
                  <a:pt x="523603" y="12135"/>
                </a:lnTo>
                <a:lnTo>
                  <a:pt x="456774" y="1384"/>
                </a:lnTo>
                <a:lnTo>
                  <a:pt x="422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4687570" y="3042337"/>
            <a:ext cx="382270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银行</a:t>
            </a:r>
            <a:endParaRPr sz="1400" dirty="0">
              <a:latin typeface="Microsoft YaHei"/>
              <a:cs typeface="Microsoft YaHei"/>
            </a:endParaRPr>
          </a:p>
          <a:p>
            <a:pPr marL="1270" algn="ctr">
              <a:lnSpc>
                <a:spcPct val="100000"/>
              </a:lnSpc>
              <a:spcBef>
                <a:spcPts val="1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65626" y="3536441"/>
            <a:ext cx="715010" cy="497205"/>
          </a:xfrm>
          <a:custGeom>
            <a:avLst/>
            <a:gdLst/>
            <a:ahLst/>
            <a:cxnLst/>
            <a:rect l="l" t="t" r="r" b="b"/>
            <a:pathLst>
              <a:path w="715010" h="497204">
                <a:moveTo>
                  <a:pt x="61213" y="384810"/>
                </a:moveTo>
                <a:lnTo>
                  <a:pt x="0" y="496951"/>
                </a:lnTo>
                <a:lnTo>
                  <a:pt x="126491" y="478663"/>
                </a:lnTo>
                <a:lnTo>
                  <a:pt x="112270" y="458216"/>
                </a:lnTo>
                <a:lnTo>
                  <a:pt x="89026" y="458216"/>
                </a:lnTo>
                <a:lnTo>
                  <a:pt x="67310" y="426974"/>
                </a:lnTo>
                <a:lnTo>
                  <a:pt x="82968" y="416087"/>
                </a:lnTo>
                <a:lnTo>
                  <a:pt x="61213" y="384810"/>
                </a:lnTo>
                <a:close/>
              </a:path>
              <a:path w="715010" h="497204">
                <a:moveTo>
                  <a:pt x="82968" y="416087"/>
                </a:moveTo>
                <a:lnTo>
                  <a:pt x="67310" y="426974"/>
                </a:lnTo>
                <a:lnTo>
                  <a:pt x="89026" y="458216"/>
                </a:lnTo>
                <a:lnTo>
                  <a:pt x="104694" y="447323"/>
                </a:lnTo>
                <a:lnTo>
                  <a:pt x="82968" y="416087"/>
                </a:lnTo>
                <a:close/>
              </a:path>
              <a:path w="715010" h="497204">
                <a:moveTo>
                  <a:pt x="104694" y="447323"/>
                </a:moveTo>
                <a:lnTo>
                  <a:pt x="89026" y="458216"/>
                </a:lnTo>
                <a:lnTo>
                  <a:pt x="112270" y="458216"/>
                </a:lnTo>
                <a:lnTo>
                  <a:pt x="104694" y="447323"/>
                </a:lnTo>
                <a:close/>
              </a:path>
              <a:path w="715010" h="497204">
                <a:moveTo>
                  <a:pt x="610118" y="49587"/>
                </a:moveTo>
                <a:lnTo>
                  <a:pt x="82968" y="416087"/>
                </a:lnTo>
                <a:lnTo>
                  <a:pt x="104694" y="447323"/>
                </a:lnTo>
                <a:lnTo>
                  <a:pt x="631816" y="80843"/>
                </a:lnTo>
                <a:lnTo>
                  <a:pt x="610118" y="49587"/>
                </a:lnTo>
                <a:close/>
              </a:path>
              <a:path w="715010" h="497204">
                <a:moveTo>
                  <a:pt x="693611" y="38735"/>
                </a:moveTo>
                <a:lnTo>
                  <a:pt x="625728" y="38735"/>
                </a:lnTo>
                <a:lnTo>
                  <a:pt x="647446" y="69977"/>
                </a:lnTo>
                <a:lnTo>
                  <a:pt x="631816" y="80843"/>
                </a:lnTo>
                <a:lnTo>
                  <a:pt x="653541" y="112141"/>
                </a:lnTo>
                <a:lnTo>
                  <a:pt x="693611" y="38735"/>
                </a:lnTo>
                <a:close/>
              </a:path>
              <a:path w="715010" h="497204">
                <a:moveTo>
                  <a:pt x="625728" y="38735"/>
                </a:moveTo>
                <a:lnTo>
                  <a:pt x="610118" y="49587"/>
                </a:lnTo>
                <a:lnTo>
                  <a:pt x="631816" y="80843"/>
                </a:lnTo>
                <a:lnTo>
                  <a:pt x="647446" y="69977"/>
                </a:lnTo>
                <a:lnTo>
                  <a:pt x="625728" y="38735"/>
                </a:lnTo>
                <a:close/>
              </a:path>
              <a:path w="715010" h="497204">
                <a:moveTo>
                  <a:pt x="714756" y="0"/>
                </a:moveTo>
                <a:lnTo>
                  <a:pt x="588390" y="18287"/>
                </a:lnTo>
                <a:lnTo>
                  <a:pt x="610118" y="49587"/>
                </a:lnTo>
                <a:lnTo>
                  <a:pt x="625728" y="38735"/>
                </a:lnTo>
                <a:lnTo>
                  <a:pt x="693611" y="38735"/>
                </a:lnTo>
                <a:lnTo>
                  <a:pt x="7147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3865626" y="2448305"/>
            <a:ext cx="715010" cy="497205"/>
          </a:xfrm>
          <a:custGeom>
            <a:avLst/>
            <a:gdLst/>
            <a:ahLst/>
            <a:cxnLst/>
            <a:rect l="l" t="t" r="r" b="b"/>
            <a:pathLst>
              <a:path w="715010" h="497205">
                <a:moveTo>
                  <a:pt x="610118" y="447363"/>
                </a:moveTo>
                <a:lnTo>
                  <a:pt x="588390" y="478663"/>
                </a:lnTo>
                <a:lnTo>
                  <a:pt x="714756" y="496951"/>
                </a:lnTo>
                <a:lnTo>
                  <a:pt x="693611" y="458216"/>
                </a:lnTo>
                <a:lnTo>
                  <a:pt x="625728" y="458216"/>
                </a:lnTo>
                <a:lnTo>
                  <a:pt x="610118" y="447363"/>
                </a:lnTo>
                <a:close/>
              </a:path>
              <a:path w="715010" h="497205">
                <a:moveTo>
                  <a:pt x="631816" y="416107"/>
                </a:moveTo>
                <a:lnTo>
                  <a:pt x="610118" y="447363"/>
                </a:lnTo>
                <a:lnTo>
                  <a:pt x="625728" y="458216"/>
                </a:lnTo>
                <a:lnTo>
                  <a:pt x="647446" y="426974"/>
                </a:lnTo>
                <a:lnTo>
                  <a:pt x="631816" y="416107"/>
                </a:lnTo>
                <a:close/>
              </a:path>
              <a:path w="715010" h="497205">
                <a:moveTo>
                  <a:pt x="653541" y="384810"/>
                </a:moveTo>
                <a:lnTo>
                  <a:pt x="631816" y="416107"/>
                </a:lnTo>
                <a:lnTo>
                  <a:pt x="647446" y="426974"/>
                </a:lnTo>
                <a:lnTo>
                  <a:pt x="625728" y="458216"/>
                </a:lnTo>
                <a:lnTo>
                  <a:pt x="693611" y="458216"/>
                </a:lnTo>
                <a:lnTo>
                  <a:pt x="653541" y="384810"/>
                </a:lnTo>
                <a:close/>
              </a:path>
              <a:path w="715010" h="497205">
                <a:moveTo>
                  <a:pt x="104694" y="49627"/>
                </a:moveTo>
                <a:lnTo>
                  <a:pt x="82968" y="80863"/>
                </a:lnTo>
                <a:lnTo>
                  <a:pt x="610118" y="447363"/>
                </a:lnTo>
                <a:lnTo>
                  <a:pt x="631816" y="416107"/>
                </a:lnTo>
                <a:lnTo>
                  <a:pt x="104694" y="49627"/>
                </a:lnTo>
                <a:close/>
              </a:path>
              <a:path w="715010" h="497205">
                <a:moveTo>
                  <a:pt x="0" y="0"/>
                </a:moveTo>
                <a:lnTo>
                  <a:pt x="61213" y="112141"/>
                </a:lnTo>
                <a:lnTo>
                  <a:pt x="82968" y="80863"/>
                </a:lnTo>
                <a:lnTo>
                  <a:pt x="67310" y="69977"/>
                </a:lnTo>
                <a:lnTo>
                  <a:pt x="89026" y="38735"/>
                </a:lnTo>
                <a:lnTo>
                  <a:pt x="112270" y="38735"/>
                </a:lnTo>
                <a:lnTo>
                  <a:pt x="126491" y="18288"/>
                </a:lnTo>
                <a:lnTo>
                  <a:pt x="0" y="0"/>
                </a:lnTo>
                <a:close/>
              </a:path>
              <a:path w="715010" h="497205">
                <a:moveTo>
                  <a:pt x="89026" y="38735"/>
                </a:moveTo>
                <a:lnTo>
                  <a:pt x="67310" y="69977"/>
                </a:lnTo>
                <a:lnTo>
                  <a:pt x="82968" y="80863"/>
                </a:lnTo>
                <a:lnTo>
                  <a:pt x="104694" y="49627"/>
                </a:lnTo>
                <a:lnTo>
                  <a:pt x="89026" y="38735"/>
                </a:lnTo>
                <a:close/>
              </a:path>
              <a:path w="715010" h="497205">
                <a:moveTo>
                  <a:pt x="112270" y="38735"/>
                </a:moveTo>
                <a:lnTo>
                  <a:pt x="89026" y="38735"/>
                </a:lnTo>
                <a:lnTo>
                  <a:pt x="104694" y="49627"/>
                </a:lnTo>
                <a:lnTo>
                  <a:pt x="112270" y="387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607558" y="5187696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4047" y="0"/>
                </a:moveTo>
                <a:lnTo>
                  <a:pt x="384047" y="114299"/>
                </a:lnTo>
                <a:lnTo>
                  <a:pt x="460247" y="76199"/>
                </a:lnTo>
                <a:lnTo>
                  <a:pt x="403097" y="76199"/>
                </a:lnTo>
                <a:lnTo>
                  <a:pt x="403097" y="38099"/>
                </a:lnTo>
                <a:lnTo>
                  <a:pt x="460247" y="38099"/>
                </a:lnTo>
                <a:lnTo>
                  <a:pt x="384047" y="0"/>
                </a:lnTo>
                <a:close/>
              </a:path>
              <a:path w="498475" h="114300">
                <a:moveTo>
                  <a:pt x="38404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84047" y="76199"/>
                </a:lnTo>
                <a:lnTo>
                  <a:pt x="384047" y="38099"/>
                </a:lnTo>
                <a:close/>
              </a:path>
              <a:path w="498475" h="114300">
                <a:moveTo>
                  <a:pt x="460247" y="38099"/>
                </a:moveTo>
                <a:lnTo>
                  <a:pt x="403097" y="38099"/>
                </a:lnTo>
                <a:lnTo>
                  <a:pt x="403097" y="76199"/>
                </a:lnTo>
                <a:lnTo>
                  <a:pt x="460247" y="76199"/>
                </a:lnTo>
                <a:lnTo>
                  <a:pt x="498347" y="57149"/>
                </a:lnTo>
                <a:lnTo>
                  <a:pt x="46024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950467" y="3236148"/>
            <a:ext cx="12420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1E52A3"/>
                </a:solidFill>
                <a:latin typeface="Microsoft YaHei"/>
                <a:cs typeface="Microsoft YaHei"/>
              </a:rPr>
              <a:t>银行交易数据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0467" y="3548359"/>
            <a:ext cx="668655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310" dirty="0">
                <a:solidFill>
                  <a:srgbClr val="1E52A3"/>
                </a:solidFill>
                <a:latin typeface="MS Gothic"/>
                <a:cs typeface="MS Gothic"/>
              </a:rPr>
              <a:t>✓	</a:t>
            </a:r>
            <a:r>
              <a:rPr sz="1400" spc="-310" dirty="0">
                <a:solidFill>
                  <a:srgbClr val="1E52A3"/>
                </a:solidFill>
                <a:latin typeface="Microsoft YaHei"/>
                <a:cs typeface="Microsoft YaHei"/>
              </a:rPr>
              <a:t>转账</a:t>
            </a:r>
            <a:endParaRPr sz="14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310" dirty="0">
                <a:solidFill>
                  <a:srgbClr val="1E52A3"/>
                </a:solidFill>
                <a:latin typeface="MS Gothic"/>
                <a:cs typeface="MS Gothic"/>
              </a:rPr>
              <a:t>✓	</a:t>
            </a:r>
            <a:r>
              <a:rPr sz="1400" spc="-310" dirty="0">
                <a:solidFill>
                  <a:srgbClr val="1E52A3"/>
                </a:solidFill>
                <a:latin typeface="Microsoft YaHei"/>
                <a:cs typeface="Microsoft YaHei"/>
              </a:rPr>
              <a:t>支付</a:t>
            </a:r>
            <a:endParaRPr sz="14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tabLst>
                <a:tab pos="299085" algn="l"/>
              </a:tabLst>
            </a:pPr>
            <a:r>
              <a:rPr sz="1400" spc="-310" dirty="0">
                <a:solidFill>
                  <a:srgbClr val="1E52A3"/>
                </a:solidFill>
                <a:latin typeface="MS Gothic"/>
                <a:cs typeface="MS Gothic"/>
              </a:rPr>
              <a:t>✓	</a:t>
            </a:r>
            <a:r>
              <a:rPr sz="1400" spc="-310" dirty="0">
                <a:solidFill>
                  <a:srgbClr val="1E52A3"/>
                </a:solidFill>
                <a:latin typeface="Arial"/>
                <a:cs typeface="Arial"/>
              </a:rPr>
              <a:t>……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0139" y="2185416"/>
            <a:ext cx="914399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5732526" y="3157727"/>
            <a:ext cx="1533525" cy="114300"/>
          </a:xfrm>
          <a:custGeom>
            <a:avLst/>
            <a:gdLst/>
            <a:ahLst/>
            <a:cxnLst/>
            <a:rect l="l" t="t" r="r" b="b"/>
            <a:pathLst>
              <a:path w="153352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533525" h="114300">
                <a:moveTo>
                  <a:pt x="1418717" y="0"/>
                </a:moveTo>
                <a:lnTo>
                  <a:pt x="1418717" y="114300"/>
                </a:lnTo>
                <a:lnTo>
                  <a:pt x="1494917" y="76200"/>
                </a:lnTo>
                <a:lnTo>
                  <a:pt x="1437767" y="76200"/>
                </a:lnTo>
                <a:lnTo>
                  <a:pt x="1437767" y="38100"/>
                </a:lnTo>
                <a:lnTo>
                  <a:pt x="1494917" y="38100"/>
                </a:lnTo>
                <a:lnTo>
                  <a:pt x="1418717" y="0"/>
                </a:lnTo>
                <a:close/>
              </a:path>
              <a:path w="153352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533525" h="114300">
                <a:moveTo>
                  <a:pt x="141871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418717" y="76200"/>
                </a:lnTo>
                <a:lnTo>
                  <a:pt x="1418717" y="38100"/>
                </a:lnTo>
                <a:close/>
              </a:path>
              <a:path w="1533525" h="114300">
                <a:moveTo>
                  <a:pt x="1494917" y="38100"/>
                </a:moveTo>
                <a:lnTo>
                  <a:pt x="1437767" y="38100"/>
                </a:lnTo>
                <a:lnTo>
                  <a:pt x="1437767" y="76200"/>
                </a:lnTo>
                <a:lnTo>
                  <a:pt x="1494917" y="76200"/>
                </a:lnTo>
                <a:lnTo>
                  <a:pt x="1533017" y="57150"/>
                </a:lnTo>
                <a:lnTo>
                  <a:pt x="1494917" y="3810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51</a:t>
            </a:fld>
            <a:endParaRPr spc="-10" dirty="0"/>
          </a:p>
        </p:txBody>
      </p:sp>
      <p:sp>
        <p:nvSpPr>
          <p:cNvPr id="28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527" y="1130808"/>
            <a:ext cx="2062480" cy="338455"/>
          </a:xfrm>
          <a:custGeom>
            <a:avLst/>
            <a:gdLst/>
            <a:ahLst/>
            <a:cxnLst/>
            <a:rect l="l" t="t" r="r" b="b"/>
            <a:pathLst>
              <a:path w="2062480" h="338455">
                <a:moveTo>
                  <a:pt x="1892808" y="0"/>
                </a:moveTo>
                <a:lnTo>
                  <a:pt x="156816" y="443"/>
                </a:lnTo>
                <a:lnTo>
                  <a:pt x="114763" y="8933"/>
                </a:lnTo>
                <a:lnTo>
                  <a:pt x="77201" y="27146"/>
                </a:lnTo>
                <a:lnTo>
                  <a:pt x="45536" y="53680"/>
                </a:lnTo>
                <a:lnTo>
                  <a:pt x="21176" y="87129"/>
                </a:lnTo>
                <a:lnTo>
                  <a:pt x="5528" y="126092"/>
                </a:lnTo>
                <a:lnTo>
                  <a:pt x="0" y="169163"/>
                </a:lnTo>
                <a:lnTo>
                  <a:pt x="443" y="181518"/>
                </a:lnTo>
                <a:lnTo>
                  <a:pt x="8938" y="223584"/>
                </a:lnTo>
                <a:lnTo>
                  <a:pt x="27159" y="261149"/>
                </a:lnTo>
                <a:lnTo>
                  <a:pt x="53699" y="292809"/>
                </a:lnTo>
                <a:lnTo>
                  <a:pt x="87152" y="317161"/>
                </a:lnTo>
                <a:lnTo>
                  <a:pt x="126109" y="332802"/>
                </a:lnTo>
                <a:lnTo>
                  <a:pt x="169163" y="338327"/>
                </a:lnTo>
                <a:lnTo>
                  <a:pt x="1905162" y="337884"/>
                </a:lnTo>
                <a:lnTo>
                  <a:pt x="1947228" y="329394"/>
                </a:lnTo>
                <a:lnTo>
                  <a:pt x="1984793" y="311181"/>
                </a:lnTo>
                <a:lnTo>
                  <a:pt x="2016453" y="284647"/>
                </a:lnTo>
                <a:lnTo>
                  <a:pt x="2040805" y="251198"/>
                </a:lnTo>
                <a:lnTo>
                  <a:pt x="2056446" y="212235"/>
                </a:lnTo>
                <a:lnTo>
                  <a:pt x="2061972" y="169163"/>
                </a:lnTo>
                <a:lnTo>
                  <a:pt x="2061528" y="156809"/>
                </a:lnTo>
                <a:lnTo>
                  <a:pt x="2053038" y="114743"/>
                </a:lnTo>
                <a:lnTo>
                  <a:pt x="2034825" y="77178"/>
                </a:lnTo>
                <a:lnTo>
                  <a:pt x="2008291" y="45518"/>
                </a:lnTo>
                <a:lnTo>
                  <a:pt x="1974842" y="21166"/>
                </a:lnTo>
                <a:lnTo>
                  <a:pt x="1935879" y="5525"/>
                </a:lnTo>
                <a:lnTo>
                  <a:pt x="1892808" y="0"/>
                </a:lnTo>
                <a:close/>
              </a:path>
            </a:pathLst>
          </a:custGeom>
          <a:solidFill>
            <a:srgbClr val="17319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399788" y="1112519"/>
            <a:ext cx="1118870" cy="338455"/>
          </a:xfrm>
          <a:custGeom>
            <a:avLst/>
            <a:gdLst/>
            <a:ahLst/>
            <a:cxnLst/>
            <a:rect l="l" t="t" r="r" b="b"/>
            <a:pathLst>
              <a:path w="1118870" h="338455">
                <a:moveTo>
                  <a:pt x="949451" y="0"/>
                </a:moveTo>
                <a:lnTo>
                  <a:pt x="156809" y="443"/>
                </a:lnTo>
                <a:lnTo>
                  <a:pt x="114743" y="8933"/>
                </a:lnTo>
                <a:lnTo>
                  <a:pt x="77178" y="27146"/>
                </a:lnTo>
                <a:lnTo>
                  <a:pt x="45518" y="53680"/>
                </a:lnTo>
                <a:lnTo>
                  <a:pt x="21166" y="87129"/>
                </a:lnTo>
                <a:lnTo>
                  <a:pt x="5525" y="126092"/>
                </a:lnTo>
                <a:lnTo>
                  <a:pt x="0" y="169163"/>
                </a:lnTo>
                <a:lnTo>
                  <a:pt x="443" y="181518"/>
                </a:lnTo>
                <a:lnTo>
                  <a:pt x="8933" y="223584"/>
                </a:lnTo>
                <a:lnTo>
                  <a:pt x="27146" y="261149"/>
                </a:lnTo>
                <a:lnTo>
                  <a:pt x="53680" y="292809"/>
                </a:lnTo>
                <a:lnTo>
                  <a:pt x="87129" y="317161"/>
                </a:lnTo>
                <a:lnTo>
                  <a:pt x="126092" y="332802"/>
                </a:lnTo>
                <a:lnTo>
                  <a:pt x="169163" y="338327"/>
                </a:lnTo>
                <a:lnTo>
                  <a:pt x="961806" y="337884"/>
                </a:lnTo>
                <a:lnTo>
                  <a:pt x="1003872" y="329394"/>
                </a:lnTo>
                <a:lnTo>
                  <a:pt x="1041437" y="311181"/>
                </a:lnTo>
                <a:lnTo>
                  <a:pt x="1073097" y="284647"/>
                </a:lnTo>
                <a:lnTo>
                  <a:pt x="1097449" y="251198"/>
                </a:lnTo>
                <a:lnTo>
                  <a:pt x="1113090" y="212235"/>
                </a:lnTo>
                <a:lnTo>
                  <a:pt x="1118615" y="169163"/>
                </a:lnTo>
                <a:lnTo>
                  <a:pt x="1118172" y="156809"/>
                </a:lnTo>
                <a:lnTo>
                  <a:pt x="1109682" y="114743"/>
                </a:lnTo>
                <a:lnTo>
                  <a:pt x="1091469" y="77178"/>
                </a:lnTo>
                <a:lnTo>
                  <a:pt x="1064935" y="45518"/>
                </a:lnTo>
                <a:lnTo>
                  <a:pt x="1031486" y="21166"/>
                </a:lnTo>
                <a:lnTo>
                  <a:pt x="992523" y="5525"/>
                </a:lnTo>
                <a:lnTo>
                  <a:pt x="949451" y="0"/>
                </a:lnTo>
                <a:close/>
              </a:path>
            </a:pathLst>
          </a:custGeom>
          <a:solidFill>
            <a:srgbClr val="17319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552688" y="1112519"/>
            <a:ext cx="1038225" cy="338455"/>
          </a:xfrm>
          <a:custGeom>
            <a:avLst/>
            <a:gdLst/>
            <a:ahLst/>
            <a:cxnLst/>
            <a:rect l="l" t="t" r="r" b="b"/>
            <a:pathLst>
              <a:path w="1038225" h="338455">
                <a:moveTo>
                  <a:pt x="868679" y="0"/>
                </a:moveTo>
                <a:lnTo>
                  <a:pt x="156809" y="443"/>
                </a:lnTo>
                <a:lnTo>
                  <a:pt x="114743" y="8933"/>
                </a:lnTo>
                <a:lnTo>
                  <a:pt x="77178" y="27146"/>
                </a:lnTo>
                <a:lnTo>
                  <a:pt x="45518" y="53680"/>
                </a:lnTo>
                <a:lnTo>
                  <a:pt x="21166" y="87129"/>
                </a:lnTo>
                <a:lnTo>
                  <a:pt x="5525" y="126092"/>
                </a:lnTo>
                <a:lnTo>
                  <a:pt x="0" y="169163"/>
                </a:lnTo>
                <a:lnTo>
                  <a:pt x="443" y="181518"/>
                </a:lnTo>
                <a:lnTo>
                  <a:pt x="8933" y="223584"/>
                </a:lnTo>
                <a:lnTo>
                  <a:pt x="27146" y="261149"/>
                </a:lnTo>
                <a:lnTo>
                  <a:pt x="53680" y="292809"/>
                </a:lnTo>
                <a:lnTo>
                  <a:pt x="87129" y="317161"/>
                </a:lnTo>
                <a:lnTo>
                  <a:pt x="126092" y="332802"/>
                </a:lnTo>
                <a:lnTo>
                  <a:pt x="169163" y="338327"/>
                </a:lnTo>
                <a:lnTo>
                  <a:pt x="881034" y="337884"/>
                </a:lnTo>
                <a:lnTo>
                  <a:pt x="923100" y="329394"/>
                </a:lnTo>
                <a:lnTo>
                  <a:pt x="960665" y="311181"/>
                </a:lnTo>
                <a:lnTo>
                  <a:pt x="992325" y="284647"/>
                </a:lnTo>
                <a:lnTo>
                  <a:pt x="1016677" y="251198"/>
                </a:lnTo>
                <a:lnTo>
                  <a:pt x="1032318" y="212235"/>
                </a:lnTo>
                <a:lnTo>
                  <a:pt x="1037843" y="169163"/>
                </a:lnTo>
                <a:lnTo>
                  <a:pt x="1037400" y="156809"/>
                </a:lnTo>
                <a:lnTo>
                  <a:pt x="1028910" y="114743"/>
                </a:lnTo>
                <a:lnTo>
                  <a:pt x="1010697" y="77178"/>
                </a:lnTo>
                <a:lnTo>
                  <a:pt x="984163" y="45518"/>
                </a:lnTo>
                <a:lnTo>
                  <a:pt x="950714" y="21166"/>
                </a:lnTo>
                <a:lnTo>
                  <a:pt x="911751" y="5525"/>
                </a:lnTo>
                <a:lnTo>
                  <a:pt x="868679" y="0"/>
                </a:lnTo>
                <a:close/>
              </a:path>
            </a:pathLst>
          </a:custGeom>
          <a:solidFill>
            <a:srgbClr val="17319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574791" y="1655064"/>
            <a:ext cx="6075045" cy="1049020"/>
          </a:xfrm>
          <a:custGeom>
            <a:avLst/>
            <a:gdLst/>
            <a:ahLst/>
            <a:cxnLst/>
            <a:rect l="l" t="t" r="r" b="b"/>
            <a:pathLst>
              <a:path w="6075045" h="1049020">
                <a:moveTo>
                  <a:pt x="5944489" y="0"/>
                </a:moveTo>
                <a:lnTo>
                  <a:pt x="122850" y="202"/>
                </a:lnTo>
                <a:lnTo>
                  <a:pt x="81168" y="9543"/>
                </a:lnTo>
                <a:lnTo>
                  <a:pt x="45750" y="31093"/>
                </a:lnTo>
                <a:lnTo>
                  <a:pt x="18971" y="62477"/>
                </a:lnTo>
                <a:lnTo>
                  <a:pt x="3211" y="101315"/>
                </a:lnTo>
                <a:lnTo>
                  <a:pt x="0" y="130175"/>
                </a:lnTo>
                <a:lnTo>
                  <a:pt x="202" y="925661"/>
                </a:lnTo>
                <a:lnTo>
                  <a:pt x="9543" y="967343"/>
                </a:lnTo>
                <a:lnTo>
                  <a:pt x="31093" y="1002761"/>
                </a:lnTo>
                <a:lnTo>
                  <a:pt x="62477" y="1029540"/>
                </a:lnTo>
                <a:lnTo>
                  <a:pt x="101315" y="1045300"/>
                </a:lnTo>
                <a:lnTo>
                  <a:pt x="130175" y="1048512"/>
                </a:lnTo>
                <a:lnTo>
                  <a:pt x="5951813" y="1048309"/>
                </a:lnTo>
                <a:lnTo>
                  <a:pt x="5993495" y="1038968"/>
                </a:lnTo>
                <a:lnTo>
                  <a:pt x="6028913" y="1017418"/>
                </a:lnTo>
                <a:lnTo>
                  <a:pt x="6055692" y="986034"/>
                </a:lnTo>
                <a:lnTo>
                  <a:pt x="6071452" y="947196"/>
                </a:lnTo>
                <a:lnTo>
                  <a:pt x="6074664" y="918337"/>
                </a:lnTo>
                <a:lnTo>
                  <a:pt x="6074461" y="122850"/>
                </a:lnTo>
                <a:lnTo>
                  <a:pt x="6065120" y="81168"/>
                </a:lnTo>
                <a:lnTo>
                  <a:pt x="6043570" y="45750"/>
                </a:lnTo>
                <a:lnTo>
                  <a:pt x="6012186" y="18971"/>
                </a:lnTo>
                <a:lnTo>
                  <a:pt x="5973348" y="3211"/>
                </a:lnTo>
                <a:lnTo>
                  <a:pt x="594448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955035" y="1243583"/>
            <a:ext cx="1336040" cy="76200"/>
          </a:xfrm>
          <a:custGeom>
            <a:avLst/>
            <a:gdLst/>
            <a:ahLst/>
            <a:cxnLst/>
            <a:rect l="l" t="t" r="r" b="b"/>
            <a:pathLst>
              <a:path w="1336039" h="76200">
                <a:moveTo>
                  <a:pt x="101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1600" y="44450"/>
                </a:lnTo>
                <a:lnTo>
                  <a:pt x="101600" y="31750"/>
                </a:lnTo>
                <a:close/>
              </a:path>
              <a:path w="1336039" h="76200">
                <a:moveTo>
                  <a:pt x="241300" y="31750"/>
                </a:moveTo>
                <a:lnTo>
                  <a:pt x="139700" y="31750"/>
                </a:lnTo>
                <a:lnTo>
                  <a:pt x="139700" y="44450"/>
                </a:lnTo>
                <a:lnTo>
                  <a:pt x="241300" y="44450"/>
                </a:lnTo>
                <a:lnTo>
                  <a:pt x="241300" y="31750"/>
                </a:lnTo>
                <a:close/>
              </a:path>
              <a:path w="1336039" h="76200">
                <a:moveTo>
                  <a:pt x="381000" y="31750"/>
                </a:moveTo>
                <a:lnTo>
                  <a:pt x="279400" y="31750"/>
                </a:lnTo>
                <a:lnTo>
                  <a:pt x="27940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1336039" h="76200">
                <a:moveTo>
                  <a:pt x="520700" y="31750"/>
                </a:moveTo>
                <a:lnTo>
                  <a:pt x="419100" y="31750"/>
                </a:lnTo>
                <a:lnTo>
                  <a:pt x="4191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  <a:path w="1336039" h="76200">
                <a:moveTo>
                  <a:pt x="660400" y="31750"/>
                </a:moveTo>
                <a:lnTo>
                  <a:pt x="558800" y="31750"/>
                </a:lnTo>
                <a:lnTo>
                  <a:pt x="558800" y="44450"/>
                </a:lnTo>
                <a:lnTo>
                  <a:pt x="660400" y="44450"/>
                </a:lnTo>
                <a:lnTo>
                  <a:pt x="660400" y="31750"/>
                </a:lnTo>
                <a:close/>
              </a:path>
              <a:path w="1336039" h="76200">
                <a:moveTo>
                  <a:pt x="800100" y="31750"/>
                </a:moveTo>
                <a:lnTo>
                  <a:pt x="698500" y="31750"/>
                </a:lnTo>
                <a:lnTo>
                  <a:pt x="698500" y="44450"/>
                </a:lnTo>
                <a:lnTo>
                  <a:pt x="800100" y="44450"/>
                </a:lnTo>
                <a:lnTo>
                  <a:pt x="800100" y="31750"/>
                </a:lnTo>
                <a:close/>
              </a:path>
              <a:path w="1336039" h="76200">
                <a:moveTo>
                  <a:pt x="939800" y="31750"/>
                </a:moveTo>
                <a:lnTo>
                  <a:pt x="838200" y="31750"/>
                </a:lnTo>
                <a:lnTo>
                  <a:pt x="8382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336039" h="76200">
                <a:moveTo>
                  <a:pt x="10795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79500" y="44450"/>
                </a:lnTo>
                <a:lnTo>
                  <a:pt x="1079500" y="31750"/>
                </a:lnTo>
                <a:close/>
              </a:path>
              <a:path w="1336039" h="76200">
                <a:moveTo>
                  <a:pt x="1219200" y="31750"/>
                </a:moveTo>
                <a:lnTo>
                  <a:pt x="1117600" y="31750"/>
                </a:lnTo>
                <a:lnTo>
                  <a:pt x="1117600" y="44450"/>
                </a:lnTo>
                <a:lnTo>
                  <a:pt x="1219200" y="44450"/>
                </a:lnTo>
                <a:lnTo>
                  <a:pt x="1219200" y="31750"/>
                </a:lnTo>
                <a:close/>
              </a:path>
              <a:path w="1336039" h="76200">
                <a:moveTo>
                  <a:pt x="1259839" y="0"/>
                </a:moveTo>
                <a:lnTo>
                  <a:pt x="1259839" y="76200"/>
                </a:lnTo>
                <a:lnTo>
                  <a:pt x="1323339" y="44450"/>
                </a:lnTo>
                <a:lnTo>
                  <a:pt x="1272539" y="44450"/>
                </a:lnTo>
                <a:lnTo>
                  <a:pt x="1272539" y="31750"/>
                </a:lnTo>
                <a:lnTo>
                  <a:pt x="1323339" y="31750"/>
                </a:lnTo>
                <a:lnTo>
                  <a:pt x="1259839" y="0"/>
                </a:lnTo>
                <a:close/>
              </a:path>
              <a:path w="1336039" h="76200">
                <a:moveTo>
                  <a:pt x="1259839" y="31750"/>
                </a:moveTo>
                <a:lnTo>
                  <a:pt x="1257300" y="31750"/>
                </a:lnTo>
                <a:lnTo>
                  <a:pt x="1257300" y="44450"/>
                </a:lnTo>
                <a:lnTo>
                  <a:pt x="1259839" y="44450"/>
                </a:lnTo>
                <a:lnTo>
                  <a:pt x="1259839" y="31750"/>
                </a:lnTo>
                <a:close/>
              </a:path>
              <a:path w="1336039" h="76200">
                <a:moveTo>
                  <a:pt x="1323339" y="31750"/>
                </a:moveTo>
                <a:lnTo>
                  <a:pt x="1272539" y="31750"/>
                </a:lnTo>
                <a:lnTo>
                  <a:pt x="1272539" y="44450"/>
                </a:lnTo>
                <a:lnTo>
                  <a:pt x="1323339" y="44450"/>
                </a:lnTo>
                <a:lnTo>
                  <a:pt x="1336039" y="38100"/>
                </a:lnTo>
                <a:lnTo>
                  <a:pt x="1323339" y="317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702808" y="1243583"/>
            <a:ext cx="2680970" cy="76200"/>
          </a:xfrm>
          <a:custGeom>
            <a:avLst/>
            <a:gdLst/>
            <a:ahLst/>
            <a:cxnLst/>
            <a:rect l="l" t="t" r="r" b="b"/>
            <a:pathLst>
              <a:path w="2680970" h="76200">
                <a:moveTo>
                  <a:pt x="1016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1600" y="44450"/>
                </a:lnTo>
                <a:lnTo>
                  <a:pt x="101600" y="31750"/>
                </a:lnTo>
                <a:close/>
              </a:path>
              <a:path w="2680970" h="76200">
                <a:moveTo>
                  <a:pt x="241300" y="31750"/>
                </a:moveTo>
                <a:lnTo>
                  <a:pt x="139700" y="31750"/>
                </a:lnTo>
                <a:lnTo>
                  <a:pt x="139700" y="44450"/>
                </a:lnTo>
                <a:lnTo>
                  <a:pt x="241300" y="44450"/>
                </a:lnTo>
                <a:lnTo>
                  <a:pt x="241300" y="31750"/>
                </a:lnTo>
                <a:close/>
              </a:path>
              <a:path w="2680970" h="76200">
                <a:moveTo>
                  <a:pt x="381000" y="31750"/>
                </a:moveTo>
                <a:lnTo>
                  <a:pt x="279400" y="31750"/>
                </a:lnTo>
                <a:lnTo>
                  <a:pt x="279400" y="44450"/>
                </a:lnTo>
                <a:lnTo>
                  <a:pt x="381000" y="44450"/>
                </a:lnTo>
                <a:lnTo>
                  <a:pt x="381000" y="31750"/>
                </a:lnTo>
                <a:close/>
              </a:path>
              <a:path w="2680970" h="76200">
                <a:moveTo>
                  <a:pt x="520700" y="31750"/>
                </a:moveTo>
                <a:lnTo>
                  <a:pt x="419100" y="31750"/>
                </a:lnTo>
                <a:lnTo>
                  <a:pt x="419100" y="44450"/>
                </a:lnTo>
                <a:lnTo>
                  <a:pt x="520700" y="44450"/>
                </a:lnTo>
                <a:lnTo>
                  <a:pt x="520700" y="31750"/>
                </a:lnTo>
                <a:close/>
              </a:path>
              <a:path w="2680970" h="76200">
                <a:moveTo>
                  <a:pt x="660400" y="31750"/>
                </a:moveTo>
                <a:lnTo>
                  <a:pt x="558800" y="31750"/>
                </a:lnTo>
                <a:lnTo>
                  <a:pt x="558800" y="44450"/>
                </a:lnTo>
                <a:lnTo>
                  <a:pt x="660400" y="44450"/>
                </a:lnTo>
                <a:lnTo>
                  <a:pt x="660400" y="31750"/>
                </a:lnTo>
                <a:close/>
              </a:path>
              <a:path w="2680970" h="76200">
                <a:moveTo>
                  <a:pt x="800099" y="31750"/>
                </a:moveTo>
                <a:lnTo>
                  <a:pt x="698500" y="31750"/>
                </a:lnTo>
                <a:lnTo>
                  <a:pt x="698500" y="44450"/>
                </a:lnTo>
                <a:lnTo>
                  <a:pt x="800099" y="44450"/>
                </a:lnTo>
                <a:lnTo>
                  <a:pt x="800099" y="31750"/>
                </a:lnTo>
                <a:close/>
              </a:path>
              <a:path w="2680970" h="76200">
                <a:moveTo>
                  <a:pt x="939799" y="31750"/>
                </a:moveTo>
                <a:lnTo>
                  <a:pt x="838199" y="31750"/>
                </a:lnTo>
                <a:lnTo>
                  <a:pt x="838199" y="44450"/>
                </a:lnTo>
                <a:lnTo>
                  <a:pt x="939799" y="44450"/>
                </a:lnTo>
                <a:lnTo>
                  <a:pt x="939799" y="31750"/>
                </a:lnTo>
                <a:close/>
              </a:path>
              <a:path w="2680970" h="76200">
                <a:moveTo>
                  <a:pt x="1079499" y="31750"/>
                </a:moveTo>
                <a:lnTo>
                  <a:pt x="977899" y="31750"/>
                </a:lnTo>
                <a:lnTo>
                  <a:pt x="977899" y="44450"/>
                </a:lnTo>
                <a:lnTo>
                  <a:pt x="1079499" y="44450"/>
                </a:lnTo>
                <a:lnTo>
                  <a:pt x="1079499" y="31750"/>
                </a:lnTo>
                <a:close/>
              </a:path>
              <a:path w="2680970" h="76200">
                <a:moveTo>
                  <a:pt x="1219199" y="31750"/>
                </a:moveTo>
                <a:lnTo>
                  <a:pt x="1117599" y="31750"/>
                </a:lnTo>
                <a:lnTo>
                  <a:pt x="1117599" y="44450"/>
                </a:lnTo>
                <a:lnTo>
                  <a:pt x="1219199" y="44450"/>
                </a:lnTo>
                <a:lnTo>
                  <a:pt x="1219199" y="31750"/>
                </a:lnTo>
                <a:close/>
              </a:path>
              <a:path w="2680970" h="76200">
                <a:moveTo>
                  <a:pt x="1358899" y="31750"/>
                </a:moveTo>
                <a:lnTo>
                  <a:pt x="1257299" y="31750"/>
                </a:lnTo>
                <a:lnTo>
                  <a:pt x="1257299" y="44450"/>
                </a:lnTo>
                <a:lnTo>
                  <a:pt x="1358899" y="44450"/>
                </a:lnTo>
                <a:lnTo>
                  <a:pt x="1358899" y="31750"/>
                </a:lnTo>
                <a:close/>
              </a:path>
              <a:path w="2680970" h="76200">
                <a:moveTo>
                  <a:pt x="1498599" y="31750"/>
                </a:moveTo>
                <a:lnTo>
                  <a:pt x="1396999" y="31750"/>
                </a:lnTo>
                <a:lnTo>
                  <a:pt x="1396999" y="44450"/>
                </a:lnTo>
                <a:lnTo>
                  <a:pt x="1498599" y="44450"/>
                </a:lnTo>
                <a:lnTo>
                  <a:pt x="1498599" y="31750"/>
                </a:lnTo>
                <a:close/>
              </a:path>
              <a:path w="2680970" h="76200">
                <a:moveTo>
                  <a:pt x="1638299" y="31750"/>
                </a:moveTo>
                <a:lnTo>
                  <a:pt x="1536699" y="31750"/>
                </a:lnTo>
                <a:lnTo>
                  <a:pt x="1536699" y="44450"/>
                </a:lnTo>
                <a:lnTo>
                  <a:pt x="1638299" y="44450"/>
                </a:lnTo>
                <a:lnTo>
                  <a:pt x="1638299" y="31750"/>
                </a:lnTo>
                <a:close/>
              </a:path>
              <a:path w="2680970" h="76200">
                <a:moveTo>
                  <a:pt x="1777999" y="31750"/>
                </a:moveTo>
                <a:lnTo>
                  <a:pt x="1676399" y="31750"/>
                </a:lnTo>
                <a:lnTo>
                  <a:pt x="1676399" y="44450"/>
                </a:lnTo>
                <a:lnTo>
                  <a:pt x="1777999" y="44450"/>
                </a:lnTo>
                <a:lnTo>
                  <a:pt x="1777999" y="31750"/>
                </a:lnTo>
                <a:close/>
              </a:path>
              <a:path w="2680970" h="76200">
                <a:moveTo>
                  <a:pt x="1917699" y="31750"/>
                </a:moveTo>
                <a:lnTo>
                  <a:pt x="1816099" y="31750"/>
                </a:lnTo>
                <a:lnTo>
                  <a:pt x="1816099" y="44450"/>
                </a:lnTo>
                <a:lnTo>
                  <a:pt x="1917699" y="44450"/>
                </a:lnTo>
                <a:lnTo>
                  <a:pt x="1917699" y="31750"/>
                </a:lnTo>
                <a:close/>
              </a:path>
              <a:path w="2680970" h="76200">
                <a:moveTo>
                  <a:pt x="2057399" y="31750"/>
                </a:moveTo>
                <a:lnTo>
                  <a:pt x="1955799" y="31750"/>
                </a:lnTo>
                <a:lnTo>
                  <a:pt x="1955799" y="44450"/>
                </a:lnTo>
                <a:lnTo>
                  <a:pt x="2057399" y="44450"/>
                </a:lnTo>
                <a:lnTo>
                  <a:pt x="2057399" y="31750"/>
                </a:lnTo>
                <a:close/>
              </a:path>
              <a:path w="2680970" h="76200">
                <a:moveTo>
                  <a:pt x="2197099" y="31750"/>
                </a:moveTo>
                <a:lnTo>
                  <a:pt x="2095499" y="31750"/>
                </a:lnTo>
                <a:lnTo>
                  <a:pt x="2095499" y="44450"/>
                </a:lnTo>
                <a:lnTo>
                  <a:pt x="2197099" y="44450"/>
                </a:lnTo>
                <a:lnTo>
                  <a:pt x="2197099" y="31750"/>
                </a:lnTo>
                <a:close/>
              </a:path>
              <a:path w="2680970" h="76200">
                <a:moveTo>
                  <a:pt x="2336799" y="31750"/>
                </a:moveTo>
                <a:lnTo>
                  <a:pt x="2235199" y="31750"/>
                </a:lnTo>
                <a:lnTo>
                  <a:pt x="2235199" y="44450"/>
                </a:lnTo>
                <a:lnTo>
                  <a:pt x="2336799" y="44450"/>
                </a:lnTo>
                <a:lnTo>
                  <a:pt x="2336799" y="31750"/>
                </a:lnTo>
                <a:close/>
              </a:path>
              <a:path w="2680970" h="76200">
                <a:moveTo>
                  <a:pt x="2476499" y="31750"/>
                </a:moveTo>
                <a:lnTo>
                  <a:pt x="2374899" y="31750"/>
                </a:lnTo>
                <a:lnTo>
                  <a:pt x="2374899" y="44450"/>
                </a:lnTo>
                <a:lnTo>
                  <a:pt x="2476499" y="44450"/>
                </a:lnTo>
                <a:lnTo>
                  <a:pt x="2476499" y="31750"/>
                </a:lnTo>
                <a:close/>
              </a:path>
              <a:path w="2680970" h="76200">
                <a:moveTo>
                  <a:pt x="2604262" y="0"/>
                </a:moveTo>
                <a:lnTo>
                  <a:pt x="2604262" y="76200"/>
                </a:lnTo>
                <a:lnTo>
                  <a:pt x="2667762" y="44450"/>
                </a:lnTo>
                <a:lnTo>
                  <a:pt x="2616199" y="44450"/>
                </a:lnTo>
                <a:lnTo>
                  <a:pt x="2616199" y="31750"/>
                </a:lnTo>
                <a:lnTo>
                  <a:pt x="2667762" y="31750"/>
                </a:lnTo>
                <a:lnTo>
                  <a:pt x="2604262" y="0"/>
                </a:lnTo>
                <a:close/>
              </a:path>
              <a:path w="2680970" h="76200">
                <a:moveTo>
                  <a:pt x="2604262" y="31750"/>
                </a:moveTo>
                <a:lnTo>
                  <a:pt x="2514599" y="31750"/>
                </a:lnTo>
                <a:lnTo>
                  <a:pt x="2514599" y="44450"/>
                </a:lnTo>
                <a:lnTo>
                  <a:pt x="2604262" y="44450"/>
                </a:lnTo>
                <a:lnTo>
                  <a:pt x="2604262" y="31750"/>
                </a:lnTo>
                <a:close/>
              </a:path>
              <a:path w="2680970" h="76200">
                <a:moveTo>
                  <a:pt x="2667762" y="31750"/>
                </a:moveTo>
                <a:lnTo>
                  <a:pt x="2616199" y="31750"/>
                </a:lnTo>
                <a:lnTo>
                  <a:pt x="2616199" y="44450"/>
                </a:lnTo>
                <a:lnTo>
                  <a:pt x="2667762" y="44450"/>
                </a:lnTo>
                <a:lnTo>
                  <a:pt x="2680462" y="38100"/>
                </a:lnTo>
                <a:lnTo>
                  <a:pt x="2667762" y="317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020823" y="2537460"/>
            <a:ext cx="2205355" cy="2211705"/>
          </a:xfrm>
          <a:custGeom>
            <a:avLst/>
            <a:gdLst/>
            <a:ahLst/>
            <a:cxnLst/>
            <a:rect l="l" t="t" r="r" b="b"/>
            <a:pathLst>
              <a:path w="2205354" h="2211704">
                <a:moveTo>
                  <a:pt x="0" y="1105662"/>
                </a:moveTo>
                <a:lnTo>
                  <a:pt x="3655" y="1014983"/>
                </a:lnTo>
                <a:lnTo>
                  <a:pt x="14431" y="926323"/>
                </a:lnTo>
                <a:lnTo>
                  <a:pt x="32044" y="839966"/>
                </a:lnTo>
                <a:lnTo>
                  <a:pt x="56211" y="756196"/>
                </a:lnTo>
                <a:lnTo>
                  <a:pt x="86647" y="675298"/>
                </a:lnTo>
                <a:lnTo>
                  <a:pt x="123070" y="597557"/>
                </a:lnTo>
                <a:lnTo>
                  <a:pt x="165194" y="523257"/>
                </a:lnTo>
                <a:lnTo>
                  <a:pt x="212738" y="452682"/>
                </a:lnTo>
                <a:lnTo>
                  <a:pt x="265416" y="386118"/>
                </a:lnTo>
                <a:lnTo>
                  <a:pt x="322945" y="323850"/>
                </a:lnTo>
                <a:lnTo>
                  <a:pt x="385041" y="266160"/>
                </a:lnTo>
                <a:lnTo>
                  <a:pt x="451420" y="213335"/>
                </a:lnTo>
                <a:lnTo>
                  <a:pt x="521800" y="165659"/>
                </a:lnTo>
                <a:lnTo>
                  <a:pt x="595895" y="123416"/>
                </a:lnTo>
                <a:lnTo>
                  <a:pt x="673423" y="86891"/>
                </a:lnTo>
                <a:lnTo>
                  <a:pt x="754099" y="56369"/>
                </a:lnTo>
                <a:lnTo>
                  <a:pt x="837640" y="32134"/>
                </a:lnTo>
                <a:lnTo>
                  <a:pt x="923762" y="14471"/>
                </a:lnTo>
                <a:lnTo>
                  <a:pt x="1012181" y="3665"/>
                </a:lnTo>
                <a:lnTo>
                  <a:pt x="1102614" y="0"/>
                </a:lnTo>
                <a:lnTo>
                  <a:pt x="1193046" y="3665"/>
                </a:lnTo>
                <a:lnTo>
                  <a:pt x="1281465" y="14471"/>
                </a:lnTo>
                <a:lnTo>
                  <a:pt x="1367587" y="32134"/>
                </a:lnTo>
                <a:lnTo>
                  <a:pt x="1451128" y="56369"/>
                </a:lnTo>
                <a:lnTo>
                  <a:pt x="1531804" y="86891"/>
                </a:lnTo>
                <a:lnTo>
                  <a:pt x="1609332" y="123416"/>
                </a:lnTo>
                <a:lnTo>
                  <a:pt x="1683427" y="165659"/>
                </a:lnTo>
                <a:lnTo>
                  <a:pt x="1753807" y="213335"/>
                </a:lnTo>
                <a:lnTo>
                  <a:pt x="1820186" y="266160"/>
                </a:lnTo>
                <a:lnTo>
                  <a:pt x="1882282" y="323850"/>
                </a:lnTo>
                <a:lnTo>
                  <a:pt x="1939811" y="386118"/>
                </a:lnTo>
                <a:lnTo>
                  <a:pt x="1992489" y="452682"/>
                </a:lnTo>
                <a:lnTo>
                  <a:pt x="2040033" y="523257"/>
                </a:lnTo>
                <a:lnTo>
                  <a:pt x="2082157" y="597557"/>
                </a:lnTo>
                <a:lnTo>
                  <a:pt x="2118580" y="675298"/>
                </a:lnTo>
                <a:lnTo>
                  <a:pt x="2149016" y="756196"/>
                </a:lnTo>
                <a:lnTo>
                  <a:pt x="2173183" y="839966"/>
                </a:lnTo>
                <a:lnTo>
                  <a:pt x="2190796" y="926323"/>
                </a:lnTo>
                <a:lnTo>
                  <a:pt x="2201572" y="1014983"/>
                </a:lnTo>
                <a:lnTo>
                  <a:pt x="2205228" y="1105662"/>
                </a:lnTo>
                <a:lnTo>
                  <a:pt x="2201572" y="1196340"/>
                </a:lnTo>
                <a:lnTo>
                  <a:pt x="2190796" y="1285000"/>
                </a:lnTo>
                <a:lnTo>
                  <a:pt x="2173183" y="1371357"/>
                </a:lnTo>
                <a:lnTo>
                  <a:pt x="2149016" y="1455127"/>
                </a:lnTo>
                <a:lnTo>
                  <a:pt x="2118580" y="1536025"/>
                </a:lnTo>
                <a:lnTo>
                  <a:pt x="2082157" y="1613766"/>
                </a:lnTo>
                <a:lnTo>
                  <a:pt x="2040033" y="1688066"/>
                </a:lnTo>
                <a:lnTo>
                  <a:pt x="1992489" y="1758641"/>
                </a:lnTo>
                <a:lnTo>
                  <a:pt x="1939811" y="1825205"/>
                </a:lnTo>
                <a:lnTo>
                  <a:pt x="1882282" y="1887474"/>
                </a:lnTo>
                <a:lnTo>
                  <a:pt x="1820186" y="1945163"/>
                </a:lnTo>
                <a:lnTo>
                  <a:pt x="1753807" y="1997988"/>
                </a:lnTo>
                <a:lnTo>
                  <a:pt x="1683427" y="2045664"/>
                </a:lnTo>
                <a:lnTo>
                  <a:pt x="1609332" y="2087907"/>
                </a:lnTo>
                <a:lnTo>
                  <a:pt x="1531804" y="2124432"/>
                </a:lnTo>
                <a:lnTo>
                  <a:pt x="1451128" y="2154954"/>
                </a:lnTo>
                <a:lnTo>
                  <a:pt x="1367587" y="2179189"/>
                </a:lnTo>
                <a:lnTo>
                  <a:pt x="1281465" y="2196852"/>
                </a:lnTo>
                <a:lnTo>
                  <a:pt x="1193046" y="2207658"/>
                </a:lnTo>
                <a:lnTo>
                  <a:pt x="1102614" y="2211323"/>
                </a:lnTo>
                <a:lnTo>
                  <a:pt x="1012181" y="2207658"/>
                </a:lnTo>
                <a:lnTo>
                  <a:pt x="923762" y="2196852"/>
                </a:lnTo>
                <a:lnTo>
                  <a:pt x="837640" y="2179189"/>
                </a:lnTo>
                <a:lnTo>
                  <a:pt x="754099" y="2154954"/>
                </a:lnTo>
                <a:lnTo>
                  <a:pt x="673423" y="2124432"/>
                </a:lnTo>
                <a:lnTo>
                  <a:pt x="595895" y="2087907"/>
                </a:lnTo>
                <a:lnTo>
                  <a:pt x="521800" y="2045664"/>
                </a:lnTo>
                <a:lnTo>
                  <a:pt x="451420" y="1997988"/>
                </a:lnTo>
                <a:lnTo>
                  <a:pt x="385041" y="1945163"/>
                </a:lnTo>
                <a:lnTo>
                  <a:pt x="322945" y="1887474"/>
                </a:lnTo>
                <a:lnTo>
                  <a:pt x="265416" y="1825205"/>
                </a:lnTo>
                <a:lnTo>
                  <a:pt x="212738" y="1758641"/>
                </a:lnTo>
                <a:lnTo>
                  <a:pt x="165194" y="1688066"/>
                </a:lnTo>
                <a:lnTo>
                  <a:pt x="123070" y="1613766"/>
                </a:lnTo>
                <a:lnTo>
                  <a:pt x="86647" y="1536025"/>
                </a:lnTo>
                <a:lnTo>
                  <a:pt x="56211" y="1455127"/>
                </a:lnTo>
                <a:lnTo>
                  <a:pt x="32044" y="1371357"/>
                </a:lnTo>
                <a:lnTo>
                  <a:pt x="14431" y="1285000"/>
                </a:lnTo>
                <a:lnTo>
                  <a:pt x="3655" y="1196340"/>
                </a:lnTo>
                <a:lnTo>
                  <a:pt x="0" y="1105662"/>
                </a:lnTo>
                <a:close/>
              </a:path>
            </a:pathLst>
          </a:custGeom>
          <a:ln w="64008">
            <a:solidFill>
              <a:srgbClr val="2C529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104517" y="4153408"/>
            <a:ext cx="804545" cy="787400"/>
          </a:xfrm>
          <a:custGeom>
            <a:avLst/>
            <a:gdLst/>
            <a:ahLst/>
            <a:cxnLst/>
            <a:rect l="l" t="t" r="r" b="b"/>
            <a:pathLst>
              <a:path w="804544" h="787400">
                <a:moveTo>
                  <a:pt x="280162" y="0"/>
                </a:moveTo>
                <a:lnTo>
                  <a:pt x="0" y="483489"/>
                </a:lnTo>
                <a:lnTo>
                  <a:pt x="524382" y="787273"/>
                </a:lnTo>
                <a:lnTo>
                  <a:pt x="804544" y="303784"/>
                </a:lnTo>
                <a:lnTo>
                  <a:pt x="280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020823" y="3095307"/>
            <a:ext cx="201295" cy="202565"/>
          </a:xfrm>
          <a:custGeom>
            <a:avLst/>
            <a:gdLst/>
            <a:ahLst/>
            <a:cxnLst/>
            <a:rect l="l" t="t" r="r" b="b"/>
            <a:pathLst>
              <a:path w="201294" h="202564">
                <a:moveTo>
                  <a:pt x="96999" y="0"/>
                </a:moveTo>
                <a:lnTo>
                  <a:pt x="55989" y="10421"/>
                </a:lnTo>
                <a:lnTo>
                  <a:pt x="23700" y="35939"/>
                </a:lnTo>
                <a:lnTo>
                  <a:pt x="4084" y="72601"/>
                </a:lnTo>
                <a:lnTo>
                  <a:pt x="0" y="101282"/>
                </a:lnTo>
                <a:lnTo>
                  <a:pt x="563" y="112055"/>
                </a:lnTo>
                <a:lnTo>
                  <a:pt x="13002" y="150621"/>
                </a:lnTo>
                <a:lnTo>
                  <a:pt x="39806" y="180647"/>
                </a:lnTo>
                <a:lnTo>
                  <a:pt x="78405" y="198646"/>
                </a:lnTo>
                <a:lnTo>
                  <a:pt x="109421" y="202241"/>
                </a:lnTo>
                <a:lnTo>
                  <a:pt x="123136" y="200051"/>
                </a:lnTo>
                <a:lnTo>
                  <a:pt x="159674" y="182879"/>
                </a:lnTo>
                <a:lnTo>
                  <a:pt x="186505" y="152062"/>
                </a:lnTo>
                <a:lnTo>
                  <a:pt x="200032" y="110507"/>
                </a:lnTo>
                <a:lnTo>
                  <a:pt x="200963" y="94770"/>
                </a:lnTo>
                <a:lnTo>
                  <a:pt x="199069" y="80623"/>
                </a:lnTo>
                <a:lnTo>
                  <a:pt x="182577" y="42874"/>
                </a:lnTo>
                <a:lnTo>
                  <a:pt x="152482" y="15082"/>
                </a:lnTo>
                <a:lnTo>
                  <a:pt x="112142" y="999"/>
                </a:lnTo>
                <a:lnTo>
                  <a:pt x="96999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693169" y="2782824"/>
            <a:ext cx="233679" cy="234950"/>
          </a:xfrm>
          <a:custGeom>
            <a:avLst/>
            <a:gdLst/>
            <a:ahLst/>
            <a:cxnLst/>
            <a:rect l="l" t="t" r="r" b="b"/>
            <a:pathLst>
              <a:path w="233680" h="234950">
                <a:moveTo>
                  <a:pt x="116210" y="0"/>
                </a:moveTo>
                <a:lnTo>
                  <a:pt x="74192" y="8001"/>
                </a:lnTo>
                <a:lnTo>
                  <a:pt x="39012" y="29752"/>
                </a:lnTo>
                <a:lnTo>
                  <a:pt x="13604" y="62293"/>
                </a:lnTo>
                <a:lnTo>
                  <a:pt x="899" y="102663"/>
                </a:lnTo>
                <a:lnTo>
                  <a:pt x="0" y="118489"/>
                </a:lnTo>
                <a:lnTo>
                  <a:pt x="1034" y="133079"/>
                </a:lnTo>
                <a:lnTo>
                  <a:pt x="14030" y="173147"/>
                </a:lnTo>
                <a:lnTo>
                  <a:pt x="39662" y="205389"/>
                </a:lnTo>
                <a:lnTo>
                  <a:pt x="75099" y="226879"/>
                </a:lnTo>
                <a:lnTo>
                  <a:pt x="117511" y="234691"/>
                </a:lnTo>
                <a:lnTo>
                  <a:pt x="132036" y="233672"/>
                </a:lnTo>
                <a:lnTo>
                  <a:pt x="171919" y="220630"/>
                </a:lnTo>
                <a:lnTo>
                  <a:pt x="204007" y="194859"/>
                </a:lnTo>
                <a:lnTo>
                  <a:pt x="225391" y="159243"/>
                </a:lnTo>
                <a:lnTo>
                  <a:pt x="233164" y="116669"/>
                </a:lnTo>
                <a:lnTo>
                  <a:pt x="232181" y="102029"/>
                </a:lnTo>
                <a:lnTo>
                  <a:pt x="219289" y="61811"/>
                </a:lnTo>
                <a:lnTo>
                  <a:pt x="193735" y="29436"/>
                </a:lnTo>
                <a:lnTo>
                  <a:pt x="158412" y="7849"/>
                </a:lnTo>
                <a:lnTo>
                  <a:pt x="116210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981200" y="2560913"/>
            <a:ext cx="248285" cy="248285"/>
          </a:xfrm>
          <a:custGeom>
            <a:avLst/>
            <a:gdLst/>
            <a:ahLst/>
            <a:cxnLst/>
            <a:rect l="l" t="t" r="r" b="b"/>
            <a:pathLst>
              <a:path w="248285" h="248285">
                <a:moveTo>
                  <a:pt x="111994" y="0"/>
                </a:moveTo>
                <a:lnTo>
                  <a:pt x="71028" y="11345"/>
                </a:lnTo>
                <a:lnTo>
                  <a:pt x="37213" y="34972"/>
                </a:lnTo>
                <a:lnTo>
                  <a:pt x="12925" y="68394"/>
                </a:lnTo>
                <a:lnTo>
                  <a:pt x="856" y="108956"/>
                </a:lnTo>
                <a:lnTo>
                  <a:pt x="0" y="123612"/>
                </a:lnTo>
                <a:lnTo>
                  <a:pt x="3" y="124572"/>
                </a:lnTo>
                <a:lnTo>
                  <a:pt x="7528" y="166165"/>
                </a:lnTo>
                <a:lnTo>
                  <a:pt x="27941" y="201681"/>
                </a:lnTo>
                <a:lnTo>
                  <a:pt x="58999" y="228630"/>
                </a:lnTo>
                <a:lnTo>
                  <a:pt x="98457" y="244525"/>
                </a:lnTo>
                <a:lnTo>
                  <a:pt x="128320" y="247751"/>
                </a:lnTo>
                <a:lnTo>
                  <a:pt x="142390" y="246490"/>
                </a:lnTo>
                <a:lnTo>
                  <a:pt x="181281" y="233735"/>
                </a:lnTo>
                <a:lnTo>
                  <a:pt x="213337" y="209030"/>
                </a:lnTo>
                <a:lnTo>
                  <a:pt x="236176" y="174309"/>
                </a:lnTo>
                <a:lnTo>
                  <a:pt x="247412" y="131509"/>
                </a:lnTo>
                <a:lnTo>
                  <a:pt x="248168" y="115781"/>
                </a:lnTo>
                <a:lnTo>
                  <a:pt x="246537" y="102088"/>
                </a:lnTo>
                <a:lnTo>
                  <a:pt x="232986" y="64331"/>
                </a:lnTo>
                <a:lnTo>
                  <a:pt x="207693" y="33327"/>
                </a:lnTo>
                <a:lnTo>
                  <a:pt x="172257" y="11345"/>
                </a:lnTo>
                <a:lnTo>
                  <a:pt x="128276" y="659"/>
                </a:lnTo>
                <a:lnTo>
                  <a:pt x="111994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693164" y="3149239"/>
            <a:ext cx="248285" cy="249554"/>
          </a:xfrm>
          <a:custGeom>
            <a:avLst/>
            <a:gdLst/>
            <a:ahLst/>
            <a:cxnLst/>
            <a:rect l="l" t="t" r="r" b="b"/>
            <a:pathLst>
              <a:path w="248285" h="249554">
                <a:moveTo>
                  <a:pt x="111416" y="0"/>
                </a:moveTo>
                <a:lnTo>
                  <a:pt x="70721" y="11505"/>
                </a:lnTo>
                <a:lnTo>
                  <a:pt x="37002" y="35351"/>
                </a:lnTo>
                <a:lnTo>
                  <a:pt x="12849" y="68926"/>
                </a:lnTo>
                <a:lnTo>
                  <a:pt x="851" y="109618"/>
                </a:lnTo>
                <a:lnTo>
                  <a:pt x="0" y="124312"/>
                </a:lnTo>
                <a:lnTo>
                  <a:pt x="31" y="127169"/>
                </a:lnTo>
                <a:lnTo>
                  <a:pt x="8037" y="168432"/>
                </a:lnTo>
                <a:lnTo>
                  <a:pt x="28713" y="203619"/>
                </a:lnTo>
                <a:lnTo>
                  <a:pt x="59961" y="230285"/>
                </a:lnTo>
                <a:lnTo>
                  <a:pt x="99684" y="245986"/>
                </a:lnTo>
                <a:lnTo>
                  <a:pt x="129839" y="249154"/>
                </a:lnTo>
                <a:lnTo>
                  <a:pt x="143755" y="247731"/>
                </a:lnTo>
                <a:lnTo>
                  <a:pt x="182185" y="234584"/>
                </a:lnTo>
                <a:lnTo>
                  <a:pt x="213820" y="209561"/>
                </a:lnTo>
                <a:lnTo>
                  <a:pt x="236326" y="174516"/>
                </a:lnTo>
                <a:lnTo>
                  <a:pt x="247369" y="131302"/>
                </a:lnTo>
                <a:lnTo>
                  <a:pt x="248099" y="115403"/>
                </a:lnTo>
                <a:lnTo>
                  <a:pt x="246369" y="101737"/>
                </a:lnTo>
                <a:lnTo>
                  <a:pt x="232619" y="64072"/>
                </a:lnTo>
                <a:lnTo>
                  <a:pt x="207233" y="33162"/>
                </a:lnTo>
                <a:lnTo>
                  <a:pt x="171753" y="11267"/>
                </a:lnTo>
                <a:lnTo>
                  <a:pt x="127725" y="645"/>
                </a:lnTo>
                <a:lnTo>
                  <a:pt x="111416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121407" y="3204972"/>
            <a:ext cx="205104" cy="107314"/>
          </a:xfrm>
          <a:custGeom>
            <a:avLst/>
            <a:gdLst/>
            <a:ahLst/>
            <a:cxnLst/>
            <a:rect l="l" t="t" r="r" b="b"/>
            <a:pathLst>
              <a:path w="205105" h="107314">
                <a:moveTo>
                  <a:pt x="0" y="0"/>
                </a:moveTo>
                <a:lnTo>
                  <a:pt x="205105" y="106806"/>
                </a:lnTo>
              </a:path>
            </a:pathLst>
          </a:custGeom>
          <a:ln w="64008">
            <a:solidFill>
              <a:srgbClr val="2C529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715767" y="3497579"/>
            <a:ext cx="196215" cy="83820"/>
          </a:xfrm>
          <a:custGeom>
            <a:avLst/>
            <a:gdLst/>
            <a:ahLst/>
            <a:cxnLst/>
            <a:rect l="l" t="t" r="r" b="b"/>
            <a:pathLst>
              <a:path w="196214" h="83820">
                <a:moveTo>
                  <a:pt x="0" y="0"/>
                </a:moveTo>
                <a:lnTo>
                  <a:pt x="195833" y="83312"/>
                </a:lnTo>
              </a:path>
            </a:pathLst>
          </a:custGeom>
          <a:ln w="64008">
            <a:solidFill>
              <a:srgbClr val="2C529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311652" y="3758184"/>
            <a:ext cx="182245" cy="97155"/>
          </a:xfrm>
          <a:custGeom>
            <a:avLst/>
            <a:gdLst/>
            <a:ahLst/>
            <a:cxnLst/>
            <a:rect l="l" t="t" r="r" b="b"/>
            <a:pathLst>
              <a:path w="182245" h="97154">
                <a:moveTo>
                  <a:pt x="0" y="0"/>
                </a:moveTo>
                <a:lnTo>
                  <a:pt x="182118" y="96774"/>
                </a:lnTo>
              </a:path>
            </a:pathLst>
          </a:custGeom>
          <a:ln w="64007">
            <a:solidFill>
              <a:srgbClr val="60A7E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880103" y="4049267"/>
            <a:ext cx="226060" cy="91440"/>
          </a:xfrm>
          <a:custGeom>
            <a:avLst/>
            <a:gdLst/>
            <a:ahLst/>
            <a:cxnLst/>
            <a:rect l="l" t="t" r="r" b="b"/>
            <a:pathLst>
              <a:path w="226060" h="91439">
                <a:moveTo>
                  <a:pt x="0" y="0"/>
                </a:moveTo>
                <a:lnTo>
                  <a:pt x="225679" y="91058"/>
                </a:lnTo>
              </a:path>
            </a:pathLst>
          </a:custGeom>
          <a:ln w="64007">
            <a:solidFill>
              <a:srgbClr val="60A7E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2433827" y="2945892"/>
            <a:ext cx="1375537" cy="13770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836164" y="3348228"/>
            <a:ext cx="596265" cy="597535"/>
          </a:xfrm>
          <a:custGeom>
            <a:avLst/>
            <a:gdLst/>
            <a:ahLst/>
            <a:cxnLst/>
            <a:rect l="l" t="t" r="r" b="b"/>
            <a:pathLst>
              <a:path w="596264" h="597535">
                <a:moveTo>
                  <a:pt x="297942" y="0"/>
                </a:moveTo>
                <a:lnTo>
                  <a:pt x="249603" y="3909"/>
                </a:lnTo>
                <a:lnTo>
                  <a:pt x="203752" y="15227"/>
                </a:lnTo>
                <a:lnTo>
                  <a:pt x="161001" y="33340"/>
                </a:lnTo>
                <a:lnTo>
                  <a:pt x="121962" y="57631"/>
                </a:lnTo>
                <a:lnTo>
                  <a:pt x="87249" y="87487"/>
                </a:lnTo>
                <a:lnTo>
                  <a:pt x="57473" y="122291"/>
                </a:lnTo>
                <a:lnTo>
                  <a:pt x="33247" y="161430"/>
                </a:lnTo>
                <a:lnTo>
                  <a:pt x="15185" y="204289"/>
                </a:lnTo>
                <a:lnTo>
                  <a:pt x="3898" y="250251"/>
                </a:lnTo>
                <a:lnTo>
                  <a:pt x="0" y="298704"/>
                </a:lnTo>
                <a:lnTo>
                  <a:pt x="987" y="323202"/>
                </a:lnTo>
                <a:lnTo>
                  <a:pt x="8656" y="370487"/>
                </a:lnTo>
                <a:lnTo>
                  <a:pt x="23407" y="414974"/>
                </a:lnTo>
                <a:lnTo>
                  <a:pt x="44628" y="456049"/>
                </a:lnTo>
                <a:lnTo>
                  <a:pt x="71705" y="493098"/>
                </a:lnTo>
                <a:lnTo>
                  <a:pt x="104026" y="525505"/>
                </a:lnTo>
                <a:lnTo>
                  <a:pt x="140979" y="552656"/>
                </a:lnTo>
                <a:lnTo>
                  <a:pt x="181951" y="573934"/>
                </a:lnTo>
                <a:lnTo>
                  <a:pt x="226329" y="588727"/>
                </a:lnTo>
                <a:lnTo>
                  <a:pt x="273500" y="596417"/>
                </a:lnTo>
                <a:lnTo>
                  <a:pt x="297942" y="597408"/>
                </a:lnTo>
                <a:lnTo>
                  <a:pt x="322383" y="596417"/>
                </a:lnTo>
                <a:lnTo>
                  <a:pt x="369554" y="588727"/>
                </a:lnTo>
                <a:lnTo>
                  <a:pt x="413932" y="573934"/>
                </a:lnTo>
                <a:lnTo>
                  <a:pt x="454904" y="552656"/>
                </a:lnTo>
                <a:lnTo>
                  <a:pt x="491857" y="525505"/>
                </a:lnTo>
                <a:lnTo>
                  <a:pt x="524178" y="493098"/>
                </a:lnTo>
                <a:lnTo>
                  <a:pt x="551255" y="456049"/>
                </a:lnTo>
                <a:lnTo>
                  <a:pt x="572476" y="414974"/>
                </a:lnTo>
                <a:lnTo>
                  <a:pt x="587227" y="370487"/>
                </a:lnTo>
                <a:lnTo>
                  <a:pt x="594896" y="323202"/>
                </a:lnTo>
                <a:lnTo>
                  <a:pt x="595884" y="298704"/>
                </a:lnTo>
                <a:lnTo>
                  <a:pt x="594896" y="274205"/>
                </a:lnTo>
                <a:lnTo>
                  <a:pt x="587227" y="226920"/>
                </a:lnTo>
                <a:lnTo>
                  <a:pt x="572476" y="182433"/>
                </a:lnTo>
                <a:lnTo>
                  <a:pt x="551255" y="141358"/>
                </a:lnTo>
                <a:lnTo>
                  <a:pt x="524178" y="104309"/>
                </a:lnTo>
                <a:lnTo>
                  <a:pt x="491857" y="71902"/>
                </a:lnTo>
                <a:lnTo>
                  <a:pt x="454904" y="44751"/>
                </a:lnTo>
                <a:lnTo>
                  <a:pt x="413932" y="23473"/>
                </a:lnTo>
                <a:lnTo>
                  <a:pt x="369554" y="8680"/>
                </a:lnTo>
                <a:lnTo>
                  <a:pt x="322383" y="990"/>
                </a:lnTo>
                <a:lnTo>
                  <a:pt x="2979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2874264" y="3569208"/>
            <a:ext cx="498348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317263" y="3253888"/>
            <a:ext cx="217804" cy="220979"/>
          </a:xfrm>
          <a:custGeom>
            <a:avLst/>
            <a:gdLst/>
            <a:ahLst/>
            <a:cxnLst/>
            <a:rect l="l" t="t" r="r" b="b"/>
            <a:pathLst>
              <a:path w="217805" h="220979">
                <a:moveTo>
                  <a:pt x="97672" y="0"/>
                </a:moveTo>
                <a:lnTo>
                  <a:pt x="51459" y="11006"/>
                </a:lnTo>
                <a:lnTo>
                  <a:pt x="16327" y="43982"/>
                </a:lnTo>
                <a:lnTo>
                  <a:pt x="1116" y="83792"/>
                </a:lnTo>
                <a:lnTo>
                  <a:pt x="0" y="95960"/>
                </a:lnTo>
                <a:lnTo>
                  <a:pt x="488" y="108031"/>
                </a:lnTo>
                <a:lnTo>
                  <a:pt x="17335" y="152367"/>
                </a:lnTo>
                <a:lnTo>
                  <a:pt x="55223" y="183239"/>
                </a:lnTo>
                <a:lnTo>
                  <a:pt x="140186" y="220831"/>
                </a:lnTo>
                <a:lnTo>
                  <a:pt x="155299" y="186668"/>
                </a:lnTo>
                <a:lnTo>
                  <a:pt x="68972" y="148447"/>
                </a:lnTo>
                <a:lnTo>
                  <a:pt x="58347" y="141813"/>
                </a:lnTo>
                <a:lnTo>
                  <a:pt x="49710" y="133239"/>
                </a:lnTo>
                <a:lnTo>
                  <a:pt x="43228" y="123144"/>
                </a:lnTo>
                <a:lnTo>
                  <a:pt x="39066" y="111946"/>
                </a:lnTo>
                <a:lnTo>
                  <a:pt x="37387" y="100065"/>
                </a:lnTo>
                <a:lnTo>
                  <a:pt x="38358" y="87918"/>
                </a:lnTo>
                <a:lnTo>
                  <a:pt x="60450" y="49667"/>
                </a:lnTo>
                <a:lnTo>
                  <a:pt x="93642" y="37387"/>
                </a:lnTo>
                <a:lnTo>
                  <a:pt x="198964" y="37387"/>
                </a:lnTo>
                <a:lnTo>
                  <a:pt x="121956" y="3895"/>
                </a:lnTo>
                <a:lnTo>
                  <a:pt x="109840" y="1116"/>
                </a:lnTo>
                <a:lnTo>
                  <a:pt x="97672" y="0"/>
                </a:lnTo>
                <a:close/>
              </a:path>
              <a:path w="217805" h="220979">
                <a:moveTo>
                  <a:pt x="198964" y="37387"/>
                </a:moveTo>
                <a:lnTo>
                  <a:pt x="93642" y="37387"/>
                </a:lnTo>
                <a:lnTo>
                  <a:pt x="105808" y="38361"/>
                </a:lnTo>
                <a:lnTo>
                  <a:pt x="117834" y="42142"/>
                </a:lnTo>
                <a:lnTo>
                  <a:pt x="202670" y="79734"/>
                </a:lnTo>
                <a:lnTo>
                  <a:pt x="210290" y="62716"/>
                </a:lnTo>
                <a:lnTo>
                  <a:pt x="217783" y="45571"/>
                </a:lnTo>
                <a:lnTo>
                  <a:pt x="198964" y="37387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2506726" y="3334765"/>
            <a:ext cx="217804" cy="220979"/>
          </a:xfrm>
          <a:custGeom>
            <a:avLst/>
            <a:gdLst/>
            <a:ahLst/>
            <a:cxnLst/>
            <a:rect l="l" t="t" r="r" b="b"/>
            <a:pathLst>
              <a:path w="217805" h="220979">
                <a:moveTo>
                  <a:pt x="15240" y="141097"/>
                </a:moveTo>
                <a:lnTo>
                  <a:pt x="7619" y="158242"/>
                </a:lnTo>
                <a:lnTo>
                  <a:pt x="0" y="175260"/>
                </a:lnTo>
                <a:lnTo>
                  <a:pt x="95798" y="216991"/>
                </a:lnTo>
                <a:lnTo>
                  <a:pt x="107927" y="219776"/>
                </a:lnTo>
                <a:lnTo>
                  <a:pt x="120108" y="220900"/>
                </a:lnTo>
                <a:lnTo>
                  <a:pt x="132193" y="220421"/>
                </a:lnTo>
                <a:lnTo>
                  <a:pt x="176562" y="203590"/>
                </a:lnTo>
                <a:lnTo>
                  <a:pt x="196796" y="183465"/>
                </a:lnTo>
                <a:lnTo>
                  <a:pt x="124216" y="183465"/>
                </a:lnTo>
                <a:lnTo>
                  <a:pt x="112069" y="182479"/>
                </a:lnTo>
                <a:lnTo>
                  <a:pt x="100075" y="178688"/>
                </a:lnTo>
                <a:lnTo>
                  <a:pt x="15240" y="141097"/>
                </a:lnTo>
                <a:close/>
              </a:path>
              <a:path w="217805" h="220979">
                <a:moveTo>
                  <a:pt x="77724" y="0"/>
                </a:moveTo>
                <a:lnTo>
                  <a:pt x="62611" y="34162"/>
                </a:lnTo>
                <a:lnTo>
                  <a:pt x="148817" y="72505"/>
                </a:lnTo>
                <a:lnTo>
                  <a:pt x="159479" y="79095"/>
                </a:lnTo>
                <a:lnTo>
                  <a:pt x="168129" y="87639"/>
                </a:lnTo>
                <a:lnTo>
                  <a:pt x="174607" y="97720"/>
                </a:lnTo>
                <a:lnTo>
                  <a:pt x="178756" y="108919"/>
                </a:lnTo>
                <a:lnTo>
                  <a:pt x="180417" y="120816"/>
                </a:lnTo>
                <a:lnTo>
                  <a:pt x="179431" y="132994"/>
                </a:lnTo>
                <a:lnTo>
                  <a:pt x="157390" y="171177"/>
                </a:lnTo>
                <a:lnTo>
                  <a:pt x="124216" y="183465"/>
                </a:lnTo>
                <a:lnTo>
                  <a:pt x="196796" y="183465"/>
                </a:lnTo>
                <a:lnTo>
                  <a:pt x="213887" y="149155"/>
                </a:lnTo>
                <a:lnTo>
                  <a:pt x="217783" y="124871"/>
                </a:lnTo>
                <a:lnTo>
                  <a:pt x="217295" y="112800"/>
                </a:lnTo>
                <a:lnTo>
                  <a:pt x="200448" y="68464"/>
                </a:lnTo>
                <a:lnTo>
                  <a:pt x="162560" y="37592"/>
                </a:lnTo>
                <a:lnTo>
                  <a:pt x="77724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2434818" y="3355304"/>
            <a:ext cx="163195" cy="91440"/>
          </a:xfrm>
          <a:custGeom>
            <a:avLst/>
            <a:gdLst/>
            <a:ahLst/>
            <a:cxnLst/>
            <a:rect l="l" t="t" r="r" b="b"/>
            <a:pathLst>
              <a:path w="163194" h="91439">
                <a:moveTo>
                  <a:pt x="21141" y="0"/>
                </a:moveTo>
                <a:lnTo>
                  <a:pt x="9367" y="1382"/>
                </a:lnTo>
                <a:lnTo>
                  <a:pt x="1041" y="10068"/>
                </a:lnTo>
                <a:lnTo>
                  <a:pt x="0" y="13146"/>
                </a:lnTo>
                <a:lnTo>
                  <a:pt x="1284" y="24955"/>
                </a:lnTo>
                <a:lnTo>
                  <a:pt x="9931" y="33309"/>
                </a:lnTo>
                <a:lnTo>
                  <a:pt x="141533" y="91246"/>
                </a:lnTo>
                <a:lnTo>
                  <a:pt x="153341" y="89962"/>
                </a:lnTo>
                <a:lnTo>
                  <a:pt x="161696" y="81315"/>
                </a:lnTo>
                <a:lnTo>
                  <a:pt x="162737" y="78237"/>
                </a:lnTo>
                <a:lnTo>
                  <a:pt x="161453" y="66429"/>
                </a:lnTo>
                <a:lnTo>
                  <a:pt x="152806" y="58074"/>
                </a:lnTo>
                <a:lnTo>
                  <a:pt x="21141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483486" y="3798700"/>
            <a:ext cx="219710" cy="222250"/>
          </a:xfrm>
          <a:custGeom>
            <a:avLst/>
            <a:gdLst/>
            <a:ahLst/>
            <a:cxnLst/>
            <a:rect l="l" t="t" r="r" b="b"/>
            <a:pathLst>
              <a:path w="219710" h="222250">
                <a:moveTo>
                  <a:pt x="99373" y="0"/>
                </a:moveTo>
                <a:lnTo>
                  <a:pt x="53099" y="10193"/>
                </a:lnTo>
                <a:lnTo>
                  <a:pt x="17446" y="42384"/>
                </a:lnTo>
                <a:lnTo>
                  <a:pt x="1284" y="82622"/>
                </a:lnTo>
                <a:lnTo>
                  <a:pt x="0" y="94746"/>
                </a:lnTo>
                <a:lnTo>
                  <a:pt x="305" y="106797"/>
                </a:lnTo>
                <a:lnTo>
                  <a:pt x="16364" y="151303"/>
                </a:lnTo>
                <a:lnTo>
                  <a:pt x="53590" y="182749"/>
                </a:lnTo>
                <a:lnTo>
                  <a:pt x="137918" y="222246"/>
                </a:lnTo>
                <a:lnTo>
                  <a:pt x="153793" y="188337"/>
                </a:lnTo>
                <a:lnTo>
                  <a:pt x="67757" y="148002"/>
                </a:lnTo>
                <a:lnTo>
                  <a:pt x="57330" y="141098"/>
                </a:lnTo>
                <a:lnTo>
                  <a:pt x="48936" y="132328"/>
                </a:lnTo>
                <a:lnTo>
                  <a:pt x="42726" y="122103"/>
                </a:lnTo>
                <a:lnTo>
                  <a:pt x="38845" y="110837"/>
                </a:lnTo>
                <a:lnTo>
                  <a:pt x="37443" y="98944"/>
                </a:lnTo>
                <a:lnTo>
                  <a:pt x="38668" y="86836"/>
                </a:lnTo>
                <a:lnTo>
                  <a:pt x="61880" y="48811"/>
                </a:lnTo>
                <a:lnTo>
                  <a:pt x="95274" y="37387"/>
                </a:lnTo>
                <a:lnTo>
                  <a:pt x="195773" y="37387"/>
                </a:lnTo>
                <a:lnTo>
                  <a:pt x="123541" y="4234"/>
                </a:lnTo>
                <a:lnTo>
                  <a:pt x="111494" y="1294"/>
                </a:lnTo>
                <a:lnTo>
                  <a:pt x="99373" y="0"/>
                </a:lnTo>
                <a:close/>
              </a:path>
              <a:path w="219710" h="222250">
                <a:moveTo>
                  <a:pt x="195773" y="37387"/>
                </a:moveTo>
                <a:lnTo>
                  <a:pt x="95274" y="37387"/>
                </a:lnTo>
                <a:lnTo>
                  <a:pt x="107366" y="38636"/>
                </a:lnTo>
                <a:lnTo>
                  <a:pt x="119249" y="42668"/>
                </a:lnTo>
                <a:lnTo>
                  <a:pt x="203577" y="82165"/>
                </a:lnTo>
                <a:lnTo>
                  <a:pt x="211451" y="65147"/>
                </a:lnTo>
                <a:lnTo>
                  <a:pt x="219452" y="48256"/>
                </a:lnTo>
                <a:lnTo>
                  <a:pt x="195773" y="37387"/>
                </a:lnTo>
                <a:close/>
              </a:path>
            </a:pathLst>
          </a:custGeom>
          <a:solidFill>
            <a:srgbClr val="60A7E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670172" y="3883659"/>
            <a:ext cx="219710" cy="222250"/>
          </a:xfrm>
          <a:custGeom>
            <a:avLst/>
            <a:gdLst/>
            <a:ahLst/>
            <a:cxnLst/>
            <a:rect l="l" t="t" r="r" b="b"/>
            <a:pathLst>
              <a:path w="219710" h="222250">
                <a:moveTo>
                  <a:pt x="15875" y="140081"/>
                </a:moveTo>
                <a:lnTo>
                  <a:pt x="8000" y="157098"/>
                </a:lnTo>
                <a:lnTo>
                  <a:pt x="0" y="173989"/>
                </a:lnTo>
                <a:lnTo>
                  <a:pt x="95975" y="218032"/>
                </a:lnTo>
                <a:lnTo>
                  <a:pt x="108017" y="220961"/>
                </a:lnTo>
                <a:lnTo>
                  <a:pt x="120132" y="222246"/>
                </a:lnTo>
                <a:lnTo>
                  <a:pt x="132173" y="221940"/>
                </a:lnTo>
                <a:lnTo>
                  <a:pt x="176650" y="205881"/>
                </a:lnTo>
                <a:lnTo>
                  <a:pt x="198215" y="184858"/>
                </a:lnTo>
                <a:lnTo>
                  <a:pt x="124178" y="184858"/>
                </a:lnTo>
                <a:lnTo>
                  <a:pt x="112086" y="183610"/>
                </a:lnTo>
                <a:lnTo>
                  <a:pt x="100202" y="179577"/>
                </a:lnTo>
                <a:lnTo>
                  <a:pt x="15875" y="140081"/>
                </a:lnTo>
                <a:close/>
              </a:path>
              <a:path w="219710" h="222250">
                <a:moveTo>
                  <a:pt x="81534" y="0"/>
                </a:moveTo>
                <a:lnTo>
                  <a:pt x="65659" y="33908"/>
                </a:lnTo>
                <a:lnTo>
                  <a:pt x="151694" y="74236"/>
                </a:lnTo>
                <a:lnTo>
                  <a:pt x="162122" y="81104"/>
                </a:lnTo>
                <a:lnTo>
                  <a:pt x="170515" y="89862"/>
                </a:lnTo>
                <a:lnTo>
                  <a:pt x="176726" y="100090"/>
                </a:lnTo>
                <a:lnTo>
                  <a:pt x="180607" y="111369"/>
                </a:lnTo>
                <a:lnTo>
                  <a:pt x="182008" y="123280"/>
                </a:lnTo>
                <a:lnTo>
                  <a:pt x="180783" y="135403"/>
                </a:lnTo>
                <a:lnTo>
                  <a:pt x="157571" y="173434"/>
                </a:lnTo>
                <a:lnTo>
                  <a:pt x="124178" y="184858"/>
                </a:lnTo>
                <a:lnTo>
                  <a:pt x="198215" y="184858"/>
                </a:lnTo>
                <a:lnTo>
                  <a:pt x="218153" y="139632"/>
                </a:lnTo>
                <a:lnTo>
                  <a:pt x="219449" y="127520"/>
                </a:lnTo>
                <a:lnTo>
                  <a:pt x="219152" y="115475"/>
                </a:lnTo>
                <a:lnTo>
                  <a:pt x="203106" y="70965"/>
                </a:lnTo>
                <a:lnTo>
                  <a:pt x="165862" y="39496"/>
                </a:lnTo>
                <a:lnTo>
                  <a:pt x="81534" y="0"/>
                </a:lnTo>
                <a:close/>
              </a:path>
            </a:pathLst>
          </a:custGeom>
          <a:solidFill>
            <a:srgbClr val="60A7E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3600917" y="3901272"/>
            <a:ext cx="162560" cy="94615"/>
          </a:xfrm>
          <a:custGeom>
            <a:avLst/>
            <a:gdLst/>
            <a:ahLst/>
            <a:cxnLst/>
            <a:rect l="l" t="t" r="r" b="b"/>
            <a:pathLst>
              <a:path w="162560" h="94614">
                <a:moveTo>
                  <a:pt x="21359" y="0"/>
                </a:moveTo>
                <a:lnTo>
                  <a:pt x="9590" y="1169"/>
                </a:lnTo>
                <a:lnTo>
                  <a:pt x="1183" y="9692"/>
                </a:lnTo>
                <a:lnTo>
                  <a:pt x="0" y="13006"/>
                </a:lnTo>
                <a:lnTo>
                  <a:pt x="1169" y="24728"/>
                </a:lnTo>
                <a:lnTo>
                  <a:pt x="9692" y="33187"/>
                </a:lnTo>
                <a:lnTo>
                  <a:pt x="140517" y="94117"/>
                </a:lnTo>
                <a:lnTo>
                  <a:pt x="152307" y="92950"/>
                </a:lnTo>
                <a:lnTo>
                  <a:pt x="160822" y="84495"/>
                </a:lnTo>
                <a:lnTo>
                  <a:pt x="161939" y="81305"/>
                </a:lnTo>
                <a:lnTo>
                  <a:pt x="160820" y="69514"/>
                </a:lnTo>
                <a:lnTo>
                  <a:pt x="152313" y="61000"/>
                </a:lnTo>
                <a:lnTo>
                  <a:pt x="21359" y="0"/>
                </a:lnTo>
                <a:close/>
              </a:path>
            </a:pathLst>
          </a:custGeom>
          <a:solidFill>
            <a:srgbClr val="60A7E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008120" y="4050878"/>
            <a:ext cx="202565" cy="202565"/>
          </a:xfrm>
          <a:custGeom>
            <a:avLst/>
            <a:gdLst/>
            <a:ahLst/>
            <a:cxnLst/>
            <a:rect l="l" t="t" r="r" b="b"/>
            <a:pathLst>
              <a:path w="202564" h="202564">
                <a:moveTo>
                  <a:pt x="97117" y="0"/>
                </a:moveTo>
                <a:lnTo>
                  <a:pt x="55999" y="10585"/>
                </a:lnTo>
                <a:lnTo>
                  <a:pt x="23683" y="36115"/>
                </a:lnTo>
                <a:lnTo>
                  <a:pt x="4078" y="72681"/>
                </a:lnTo>
                <a:lnTo>
                  <a:pt x="0" y="101259"/>
                </a:lnTo>
                <a:lnTo>
                  <a:pt x="773" y="113820"/>
                </a:lnTo>
                <a:lnTo>
                  <a:pt x="13772" y="151680"/>
                </a:lnTo>
                <a:lnTo>
                  <a:pt x="41009" y="181076"/>
                </a:lnTo>
                <a:lnTo>
                  <a:pt x="80151" y="198628"/>
                </a:lnTo>
                <a:lnTo>
                  <a:pt x="111706" y="202081"/>
                </a:lnTo>
                <a:lnTo>
                  <a:pt x="125350" y="199725"/>
                </a:lnTo>
                <a:lnTo>
                  <a:pt x="161620" y="182248"/>
                </a:lnTo>
                <a:lnTo>
                  <a:pt x="188175" y="151265"/>
                </a:lnTo>
                <a:lnTo>
                  <a:pt x="201509" y="109489"/>
                </a:lnTo>
                <a:lnTo>
                  <a:pt x="202409" y="93634"/>
                </a:lnTo>
                <a:lnTo>
                  <a:pt x="200373" y="79632"/>
                </a:lnTo>
                <a:lnTo>
                  <a:pt x="183552" y="42307"/>
                </a:lnTo>
                <a:lnTo>
                  <a:pt x="153167" y="14865"/>
                </a:lnTo>
                <a:lnTo>
                  <a:pt x="112436" y="980"/>
                </a:lnTo>
                <a:lnTo>
                  <a:pt x="97117" y="0"/>
                </a:lnTo>
                <a:close/>
              </a:path>
            </a:pathLst>
          </a:custGeom>
          <a:solidFill>
            <a:srgbClr val="60A7E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579831" y="2535798"/>
            <a:ext cx="4935855" cy="308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844290" indent="369570">
              <a:lnSpc>
                <a:spcPts val="2590"/>
              </a:lnSpc>
            </a:pPr>
            <a:r>
              <a:rPr sz="1100" b="1" dirty="0">
                <a:solidFill>
                  <a:srgbClr val="2C529F"/>
                </a:solidFill>
                <a:latin typeface="Microsoft YaHei"/>
                <a:cs typeface="Microsoft YaHei"/>
              </a:rPr>
              <a:t>互联网公司 金融科技公司</a:t>
            </a:r>
            <a:endParaRPr sz="1100" dirty="0">
              <a:latin typeface="Microsoft YaHei"/>
              <a:cs typeface="Microsoft YaHei"/>
            </a:endParaRPr>
          </a:p>
          <a:p>
            <a:pPr marL="79375" indent="2062480">
              <a:lnSpc>
                <a:spcPts val="865"/>
              </a:lnSpc>
            </a:pPr>
            <a:r>
              <a:rPr sz="1200" b="1" dirty="0">
                <a:solidFill>
                  <a:srgbClr val="2C529F"/>
                </a:solidFill>
                <a:latin typeface="Microsoft YaHei"/>
                <a:cs typeface="Microsoft YaHei"/>
              </a:rPr>
              <a:t>联邦学</a:t>
            </a:r>
            <a:r>
              <a:rPr sz="1200" b="1" spc="-5" dirty="0">
                <a:solidFill>
                  <a:srgbClr val="2C529F"/>
                </a:solidFill>
                <a:latin typeface="Microsoft YaHei"/>
                <a:cs typeface="Microsoft YaHei"/>
              </a:rPr>
              <a:t>习</a:t>
            </a:r>
            <a:r>
              <a:rPr sz="1200" b="1" dirty="0">
                <a:solidFill>
                  <a:srgbClr val="2C529F"/>
                </a:solidFill>
                <a:latin typeface="Microsoft YaHei"/>
                <a:cs typeface="Microsoft YaHei"/>
              </a:rPr>
              <a:t>建模</a:t>
            </a:r>
            <a:endParaRPr sz="1200" dirty="0">
              <a:latin typeface="Microsoft YaHei"/>
              <a:cs typeface="Microsoft YaHei"/>
            </a:endParaRPr>
          </a:p>
          <a:p>
            <a:pPr marL="79375">
              <a:lnSpc>
                <a:spcPct val="100000"/>
              </a:lnSpc>
              <a:spcBef>
                <a:spcPts val="340"/>
              </a:spcBef>
            </a:pPr>
            <a:r>
              <a:rPr sz="1100" b="1" dirty="0">
                <a:solidFill>
                  <a:srgbClr val="2C529F"/>
                </a:solidFill>
                <a:latin typeface="Microsoft YaHei"/>
                <a:cs typeface="Microsoft YaHei"/>
              </a:rPr>
              <a:t>数据服务公司</a:t>
            </a:r>
            <a:endParaRPr sz="11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R="365125" algn="r">
              <a:lnSpc>
                <a:spcPct val="100000"/>
              </a:lnSpc>
            </a:pPr>
            <a:r>
              <a:rPr sz="1100" b="1" dirty="0">
                <a:solidFill>
                  <a:srgbClr val="60A7E0"/>
                </a:solidFill>
                <a:latin typeface="Microsoft YaHei"/>
                <a:cs typeface="Microsoft YaHei"/>
              </a:rPr>
              <a:t>第三方支付</a:t>
            </a:r>
            <a:endParaRPr sz="1100" dirty="0">
              <a:latin typeface="Microsoft YaHei"/>
              <a:cs typeface="Microsoft YaHei"/>
            </a:endParaRPr>
          </a:p>
          <a:p>
            <a:pPr marL="4189729" marR="177165" indent="-52069">
              <a:lnSpc>
                <a:spcPct val="205700"/>
              </a:lnSpc>
              <a:spcBef>
                <a:spcPts val="145"/>
              </a:spcBef>
            </a:pPr>
            <a:r>
              <a:rPr sz="1100" b="1" dirty="0">
                <a:solidFill>
                  <a:srgbClr val="60A7E0"/>
                </a:solidFill>
                <a:latin typeface="Microsoft YaHei"/>
                <a:cs typeface="Microsoft YaHei"/>
              </a:rPr>
              <a:t>银行 小贷公司</a:t>
            </a:r>
            <a:endParaRPr sz="1100" dirty="0">
              <a:latin typeface="Microsoft YaHei"/>
              <a:cs typeface="Microsoft YaHei"/>
            </a:endParaRPr>
          </a:p>
          <a:p>
            <a:pPr marL="2961005" marR="5080" indent="840105">
              <a:lnSpc>
                <a:spcPct val="164000"/>
              </a:lnSpc>
              <a:spcBef>
                <a:spcPts val="695"/>
              </a:spcBef>
            </a:pPr>
            <a:r>
              <a:rPr sz="1100" b="1" dirty="0">
                <a:solidFill>
                  <a:srgbClr val="60A7E0"/>
                </a:solidFill>
                <a:latin typeface="Microsoft YaHei"/>
                <a:cs typeface="Microsoft YaHei"/>
              </a:rPr>
              <a:t>持牌消费金融公司 新型互联网消费金融</a:t>
            </a:r>
            <a:endParaRPr sz="11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374650">
              <a:lnSpc>
                <a:spcPct val="100000"/>
              </a:lnSpc>
            </a:pPr>
            <a:r>
              <a:rPr sz="1600" b="1" spc="-20" dirty="0">
                <a:latin typeface="Microsoft YaHei"/>
                <a:cs typeface="Microsoft YaHei"/>
              </a:rPr>
              <a:t>安全联合多方多维数据，提</a:t>
            </a:r>
            <a:r>
              <a:rPr sz="1600" b="1" spc="-10" dirty="0">
                <a:latin typeface="Microsoft YaHei"/>
                <a:cs typeface="Microsoft YaHei"/>
              </a:rPr>
              <a:t>高</a:t>
            </a:r>
            <a:r>
              <a:rPr sz="1600" b="1" spc="-25" dirty="0">
                <a:latin typeface="Arial"/>
                <a:cs typeface="Arial"/>
              </a:rPr>
              <a:t>A</a:t>
            </a:r>
            <a:r>
              <a:rPr sz="1600" b="1" spc="-5" dirty="0">
                <a:latin typeface="Arial"/>
                <a:cs typeface="Arial"/>
              </a:rPr>
              <a:t>I</a:t>
            </a:r>
            <a:r>
              <a:rPr sz="1600" b="1" spc="-20" dirty="0">
                <a:latin typeface="Microsoft YaHei"/>
                <a:cs typeface="Microsoft YaHei"/>
              </a:rPr>
              <a:t>模</a:t>
            </a:r>
            <a:r>
              <a:rPr sz="1600" b="1" spc="-10" dirty="0">
                <a:latin typeface="Microsoft YaHei"/>
                <a:cs typeface="Microsoft YaHei"/>
              </a:rPr>
              <a:t>型</a:t>
            </a:r>
            <a:r>
              <a:rPr sz="1600" b="1" spc="-20" dirty="0">
                <a:latin typeface="Microsoft YaHei"/>
                <a:cs typeface="Microsoft YaHei"/>
              </a:rPr>
              <a:t>精度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5552" y="1195773"/>
            <a:ext cx="1452245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i="1" spc="-60" dirty="0">
                <a:solidFill>
                  <a:srgbClr val="FFFFFF"/>
                </a:solidFill>
                <a:latin typeface="Microsoft YaHei"/>
                <a:cs typeface="Microsoft YaHei"/>
              </a:rPr>
              <a:t>多方数据本地建模</a:t>
            </a:r>
            <a:endParaRPr sz="1450" dirty="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60823" y="1182565"/>
            <a:ext cx="739140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i="1" spc="-60" dirty="0">
                <a:solidFill>
                  <a:srgbClr val="FFFFFF"/>
                </a:solidFill>
                <a:latin typeface="Microsoft YaHei"/>
                <a:cs typeface="Microsoft YaHei"/>
              </a:rPr>
              <a:t>联邦建模</a:t>
            </a:r>
            <a:endParaRPr sz="1450" dirty="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02167" y="1182565"/>
            <a:ext cx="740410" cy="21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b="1" i="1" spc="-60" dirty="0">
                <a:solidFill>
                  <a:srgbClr val="FFFFFF"/>
                </a:solidFill>
                <a:latin typeface="Microsoft YaHei"/>
                <a:cs typeface="Microsoft YaHei"/>
              </a:rPr>
              <a:t>联邦评分</a:t>
            </a:r>
            <a:endParaRPr sz="1450" dirty="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20540" y="3773475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115356" y="0"/>
                </a:moveTo>
                <a:lnTo>
                  <a:pt x="73531" y="8899"/>
                </a:lnTo>
                <a:lnTo>
                  <a:pt x="38614" y="31126"/>
                </a:lnTo>
                <a:lnTo>
                  <a:pt x="13452" y="63832"/>
                </a:lnTo>
                <a:lnTo>
                  <a:pt x="893" y="104170"/>
                </a:lnTo>
                <a:lnTo>
                  <a:pt x="0" y="118821"/>
                </a:lnTo>
                <a:lnTo>
                  <a:pt x="464" y="129392"/>
                </a:lnTo>
                <a:lnTo>
                  <a:pt x="11205" y="168894"/>
                </a:lnTo>
                <a:lnTo>
                  <a:pt x="34655" y="201640"/>
                </a:lnTo>
                <a:lnTo>
                  <a:pt x="68813" y="225068"/>
                </a:lnTo>
                <a:lnTo>
                  <a:pt x="111678" y="236614"/>
                </a:lnTo>
                <a:lnTo>
                  <a:pt x="127555" y="237380"/>
                </a:lnTo>
                <a:lnTo>
                  <a:pt x="141524" y="235527"/>
                </a:lnTo>
                <a:lnTo>
                  <a:pt x="179680" y="220737"/>
                </a:lnTo>
                <a:lnTo>
                  <a:pt x="210163" y="193819"/>
                </a:lnTo>
                <a:lnTo>
                  <a:pt x="230339" y="156988"/>
                </a:lnTo>
                <a:lnTo>
                  <a:pt x="237576" y="112456"/>
                </a:lnTo>
                <a:lnTo>
                  <a:pt x="235963" y="98232"/>
                </a:lnTo>
                <a:lnTo>
                  <a:pt x="221678" y="59318"/>
                </a:lnTo>
                <a:lnTo>
                  <a:pt x="195157" y="28158"/>
                </a:lnTo>
                <a:lnTo>
                  <a:pt x="158887" y="7476"/>
                </a:lnTo>
                <a:lnTo>
                  <a:pt x="115356" y="0"/>
                </a:lnTo>
                <a:close/>
              </a:path>
            </a:pathLst>
          </a:custGeom>
          <a:solidFill>
            <a:srgbClr val="60A7E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4357115" y="4110821"/>
            <a:ext cx="248285" cy="248285"/>
          </a:xfrm>
          <a:custGeom>
            <a:avLst/>
            <a:gdLst/>
            <a:ahLst/>
            <a:cxnLst/>
            <a:rect l="l" t="t" r="r" b="b"/>
            <a:pathLst>
              <a:path w="248285" h="248285">
                <a:moveTo>
                  <a:pt x="111994" y="0"/>
                </a:moveTo>
                <a:lnTo>
                  <a:pt x="71028" y="11345"/>
                </a:lnTo>
                <a:lnTo>
                  <a:pt x="37213" y="34972"/>
                </a:lnTo>
                <a:lnTo>
                  <a:pt x="12925" y="68394"/>
                </a:lnTo>
                <a:lnTo>
                  <a:pt x="856" y="108956"/>
                </a:lnTo>
                <a:lnTo>
                  <a:pt x="0" y="123612"/>
                </a:lnTo>
                <a:lnTo>
                  <a:pt x="3" y="124572"/>
                </a:lnTo>
                <a:lnTo>
                  <a:pt x="7528" y="166165"/>
                </a:lnTo>
                <a:lnTo>
                  <a:pt x="27941" y="201681"/>
                </a:lnTo>
                <a:lnTo>
                  <a:pt x="58999" y="228630"/>
                </a:lnTo>
                <a:lnTo>
                  <a:pt x="98457" y="244525"/>
                </a:lnTo>
                <a:lnTo>
                  <a:pt x="128320" y="247751"/>
                </a:lnTo>
                <a:lnTo>
                  <a:pt x="142390" y="246490"/>
                </a:lnTo>
                <a:lnTo>
                  <a:pt x="181281" y="233735"/>
                </a:lnTo>
                <a:lnTo>
                  <a:pt x="213337" y="209030"/>
                </a:lnTo>
                <a:lnTo>
                  <a:pt x="236176" y="174309"/>
                </a:lnTo>
                <a:lnTo>
                  <a:pt x="247412" y="131509"/>
                </a:lnTo>
                <a:lnTo>
                  <a:pt x="248168" y="115781"/>
                </a:lnTo>
                <a:lnTo>
                  <a:pt x="246537" y="102088"/>
                </a:lnTo>
                <a:lnTo>
                  <a:pt x="232986" y="64331"/>
                </a:lnTo>
                <a:lnTo>
                  <a:pt x="207693" y="33327"/>
                </a:lnTo>
                <a:lnTo>
                  <a:pt x="172257" y="11345"/>
                </a:lnTo>
                <a:lnTo>
                  <a:pt x="128276" y="659"/>
                </a:lnTo>
                <a:lnTo>
                  <a:pt x="111994" y="0"/>
                </a:lnTo>
                <a:close/>
              </a:path>
            </a:pathLst>
          </a:custGeom>
          <a:solidFill>
            <a:srgbClr val="60A7E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945635" y="441051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3107" y="0"/>
                </a:moveTo>
                <a:lnTo>
                  <a:pt x="90917" y="7946"/>
                </a:lnTo>
                <a:lnTo>
                  <a:pt x="54362" y="27778"/>
                </a:lnTo>
                <a:lnTo>
                  <a:pt x="25593" y="57346"/>
                </a:lnTo>
                <a:lnTo>
                  <a:pt x="6756" y="94503"/>
                </a:lnTo>
                <a:lnTo>
                  <a:pt x="0" y="137101"/>
                </a:lnTo>
                <a:lnTo>
                  <a:pt x="535" y="149277"/>
                </a:lnTo>
                <a:lnTo>
                  <a:pt x="10384" y="189150"/>
                </a:lnTo>
                <a:lnTo>
                  <a:pt x="31484" y="223482"/>
                </a:lnTo>
                <a:lnTo>
                  <a:pt x="62322" y="250339"/>
                </a:lnTo>
                <a:lnTo>
                  <a:pt x="101386" y="267790"/>
                </a:lnTo>
                <a:lnTo>
                  <a:pt x="147164" y="273900"/>
                </a:lnTo>
                <a:lnTo>
                  <a:pt x="161159" y="272154"/>
                </a:lnTo>
                <a:lnTo>
                  <a:pt x="200022" y="258816"/>
                </a:lnTo>
                <a:lnTo>
                  <a:pt x="232656" y="234624"/>
                </a:lnTo>
                <a:lnTo>
                  <a:pt x="257077" y="201251"/>
                </a:lnTo>
                <a:lnTo>
                  <a:pt x="271295" y="160368"/>
                </a:lnTo>
                <a:lnTo>
                  <a:pt x="274126" y="129766"/>
                </a:lnTo>
                <a:lnTo>
                  <a:pt x="272624" y="115517"/>
                </a:lnTo>
                <a:lnTo>
                  <a:pt x="259816" y="75895"/>
                </a:lnTo>
                <a:lnTo>
                  <a:pt x="236018" y="42555"/>
                </a:lnTo>
                <a:lnTo>
                  <a:pt x="203108" y="17553"/>
                </a:lnTo>
                <a:lnTo>
                  <a:pt x="162963" y="2947"/>
                </a:lnTo>
                <a:lnTo>
                  <a:pt x="133107" y="0"/>
                </a:lnTo>
                <a:close/>
              </a:path>
            </a:pathLst>
          </a:custGeom>
          <a:solidFill>
            <a:srgbClr val="60A7E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2319101" y="4381200"/>
            <a:ext cx="196215" cy="244475"/>
          </a:xfrm>
          <a:custGeom>
            <a:avLst/>
            <a:gdLst/>
            <a:ahLst/>
            <a:cxnLst/>
            <a:rect l="l" t="t" r="r" b="b"/>
            <a:pathLst>
              <a:path w="196214" h="244475">
                <a:moveTo>
                  <a:pt x="82613" y="0"/>
                </a:moveTo>
                <a:lnTo>
                  <a:pt x="38239" y="15273"/>
                </a:lnTo>
                <a:lnTo>
                  <a:pt x="10078" y="46920"/>
                </a:lnTo>
                <a:lnTo>
                  <a:pt x="0" y="93717"/>
                </a:lnTo>
                <a:lnTo>
                  <a:pt x="1541" y="105448"/>
                </a:lnTo>
                <a:lnTo>
                  <a:pt x="22753" y="147538"/>
                </a:lnTo>
                <a:lnTo>
                  <a:pt x="172892" y="244266"/>
                </a:lnTo>
                <a:lnTo>
                  <a:pt x="191561" y="213913"/>
                </a:lnTo>
                <a:lnTo>
                  <a:pt x="52077" y="126712"/>
                </a:lnTo>
                <a:lnTo>
                  <a:pt x="44242" y="117464"/>
                </a:lnTo>
                <a:lnTo>
                  <a:pt x="38811" y="106881"/>
                </a:lnTo>
                <a:lnTo>
                  <a:pt x="35889" y="95426"/>
                </a:lnTo>
                <a:lnTo>
                  <a:pt x="35582" y="83567"/>
                </a:lnTo>
                <a:lnTo>
                  <a:pt x="37992" y="71769"/>
                </a:lnTo>
                <a:lnTo>
                  <a:pt x="69485" y="38811"/>
                </a:lnTo>
                <a:lnTo>
                  <a:pt x="92798" y="35582"/>
                </a:lnTo>
                <a:lnTo>
                  <a:pt x="171106" y="35582"/>
                </a:lnTo>
                <a:lnTo>
                  <a:pt x="129445" y="10078"/>
                </a:lnTo>
                <a:lnTo>
                  <a:pt x="118091" y="5042"/>
                </a:lnTo>
                <a:lnTo>
                  <a:pt x="106390" y="1710"/>
                </a:lnTo>
                <a:lnTo>
                  <a:pt x="94508" y="42"/>
                </a:lnTo>
                <a:lnTo>
                  <a:pt x="82613" y="0"/>
                </a:lnTo>
                <a:close/>
              </a:path>
              <a:path w="196214" h="244475">
                <a:moveTo>
                  <a:pt x="171106" y="35582"/>
                </a:moveTo>
                <a:lnTo>
                  <a:pt x="92798" y="35582"/>
                </a:lnTo>
                <a:lnTo>
                  <a:pt x="104597" y="37992"/>
                </a:lnTo>
                <a:lnTo>
                  <a:pt x="115869" y="43225"/>
                </a:lnTo>
                <a:lnTo>
                  <a:pt x="176956" y="80944"/>
                </a:lnTo>
                <a:lnTo>
                  <a:pt x="195625" y="50591"/>
                </a:lnTo>
                <a:lnTo>
                  <a:pt x="171106" y="35582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2537967" y="4471034"/>
            <a:ext cx="151130" cy="216535"/>
          </a:xfrm>
          <a:custGeom>
            <a:avLst/>
            <a:gdLst/>
            <a:ahLst/>
            <a:cxnLst/>
            <a:rect l="l" t="t" r="r" b="b"/>
            <a:pathLst>
              <a:path w="151130" h="216535">
                <a:moveTo>
                  <a:pt x="19812" y="162813"/>
                </a:moveTo>
                <a:lnTo>
                  <a:pt x="10554" y="177730"/>
                </a:lnTo>
                <a:lnTo>
                  <a:pt x="1524" y="192404"/>
                </a:lnTo>
                <a:lnTo>
                  <a:pt x="21429" y="204524"/>
                </a:lnTo>
                <a:lnTo>
                  <a:pt x="32661" y="210016"/>
                </a:lnTo>
                <a:lnTo>
                  <a:pt x="44290" y="213752"/>
                </a:lnTo>
                <a:lnTo>
                  <a:pt x="56142" y="215776"/>
                </a:lnTo>
                <a:lnTo>
                  <a:pt x="68042" y="216128"/>
                </a:lnTo>
                <a:lnTo>
                  <a:pt x="79816" y="214849"/>
                </a:lnTo>
                <a:lnTo>
                  <a:pt x="122164" y="194260"/>
                </a:lnTo>
                <a:lnTo>
                  <a:pt x="133655" y="181346"/>
                </a:lnTo>
                <a:lnTo>
                  <a:pt x="60718" y="181346"/>
                </a:lnTo>
                <a:lnTo>
                  <a:pt x="48895" y="179048"/>
                </a:lnTo>
                <a:lnTo>
                  <a:pt x="37592" y="173862"/>
                </a:lnTo>
                <a:lnTo>
                  <a:pt x="19812" y="162813"/>
                </a:lnTo>
                <a:close/>
              </a:path>
              <a:path w="151130" h="216535">
                <a:moveTo>
                  <a:pt x="18287" y="0"/>
                </a:moveTo>
                <a:lnTo>
                  <a:pt x="0" y="29590"/>
                </a:lnTo>
                <a:lnTo>
                  <a:pt x="98564" y="91168"/>
                </a:lnTo>
                <a:lnTo>
                  <a:pt x="106719" y="100196"/>
                </a:lnTo>
                <a:lnTo>
                  <a:pt x="112430" y="110654"/>
                </a:lnTo>
                <a:lnTo>
                  <a:pt x="115585" y="122052"/>
                </a:lnTo>
                <a:lnTo>
                  <a:pt x="116070" y="133899"/>
                </a:lnTo>
                <a:lnTo>
                  <a:pt x="113774" y="145702"/>
                </a:lnTo>
                <a:lnTo>
                  <a:pt x="83972" y="177730"/>
                </a:lnTo>
                <a:lnTo>
                  <a:pt x="60718" y="181346"/>
                </a:lnTo>
                <a:lnTo>
                  <a:pt x="133655" y="181346"/>
                </a:lnTo>
                <a:lnTo>
                  <a:pt x="150498" y="138526"/>
                </a:lnTo>
                <a:lnTo>
                  <a:pt x="150850" y="126614"/>
                </a:lnTo>
                <a:lnTo>
                  <a:pt x="149571" y="114830"/>
                </a:lnTo>
                <a:lnTo>
                  <a:pt x="128982" y="72480"/>
                </a:lnTo>
                <a:lnTo>
                  <a:pt x="109981" y="56641"/>
                </a:lnTo>
                <a:lnTo>
                  <a:pt x="18287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2484247" y="4390771"/>
            <a:ext cx="40640" cy="295275"/>
          </a:xfrm>
          <a:custGeom>
            <a:avLst/>
            <a:gdLst/>
            <a:ahLst/>
            <a:cxnLst/>
            <a:rect l="l" t="t" r="r" b="b"/>
            <a:pathLst>
              <a:path w="40639" h="295275">
                <a:moveTo>
                  <a:pt x="29082" y="0"/>
                </a:moveTo>
                <a:lnTo>
                  <a:pt x="0" y="1142"/>
                </a:lnTo>
                <a:lnTo>
                  <a:pt x="11429" y="295274"/>
                </a:lnTo>
                <a:lnTo>
                  <a:pt x="40385" y="294131"/>
                </a:lnTo>
                <a:lnTo>
                  <a:pt x="29082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3293236" y="2360422"/>
            <a:ext cx="811530" cy="762000"/>
          </a:xfrm>
          <a:custGeom>
            <a:avLst/>
            <a:gdLst/>
            <a:ahLst/>
            <a:cxnLst/>
            <a:rect l="l" t="t" r="r" b="b"/>
            <a:pathLst>
              <a:path w="811529" h="762000">
                <a:moveTo>
                  <a:pt x="254508" y="0"/>
                </a:moveTo>
                <a:lnTo>
                  <a:pt x="0" y="439165"/>
                </a:lnTo>
                <a:lnTo>
                  <a:pt x="556895" y="761873"/>
                </a:lnTo>
                <a:lnTo>
                  <a:pt x="811402" y="322706"/>
                </a:lnTo>
                <a:lnTo>
                  <a:pt x="2545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3735832" y="2666492"/>
            <a:ext cx="159385" cy="214629"/>
          </a:xfrm>
          <a:custGeom>
            <a:avLst/>
            <a:gdLst/>
            <a:ahLst/>
            <a:cxnLst/>
            <a:rect l="l" t="t" r="r" b="b"/>
            <a:pathLst>
              <a:path w="159385" h="214630">
                <a:moveTo>
                  <a:pt x="26162" y="157861"/>
                </a:moveTo>
                <a:lnTo>
                  <a:pt x="17652" y="171704"/>
                </a:lnTo>
                <a:lnTo>
                  <a:pt x="9016" y="185547"/>
                </a:lnTo>
                <a:lnTo>
                  <a:pt x="41255" y="205353"/>
                </a:lnTo>
                <a:lnTo>
                  <a:pt x="52649" y="210193"/>
                </a:lnTo>
                <a:lnTo>
                  <a:pt x="64397" y="213184"/>
                </a:lnTo>
                <a:lnTo>
                  <a:pt x="76301" y="214372"/>
                </a:lnTo>
                <a:lnTo>
                  <a:pt x="88160" y="213805"/>
                </a:lnTo>
                <a:lnTo>
                  <a:pt x="131156" y="194914"/>
                </a:lnTo>
                <a:lnTo>
                  <a:pt x="143117" y="181725"/>
                </a:lnTo>
                <a:lnTo>
                  <a:pt x="76040" y="181725"/>
                </a:lnTo>
                <a:lnTo>
                  <a:pt x="64227" y="179653"/>
                </a:lnTo>
                <a:lnTo>
                  <a:pt x="52958" y="174498"/>
                </a:lnTo>
                <a:lnTo>
                  <a:pt x="26162" y="157861"/>
                </a:lnTo>
                <a:close/>
              </a:path>
              <a:path w="159385" h="214630">
                <a:moveTo>
                  <a:pt x="17144" y="0"/>
                </a:moveTo>
                <a:lnTo>
                  <a:pt x="0" y="27686"/>
                </a:lnTo>
                <a:lnTo>
                  <a:pt x="106829" y="94223"/>
                </a:lnTo>
                <a:lnTo>
                  <a:pt x="115771" y="102629"/>
                </a:lnTo>
                <a:lnTo>
                  <a:pt x="122158" y="112729"/>
                </a:lnTo>
                <a:lnTo>
                  <a:pt x="125859" y="123964"/>
                </a:lnTo>
                <a:lnTo>
                  <a:pt x="126739" y="135774"/>
                </a:lnTo>
                <a:lnTo>
                  <a:pt x="124666" y="147598"/>
                </a:lnTo>
                <a:lnTo>
                  <a:pt x="99068" y="177134"/>
                </a:lnTo>
                <a:lnTo>
                  <a:pt x="76040" y="181725"/>
                </a:lnTo>
                <a:lnTo>
                  <a:pt x="143117" y="181725"/>
                </a:lnTo>
                <a:lnTo>
                  <a:pt x="159381" y="135478"/>
                </a:lnTo>
                <a:lnTo>
                  <a:pt x="158814" y="123622"/>
                </a:lnTo>
                <a:lnTo>
                  <a:pt x="139923" y="80668"/>
                </a:lnTo>
                <a:lnTo>
                  <a:pt x="121157" y="64643"/>
                </a:lnTo>
                <a:lnTo>
                  <a:pt x="17144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3683634" y="2587370"/>
            <a:ext cx="40640" cy="277495"/>
          </a:xfrm>
          <a:custGeom>
            <a:avLst/>
            <a:gdLst/>
            <a:ahLst/>
            <a:cxnLst/>
            <a:rect l="l" t="t" r="r" b="b"/>
            <a:pathLst>
              <a:path w="40639" h="277494">
                <a:moveTo>
                  <a:pt x="30352" y="0"/>
                </a:moveTo>
                <a:lnTo>
                  <a:pt x="0" y="1015"/>
                </a:lnTo>
                <a:lnTo>
                  <a:pt x="9778" y="277240"/>
                </a:lnTo>
                <a:lnTo>
                  <a:pt x="40131" y="276225"/>
                </a:lnTo>
                <a:lnTo>
                  <a:pt x="30352" y="0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3509784" y="2571473"/>
            <a:ext cx="202565" cy="243840"/>
          </a:xfrm>
          <a:custGeom>
            <a:avLst/>
            <a:gdLst/>
            <a:ahLst/>
            <a:cxnLst/>
            <a:rect l="l" t="t" r="r" b="b"/>
            <a:pathLst>
              <a:path w="202564" h="243839">
                <a:moveTo>
                  <a:pt x="83170" y="0"/>
                </a:moveTo>
                <a:lnTo>
                  <a:pt x="38202" y="13154"/>
                </a:lnTo>
                <a:lnTo>
                  <a:pt x="7938" y="47713"/>
                </a:lnTo>
                <a:lnTo>
                  <a:pt x="0" y="82870"/>
                </a:lnTo>
                <a:lnTo>
                  <a:pt x="830" y="94691"/>
                </a:lnTo>
                <a:lnTo>
                  <a:pt x="20357" y="137438"/>
                </a:lnTo>
                <a:lnTo>
                  <a:pt x="184645" y="243735"/>
                </a:lnTo>
                <a:lnTo>
                  <a:pt x="202298" y="215414"/>
                </a:lnTo>
                <a:lnTo>
                  <a:pt x="52343" y="121929"/>
                </a:lnTo>
                <a:lnTo>
                  <a:pt x="43755" y="113247"/>
                </a:lnTo>
                <a:lnTo>
                  <a:pt x="37668" y="102991"/>
                </a:lnTo>
                <a:lnTo>
                  <a:pt x="34208" y="91690"/>
                </a:lnTo>
                <a:lnTo>
                  <a:pt x="33504" y="79871"/>
                </a:lnTo>
                <a:lnTo>
                  <a:pt x="35686" y="68062"/>
                </a:lnTo>
                <a:lnTo>
                  <a:pt x="62872" y="37658"/>
                </a:lnTo>
                <a:lnTo>
                  <a:pt x="85978" y="33507"/>
                </a:lnTo>
                <a:lnTo>
                  <a:pt x="160086" y="33507"/>
                </a:lnTo>
                <a:lnTo>
                  <a:pt x="118342" y="7898"/>
                </a:lnTo>
                <a:lnTo>
                  <a:pt x="106860" y="3486"/>
                </a:lnTo>
                <a:lnTo>
                  <a:pt x="95073" y="868"/>
                </a:lnTo>
                <a:lnTo>
                  <a:pt x="83170" y="0"/>
                </a:lnTo>
                <a:close/>
              </a:path>
              <a:path w="202564" h="243839">
                <a:moveTo>
                  <a:pt x="160086" y="33507"/>
                </a:moveTo>
                <a:lnTo>
                  <a:pt x="85978" y="33507"/>
                </a:lnTo>
                <a:lnTo>
                  <a:pt x="97792" y="35705"/>
                </a:lnTo>
                <a:lnTo>
                  <a:pt x="109080" y="40916"/>
                </a:lnTo>
                <a:lnTo>
                  <a:pt x="181216" y="85620"/>
                </a:lnTo>
                <a:lnTo>
                  <a:pt x="190106" y="71523"/>
                </a:lnTo>
                <a:lnTo>
                  <a:pt x="198869" y="57299"/>
                </a:lnTo>
                <a:lnTo>
                  <a:pt x="160086" y="33507"/>
                </a:lnTo>
                <a:close/>
              </a:path>
            </a:pathLst>
          </a:custGeom>
          <a:solidFill>
            <a:srgbClr val="2C529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574791" y="3835908"/>
            <a:ext cx="6074664" cy="1969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554431" y="424561"/>
            <a:ext cx="5801868" cy="440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52</a:t>
            </a:fld>
            <a:endParaRPr spc="-10" dirty="0"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5594603" y="1633727"/>
          <a:ext cx="6012180" cy="4319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2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7572">
                <a:tc>
                  <a:txBody>
                    <a:bodyPr/>
                    <a:lstStyle/>
                    <a:p>
                      <a:pPr marL="222250" algn="ctr">
                        <a:lnSpc>
                          <a:spcPct val="100000"/>
                        </a:lnSpc>
                      </a:pPr>
                      <a:r>
                        <a:rPr sz="1900" b="1" i="1" dirty="0">
                          <a:solidFill>
                            <a:srgbClr val="173190"/>
                          </a:solidFill>
                          <a:latin typeface="Microsoft YaHei"/>
                          <a:cs typeface="Microsoft YaHei"/>
                        </a:rPr>
                        <a:t>分数对应资质好坏</a:t>
                      </a:r>
                      <a:endParaRPr sz="1900" dirty="0">
                        <a:latin typeface="Microsoft YaHei"/>
                        <a:cs typeface="Microsoft YaHei"/>
                      </a:endParaRPr>
                    </a:p>
                    <a:p>
                      <a:pPr marL="220345" algn="ctr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400" b="1" dirty="0">
                          <a:solidFill>
                            <a:srgbClr val="7E7E7E"/>
                          </a:solidFill>
                          <a:latin typeface="Microsoft YaHei"/>
                          <a:cs typeface="Microsoft YaHei"/>
                        </a:rPr>
                        <a:t>反欺诈</a:t>
                      </a:r>
                      <a:r>
                        <a:rPr sz="1400" b="1" spc="5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400" b="1" dirty="0">
                          <a:solidFill>
                            <a:srgbClr val="7E7E7E"/>
                          </a:solidFill>
                          <a:latin typeface="Microsoft YaHei"/>
                          <a:cs typeface="Microsoft YaHei"/>
                        </a:rPr>
                        <a:t>贷前评分</a:t>
                      </a:r>
                      <a:r>
                        <a:rPr sz="1400" b="1" spc="-10" dirty="0">
                          <a:solidFill>
                            <a:srgbClr val="7E7E7E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400" b="1" dirty="0">
                          <a:solidFill>
                            <a:srgbClr val="7E7E7E"/>
                          </a:solidFill>
                          <a:latin typeface="Microsoft YaHei"/>
                          <a:cs typeface="Microsoft YaHei"/>
                        </a:rPr>
                        <a:t>贷后</a:t>
                      </a:r>
                      <a:r>
                        <a:rPr sz="1400" b="1" spc="-15" dirty="0">
                          <a:solidFill>
                            <a:srgbClr val="7E7E7E"/>
                          </a:solidFill>
                          <a:latin typeface="Microsoft YaHei"/>
                          <a:cs typeface="Microsoft YaHei"/>
                        </a:rPr>
                        <a:t>监</a:t>
                      </a:r>
                      <a:r>
                        <a:rPr sz="1400" b="1" dirty="0">
                          <a:solidFill>
                            <a:srgbClr val="7E7E7E"/>
                          </a:solidFill>
                          <a:latin typeface="Microsoft YaHei"/>
                          <a:cs typeface="Microsoft YaHei"/>
                        </a:rPr>
                        <a:t>测</a:t>
                      </a:r>
                      <a:endParaRPr sz="14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9144">
                      <a:solidFill>
                        <a:srgbClr val="385622"/>
                      </a:solidFill>
                      <a:prstDash val="solid"/>
                    </a:lnL>
                    <a:lnR w="9144">
                      <a:solidFill>
                        <a:srgbClr val="385622"/>
                      </a:solidFill>
                      <a:prstDash val="solid"/>
                    </a:lnR>
                    <a:lnT w="9144">
                      <a:solidFill>
                        <a:srgbClr val="385622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反欺诈评分举例</a:t>
                      </a:r>
                      <a:endParaRPr sz="1100" dirty="0">
                        <a:latin typeface="Microsoft YaHei"/>
                        <a:cs typeface="Microsoft YaHei"/>
                      </a:endParaRPr>
                    </a:p>
                    <a:p>
                      <a:pPr marL="102870" marR="1136650">
                        <a:lnSpc>
                          <a:spcPts val="1980"/>
                        </a:lnSpc>
                        <a:spcBef>
                          <a:spcPts val="175"/>
                        </a:spcBef>
                      </a:pP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模型效果：</a:t>
                      </a:r>
                      <a:r>
                        <a:rPr sz="1100" b="1" spc="-55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sz="1100" b="1" spc="-45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100" b="1" spc="-10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UC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=0</a:t>
                      </a:r>
                      <a:r>
                        <a:rPr sz="1100" b="1" spc="5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70 </a:t>
                      </a:r>
                      <a:r>
                        <a:rPr sz="1100" b="1" spc="30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100" b="1" spc="-5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=3</a:t>
                      </a:r>
                      <a:r>
                        <a:rPr sz="1100" b="1" spc="5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，尾部分组坏样本比例</a:t>
                      </a:r>
                      <a:r>
                        <a:rPr sz="1100" b="1" spc="-15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是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平均</a:t>
                      </a:r>
                      <a:r>
                        <a:rPr sz="1100" b="1" spc="-15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样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本比</a:t>
                      </a:r>
                      <a:r>
                        <a:rPr sz="1100" b="1" spc="-15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例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的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100" b="1" spc="-10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spc="-5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倍 使用方式：</a:t>
                      </a:r>
                      <a:r>
                        <a:rPr sz="1100" b="1" spc="-5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）单一策略</a:t>
                      </a:r>
                      <a:r>
                        <a:rPr sz="1100" b="1" spc="-10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；</a:t>
                      </a:r>
                      <a:r>
                        <a:rPr sz="1100" b="1" spc="-5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）入</a:t>
                      </a:r>
                      <a:r>
                        <a:rPr sz="1100" b="1" spc="-15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模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变量</a:t>
                      </a:r>
                      <a:r>
                        <a:rPr sz="1100" b="1" spc="-15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；</a:t>
                      </a:r>
                      <a:r>
                        <a:rPr sz="1100" b="1" spc="-5" dirty="0">
                          <a:solidFill>
                            <a:srgbClr val="3A3838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）决</a:t>
                      </a:r>
                      <a:r>
                        <a:rPr sz="1100" b="1" spc="-15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策</a:t>
                      </a:r>
                      <a:r>
                        <a:rPr sz="1100" b="1" dirty="0">
                          <a:solidFill>
                            <a:srgbClr val="3A3838"/>
                          </a:solidFill>
                          <a:latin typeface="Microsoft YaHei"/>
                          <a:cs typeface="Microsoft YaHei"/>
                        </a:rPr>
                        <a:t>矩阵</a:t>
                      </a:r>
                      <a:endParaRPr sz="11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9144">
                      <a:solidFill>
                        <a:srgbClr val="385622"/>
                      </a:solidFill>
                      <a:prstDash val="solid"/>
                    </a:lnL>
                    <a:lnR w="9144">
                      <a:solidFill>
                        <a:srgbClr val="385622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4643">
                <a:tc>
                  <a:txBody>
                    <a:bodyPr/>
                    <a:lstStyle/>
                    <a:p>
                      <a:endParaRPr sz="11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9144">
                      <a:solidFill>
                        <a:srgbClr val="385622"/>
                      </a:solidFill>
                      <a:prstDash val="solid"/>
                    </a:lnL>
                    <a:lnR w="9144">
                      <a:solidFill>
                        <a:srgbClr val="385622"/>
                      </a:solidFill>
                      <a:prstDash val="solid"/>
                    </a:lnR>
                    <a:lnB w="9144">
                      <a:solidFill>
                        <a:srgbClr val="38562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0295" y="3645408"/>
            <a:ext cx="1123315" cy="1123315"/>
          </a:xfrm>
          <a:custGeom>
            <a:avLst/>
            <a:gdLst/>
            <a:ahLst/>
            <a:cxnLst/>
            <a:rect l="l" t="t" r="r" b="b"/>
            <a:pathLst>
              <a:path w="1123314" h="1123314">
                <a:moveTo>
                  <a:pt x="935990" y="0"/>
                </a:moveTo>
                <a:lnTo>
                  <a:pt x="187198" y="0"/>
                </a:lnTo>
                <a:lnTo>
                  <a:pt x="171846" y="620"/>
                </a:lnTo>
                <a:lnTo>
                  <a:pt x="128032" y="9544"/>
                </a:lnTo>
                <a:lnTo>
                  <a:pt x="88593" y="28048"/>
                </a:lnTo>
                <a:lnTo>
                  <a:pt x="54832" y="54832"/>
                </a:lnTo>
                <a:lnTo>
                  <a:pt x="28048" y="88593"/>
                </a:lnTo>
                <a:lnTo>
                  <a:pt x="9544" y="128032"/>
                </a:lnTo>
                <a:lnTo>
                  <a:pt x="620" y="171846"/>
                </a:lnTo>
                <a:lnTo>
                  <a:pt x="0" y="187198"/>
                </a:lnTo>
                <a:lnTo>
                  <a:pt x="0" y="935990"/>
                </a:lnTo>
                <a:lnTo>
                  <a:pt x="5440" y="980973"/>
                </a:lnTo>
                <a:lnTo>
                  <a:pt x="20896" y="1022014"/>
                </a:lnTo>
                <a:lnTo>
                  <a:pt x="45064" y="1057812"/>
                </a:lnTo>
                <a:lnTo>
                  <a:pt x="76645" y="1087067"/>
                </a:lnTo>
                <a:lnTo>
                  <a:pt x="114335" y="1108475"/>
                </a:lnTo>
                <a:lnTo>
                  <a:pt x="156835" y="1120737"/>
                </a:lnTo>
                <a:lnTo>
                  <a:pt x="187198" y="1123188"/>
                </a:lnTo>
                <a:lnTo>
                  <a:pt x="935990" y="1123188"/>
                </a:lnTo>
                <a:lnTo>
                  <a:pt x="980973" y="1117747"/>
                </a:lnTo>
                <a:lnTo>
                  <a:pt x="1022014" y="1102291"/>
                </a:lnTo>
                <a:lnTo>
                  <a:pt x="1057812" y="1078123"/>
                </a:lnTo>
                <a:lnTo>
                  <a:pt x="1087067" y="1046542"/>
                </a:lnTo>
                <a:lnTo>
                  <a:pt x="1108475" y="1008852"/>
                </a:lnTo>
                <a:lnTo>
                  <a:pt x="1120737" y="966352"/>
                </a:lnTo>
                <a:lnTo>
                  <a:pt x="1123188" y="935990"/>
                </a:lnTo>
                <a:lnTo>
                  <a:pt x="1123188" y="187198"/>
                </a:lnTo>
                <a:lnTo>
                  <a:pt x="1117747" y="142214"/>
                </a:lnTo>
                <a:lnTo>
                  <a:pt x="1102291" y="101173"/>
                </a:lnTo>
                <a:lnTo>
                  <a:pt x="1078123" y="65375"/>
                </a:lnTo>
                <a:lnTo>
                  <a:pt x="1046542" y="36120"/>
                </a:lnTo>
                <a:lnTo>
                  <a:pt x="1008852" y="14712"/>
                </a:lnTo>
                <a:lnTo>
                  <a:pt x="966352" y="2450"/>
                </a:lnTo>
                <a:lnTo>
                  <a:pt x="93599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753100" y="2782823"/>
            <a:ext cx="2912745" cy="2932430"/>
          </a:xfrm>
          <a:custGeom>
            <a:avLst/>
            <a:gdLst/>
            <a:ahLst/>
            <a:cxnLst/>
            <a:rect l="l" t="t" r="r" b="b"/>
            <a:pathLst>
              <a:path w="2912745" h="2932429">
                <a:moveTo>
                  <a:pt x="2633218" y="0"/>
                </a:moveTo>
                <a:lnTo>
                  <a:pt x="279146" y="0"/>
                </a:lnTo>
                <a:lnTo>
                  <a:pt x="256250" y="925"/>
                </a:lnTo>
                <a:lnTo>
                  <a:pt x="212060" y="8112"/>
                </a:lnTo>
                <a:lnTo>
                  <a:pt x="170485" y="21935"/>
                </a:lnTo>
                <a:lnTo>
                  <a:pt x="132099" y="41820"/>
                </a:lnTo>
                <a:lnTo>
                  <a:pt x="97476" y="67192"/>
                </a:lnTo>
                <a:lnTo>
                  <a:pt x="67192" y="97476"/>
                </a:lnTo>
                <a:lnTo>
                  <a:pt x="41820" y="132099"/>
                </a:lnTo>
                <a:lnTo>
                  <a:pt x="21935" y="170485"/>
                </a:lnTo>
                <a:lnTo>
                  <a:pt x="8112" y="212060"/>
                </a:lnTo>
                <a:lnTo>
                  <a:pt x="925" y="256250"/>
                </a:lnTo>
                <a:lnTo>
                  <a:pt x="0" y="279146"/>
                </a:lnTo>
                <a:lnTo>
                  <a:pt x="0" y="2653029"/>
                </a:lnTo>
                <a:lnTo>
                  <a:pt x="3653" y="2698302"/>
                </a:lnTo>
                <a:lnTo>
                  <a:pt x="14230" y="2741250"/>
                </a:lnTo>
                <a:lnTo>
                  <a:pt x="31155" y="2781301"/>
                </a:lnTo>
                <a:lnTo>
                  <a:pt x="53856" y="2817877"/>
                </a:lnTo>
                <a:lnTo>
                  <a:pt x="81756" y="2850405"/>
                </a:lnTo>
                <a:lnTo>
                  <a:pt x="114281" y="2878308"/>
                </a:lnTo>
                <a:lnTo>
                  <a:pt x="150857" y="2901012"/>
                </a:lnTo>
                <a:lnTo>
                  <a:pt x="190910" y="2917942"/>
                </a:lnTo>
                <a:lnTo>
                  <a:pt x="233864" y="2928521"/>
                </a:lnTo>
                <a:lnTo>
                  <a:pt x="279146" y="2932176"/>
                </a:lnTo>
                <a:lnTo>
                  <a:pt x="2633218" y="2932176"/>
                </a:lnTo>
                <a:lnTo>
                  <a:pt x="2678499" y="2928521"/>
                </a:lnTo>
                <a:lnTo>
                  <a:pt x="2721453" y="2917942"/>
                </a:lnTo>
                <a:lnTo>
                  <a:pt x="2761506" y="2901012"/>
                </a:lnTo>
                <a:lnTo>
                  <a:pt x="2798082" y="2878308"/>
                </a:lnTo>
                <a:lnTo>
                  <a:pt x="2830607" y="2850405"/>
                </a:lnTo>
                <a:lnTo>
                  <a:pt x="2858507" y="2817877"/>
                </a:lnTo>
                <a:lnTo>
                  <a:pt x="2881208" y="2781301"/>
                </a:lnTo>
                <a:lnTo>
                  <a:pt x="2898133" y="2741250"/>
                </a:lnTo>
                <a:lnTo>
                  <a:pt x="2908710" y="2698302"/>
                </a:lnTo>
                <a:lnTo>
                  <a:pt x="2912364" y="2653029"/>
                </a:lnTo>
                <a:lnTo>
                  <a:pt x="2912364" y="279146"/>
                </a:lnTo>
                <a:lnTo>
                  <a:pt x="2908710" y="233864"/>
                </a:lnTo>
                <a:lnTo>
                  <a:pt x="2898133" y="190910"/>
                </a:lnTo>
                <a:lnTo>
                  <a:pt x="2881208" y="150857"/>
                </a:lnTo>
                <a:lnTo>
                  <a:pt x="2858507" y="114281"/>
                </a:lnTo>
                <a:lnTo>
                  <a:pt x="2830607" y="81756"/>
                </a:lnTo>
                <a:lnTo>
                  <a:pt x="2798082" y="53856"/>
                </a:lnTo>
                <a:lnTo>
                  <a:pt x="2761506" y="31155"/>
                </a:lnTo>
                <a:lnTo>
                  <a:pt x="2721453" y="14230"/>
                </a:lnTo>
                <a:lnTo>
                  <a:pt x="2678499" y="3653"/>
                </a:lnTo>
                <a:lnTo>
                  <a:pt x="2633218" y="0"/>
                </a:lnTo>
                <a:close/>
              </a:path>
            </a:pathLst>
          </a:custGeom>
          <a:solidFill>
            <a:srgbClr val="C9DB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753100" y="2782823"/>
            <a:ext cx="2912745" cy="2932430"/>
          </a:xfrm>
          <a:custGeom>
            <a:avLst/>
            <a:gdLst/>
            <a:ahLst/>
            <a:cxnLst/>
            <a:rect l="l" t="t" r="r" b="b"/>
            <a:pathLst>
              <a:path w="2912745" h="2932429">
                <a:moveTo>
                  <a:pt x="0" y="279146"/>
                </a:moveTo>
                <a:lnTo>
                  <a:pt x="3653" y="233864"/>
                </a:lnTo>
                <a:lnTo>
                  <a:pt x="14230" y="190910"/>
                </a:lnTo>
                <a:lnTo>
                  <a:pt x="31155" y="150857"/>
                </a:lnTo>
                <a:lnTo>
                  <a:pt x="53856" y="114281"/>
                </a:lnTo>
                <a:lnTo>
                  <a:pt x="81756" y="81756"/>
                </a:lnTo>
                <a:lnTo>
                  <a:pt x="114281" y="53856"/>
                </a:lnTo>
                <a:lnTo>
                  <a:pt x="150857" y="31155"/>
                </a:lnTo>
                <a:lnTo>
                  <a:pt x="190910" y="14230"/>
                </a:lnTo>
                <a:lnTo>
                  <a:pt x="233864" y="3653"/>
                </a:lnTo>
                <a:lnTo>
                  <a:pt x="279146" y="0"/>
                </a:lnTo>
                <a:lnTo>
                  <a:pt x="2633218" y="0"/>
                </a:lnTo>
                <a:lnTo>
                  <a:pt x="2678499" y="3653"/>
                </a:lnTo>
                <a:lnTo>
                  <a:pt x="2721453" y="14230"/>
                </a:lnTo>
                <a:lnTo>
                  <a:pt x="2761506" y="31155"/>
                </a:lnTo>
                <a:lnTo>
                  <a:pt x="2798082" y="53856"/>
                </a:lnTo>
                <a:lnTo>
                  <a:pt x="2830607" y="81756"/>
                </a:lnTo>
                <a:lnTo>
                  <a:pt x="2858507" y="114281"/>
                </a:lnTo>
                <a:lnTo>
                  <a:pt x="2881208" y="150857"/>
                </a:lnTo>
                <a:lnTo>
                  <a:pt x="2898133" y="190910"/>
                </a:lnTo>
                <a:lnTo>
                  <a:pt x="2908710" y="233864"/>
                </a:lnTo>
                <a:lnTo>
                  <a:pt x="2912364" y="279146"/>
                </a:lnTo>
                <a:lnTo>
                  <a:pt x="2912364" y="2653029"/>
                </a:lnTo>
                <a:lnTo>
                  <a:pt x="2908710" y="2698302"/>
                </a:lnTo>
                <a:lnTo>
                  <a:pt x="2898133" y="2741250"/>
                </a:lnTo>
                <a:lnTo>
                  <a:pt x="2881208" y="2781301"/>
                </a:lnTo>
                <a:lnTo>
                  <a:pt x="2858507" y="2817877"/>
                </a:lnTo>
                <a:lnTo>
                  <a:pt x="2830607" y="2850405"/>
                </a:lnTo>
                <a:lnTo>
                  <a:pt x="2798082" y="2878308"/>
                </a:lnTo>
                <a:lnTo>
                  <a:pt x="2761506" y="2901012"/>
                </a:lnTo>
                <a:lnTo>
                  <a:pt x="2721453" y="2917942"/>
                </a:lnTo>
                <a:lnTo>
                  <a:pt x="2678499" y="2928521"/>
                </a:lnTo>
                <a:lnTo>
                  <a:pt x="2633218" y="2932176"/>
                </a:lnTo>
                <a:lnTo>
                  <a:pt x="279146" y="2932176"/>
                </a:lnTo>
                <a:lnTo>
                  <a:pt x="233864" y="2928521"/>
                </a:lnTo>
                <a:lnTo>
                  <a:pt x="190910" y="2917942"/>
                </a:lnTo>
                <a:lnTo>
                  <a:pt x="150857" y="2901012"/>
                </a:lnTo>
                <a:lnTo>
                  <a:pt x="114281" y="2878308"/>
                </a:lnTo>
                <a:lnTo>
                  <a:pt x="81756" y="2850405"/>
                </a:lnTo>
                <a:lnTo>
                  <a:pt x="53856" y="2817877"/>
                </a:lnTo>
                <a:lnTo>
                  <a:pt x="31155" y="2781301"/>
                </a:lnTo>
                <a:lnTo>
                  <a:pt x="14230" y="2741250"/>
                </a:lnTo>
                <a:lnTo>
                  <a:pt x="3653" y="2698302"/>
                </a:lnTo>
                <a:lnTo>
                  <a:pt x="0" y="2653029"/>
                </a:lnTo>
                <a:lnTo>
                  <a:pt x="0" y="27914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383" rIns="0" bIns="0" rtlCol="0">
            <a:spAutoFit/>
          </a:bodyPr>
          <a:lstStyle/>
          <a:p>
            <a:pPr marL="441959">
              <a:lnSpc>
                <a:spcPts val="3329"/>
              </a:lnSpc>
            </a:pPr>
            <a:r>
              <a:rPr spc="-15" dirty="0">
                <a:latin typeface="Arial"/>
                <a:cs typeface="Arial"/>
              </a:rPr>
              <a:t>Insura</a:t>
            </a:r>
            <a:r>
              <a:rPr spc="-20" dirty="0">
                <a:latin typeface="Arial"/>
                <a:cs typeface="Arial"/>
              </a:rPr>
              <a:t>nce</a:t>
            </a:r>
            <a:r>
              <a:rPr spc="2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Ind</a:t>
            </a:r>
            <a:r>
              <a:rPr spc="-35" dirty="0">
                <a:latin typeface="Arial"/>
                <a:cs typeface="Arial"/>
              </a:rPr>
              <a:t>u</a:t>
            </a:r>
            <a:r>
              <a:rPr spc="-20" dirty="0">
                <a:latin typeface="Arial"/>
                <a:cs typeface="Arial"/>
              </a:rPr>
              <a:t>s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29127" y="3841497"/>
            <a:ext cx="482600" cy="805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</a:pPr>
            <a:r>
              <a:rPr sz="18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互联 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网公 司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54852" y="4616196"/>
            <a:ext cx="848994" cy="855344"/>
          </a:xfrm>
          <a:custGeom>
            <a:avLst/>
            <a:gdLst/>
            <a:ahLst/>
            <a:cxnLst/>
            <a:rect l="l" t="t" r="r" b="b"/>
            <a:pathLst>
              <a:path w="848995" h="855345">
                <a:moveTo>
                  <a:pt x="424434" y="0"/>
                </a:moveTo>
                <a:lnTo>
                  <a:pt x="355580" y="5594"/>
                </a:lnTo>
                <a:lnTo>
                  <a:pt x="290267" y="21793"/>
                </a:lnTo>
                <a:lnTo>
                  <a:pt x="229367" y="47714"/>
                </a:lnTo>
                <a:lnTo>
                  <a:pt x="173754" y="82478"/>
                </a:lnTo>
                <a:lnTo>
                  <a:pt x="124301" y="125206"/>
                </a:lnTo>
                <a:lnTo>
                  <a:pt x="81881" y="175016"/>
                </a:lnTo>
                <a:lnTo>
                  <a:pt x="47368" y="231028"/>
                </a:lnTo>
                <a:lnTo>
                  <a:pt x="21634" y="292364"/>
                </a:lnTo>
                <a:lnTo>
                  <a:pt x="5554" y="358141"/>
                </a:lnTo>
                <a:lnTo>
                  <a:pt x="0" y="427481"/>
                </a:lnTo>
                <a:lnTo>
                  <a:pt x="1406" y="462542"/>
                </a:lnTo>
                <a:lnTo>
                  <a:pt x="12333" y="530211"/>
                </a:lnTo>
                <a:lnTo>
                  <a:pt x="33349" y="593877"/>
                </a:lnTo>
                <a:lnTo>
                  <a:pt x="63581" y="652661"/>
                </a:lnTo>
                <a:lnTo>
                  <a:pt x="102157" y="705683"/>
                </a:lnTo>
                <a:lnTo>
                  <a:pt x="148203" y="752061"/>
                </a:lnTo>
                <a:lnTo>
                  <a:pt x="200845" y="790917"/>
                </a:lnTo>
                <a:lnTo>
                  <a:pt x="259210" y="821370"/>
                </a:lnTo>
                <a:lnTo>
                  <a:pt x="322426" y="842540"/>
                </a:lnTo>
                <a:lnTo>
                  <a:pt x="389619" y="853546"/>
                </a:lnTo>
                <a:lnTo>
                  <a:pt x="424434" y="854963"/>
                </a:lnTo>
                <a:lnTo>
                  <a:pt x="459248" y="853546"/>
                </a:lnTo>
                <a:lnTo>
                  <a:pt x="526441" y="842540"/>
                </a:lnTo>
                <a:lnTo>
                  <a:pt x="589657" y="821370"/>
                </a:lnTo>
                <a:lnTo>
                  <a:pt x="648022" y="790917"/>
                </a:lnTo>
                <a:lnTo>
                  <a:pt x="700664" y="752061"/>
                </a:lnTo>
                <a:lnTo>
                  <a:pt x="746710" y="705683"/>
                </a:lnTo>
                <a:lnTo>
                  <a:pt x="785286" y="652661"/>
                </a:lnTo>
                <a:lnTo>
                  <a:pt x="815518" y="593877"/>
                </a:lnTo>
                <a:lnTo>
                  <a:pt x="836534" y="530211"/>
                </a:lnTo>
                <a:lnTo>
                  <a:pt x="847461" y="462542"/>
                </a:lnTo>
                <a:lnTo>
                  <a:pt x="848868" y="427481"/>
                </a:lnTo>
                <a:lnTo>
                  <a:pt x="847461" y="392421"/>
                </a:lnTo>
                <a:lnTo>
                  <a:pt x="836534" y="324752"/>
                </a:lnTo>
                <a:lnTo>
                  <a:pt x="815518" y="261086"/>
                </a:lnTo>
                <a:lnTo>
                  <a:pt x="785286" y="202302"/>
                </a:lnTo>
                <a:lnTo>
                  <a:pt x="746710" y="149280"/>
                </a:lnTo>
                <a:lnTo>
                  <a:pt x="700664" y="102902"/>
                </a:lnTo>
                <a:lnTo>
                  <a:pt x="648022" y="64046"/>
                </a:lnTo>
                <a:lnTo>
                  <a:pt x="589657" y="33593"/>
                </a:lnTo>
                <a:lnTo>
                  <a:pt x="526441" y="12423"/>
                </a:lnTo>
                <a:lnTo>
                  <a:pt x="459248" y="1417"/>
                </a:lnTo>
                <a:lnTo>
                  <a:pt x="424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272529" y="4872984"/>
            <a:ext cx="41529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保险 公司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10634" y="4192523"/>
            <a:ext cx="1203960" cy="114300"/>
          </a:xfrm>
          <a:custGeom>
            <a:avLst/>
            <a:gdLst/>
            <a:ahLst/>
            <a:cxnLst/>
            <a:rect l="l" t="t" r="r" b="b"/>
            <a:pathLst>
              <a:path w="120396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203960" h="114300">
                <a:moveTo>
                  <a:pt x="1089405" y="0"/>
                </a:moveTo>
                <a:lnTo>
                  <a:pt x="1089405" y="114300"/>
                </a:lnTo>
                <a:lnTo>
                  <a:pt x="1165605" y="76200"/>
                </a:lnTo>
                <a:lnTo>
                  <a:pt x="1108455" y="76200"/>
                </a:lnTo>
                <a:lnTo>
                  <a:pt x="1108455" y="38100"/>
                </a:lnTo>
                <a:lnTo>
                  <a:pt x="1165605" y="38100"/>
                </a:lnTo>
                <a:lnTo>
                  <a:pt x="1089405" y="0"/>
                </a:lnTo>
                <a:close/>
              </a:path>
              <a:path w="120396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203960" h="114300">
                <a:moveTo>
                  <a:pt x="1089405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89405" y="76200"/>
                </a:lnTo>
                <a:lnTo>
                  <a:pt x="1089405" y="38100"/>
                </a:lnTo>
                <a:close/>
              </a:path>
              <a:path w="1203960" h="114300">
                <a:moveTo>
                  <a:pt x="1165605" y="38100"/>
                </a:moveTo>
                <a:lnTo>
                  <a:pt x="1108455" y="38100"/>
                </a:lnTo>
                <a:lnTo>
                  <a:pt x="1108455" y="76200"/>
                </a:lnTo>
                <a:lnTo>
                  <a:pt x="1165605" y="76200"/>
                </a:lnTo>
                <a:lnTo>
                  <a:pt x="1203705" y="57150"/>
                </a:lnTo>
                <a:lnTo>
                  <a:pt x="1165605" y="3810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423659" y="3853434"/>
            <a:ext cx="114300" cy="784225"/>
          </a:xfrm>
          <a:custGeom>
            <a:avLst/>
            <a:gdLst/>
            <a:ahLst/>
            <a:cxnLst/>
            <a:rect l="l" t="t" r="r" b="b"/>
            <a:pathLst>
              <a:path w="114300" h="784225">
                <a:moveTo>
                  <a:pt x="38100" y="669671"/>
                </a:moveTo>
                <a:lnTo>
                  <a:pt x="0" y="669671"/>
                </a:lnTo>
                <a:lnTo>
                  <a:pt x="57150" y="783971"/>
                </a:lnTo>
                <a:lnTo>
                  <a:pt x="104774" y="688721"/>
                </a:lnTo>
                <a:lnTo>
                  <a:pt x="38100" y="688721"/>
                </a:lnTo>
                <a:lnTo>
                  <a:pt x="38100" y="669671"/>
                </a:lnTo>
                <a:close/>
              </a:path>
              <a:path w="114300" h="784225">
                <a:moveTo>
                  <a:pt x="76200" y="95250"/>
                </a:moveTo>
                <a:lnTo>
                  <a:pt x="38100" y="95250"/>
                </a:lnTo>
                <a:lnTo>
                  <a:pt x="38100" y="688721"/>
                </a:lnTo>
                <a:lnTo>
                  <a:pt x="76200" y="688721"/>
                </a:lnTo>
                <a:lnTo>
                  <a:pt x="76200" y="95250"/>
                </a:lnTo>
                <a:close/>
              </a:path>
              <a:path w="114300" h="784225">
                <a:moveTo>
                  <a:pt x="114299" y="669671"/>
                </a:moveTo>
                <a:lnTo>
                  <a:pt x="76200" y="669671"/>
                </a:lnTo>
                <a:lnTo>
                  <a:pt x="76200" y="688721"/>
                </a:lnTo>
                <a:lnTo>
                  <a:pt x="104774" y="688721"/>
                </a:lnTo>
                <a:lnTo>
                  <a:pt x="114299" y="669671"/>
                </a:lnTo>
                <a:close/>
              </a:path>
              <a:path w="114300" h="78422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4" y="95250"/>
                </a:lnTo>
                <a:lnTo>
                  <a:pt x="57150" y="0"/>
                </a:lnTo>
                <a:close/>
              </a:path>
              <a:path w="114300" h="784225">
                <a:moveTo>
                  <a:pt x="104774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299" y="114300"/>
                </a:lnTo>
                <a:lnTo>
                  <a:pt x="104774" y="95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4541011" y="4392601"/>
            <a:ext cx="73914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1E52A3"/>
                </a:solidFill>
                <a:latin typeface="Microsoft YaHei"/>
                <a:cs typeface="Microsoft YaHei"/>
              </a:rPr>
              <a:t>纵向联邦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63690" y="4131616"/>
            <a:ext cx="73914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1E52A3"/>
                </a:solidFill>
                <a:latin typeface="Microsoft YaHei"/>
                <a:cs typeface="Microsoft YaHei"/>
              </a:rPr>
              <a:t>横向联邦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27035" y="3799332"/>
            <a:ext cx="893444" cy="899160"/>
          </a:xfrm>
          <a:custGeom>
            <a:avLst/>
            <a:gdLst/>
            <a:ahLst/>
            <a:cxnLst/>
            <a:rect l="l" t="t" r="r" b="b"/>
            <a:pathLst>
              <a:path w="893445" h="899160">
                <a:moveTo>
                  <a:pt x="446532" y="0"/>
                </a:moveTo>
                <a:lnTo>
                  <a:pt x="374097" y="5884"/>
                </a:lnTo>
                <a:lnTo>
                  <a:pt x="305385" y="22920"/>
                </a:lnTo>
                <a:lnTo>
                  <a:pt x="241315" y="50183"/>
                </a:lnTo>
                <a:lnTo>
                  <a:pt x="182806" y="86746"/>
                </a:lnTo>
                <a:lnTo>
                  <a:pt x="130778" y="131683"/>
                </a:lnTo>
                <a:lnTo>
                  <a:pt x="86148" y="184068"/>
                </a:lnTo>
                <a:lnTo>
                  <a:pt x="49837" y="242977"/>
                </a:lnTo>
                <a:lnTo>
                  <a:pt x="22762" y="307482"/>
                </a:lnTo>
                <a:lnTo>
                  <a:pt x="5843" y="376658"/>
                </a:lnTo>
                <a:lnTo>
                  <a:pt x="0" y="449580"/>
                </a:lnTo>
                <a:lnTo>
                  <a:pt x="1480" y="486451"/>
                </a:lnTo>
                <a:lnTo>
                  <a:pt x="12976" y="557615"/>
                </a:lnTo>
                <a:lnTo>
                  <a:pt x="35087" y="624572"/>
                </a:lnTo>
                <a:lnTo>
                  <a:pt x="66895" y="686394"/>
                </a:lnTo>
                <a:lnTo>
                  <a:pt x="107481" y="742157"/>
                </a:lnTo>
                <a:lnTo>
                  <a:pt x="155925" y="790934"/>
                </a:lnTo>
                <a:lnTo>
                  <a:pt x="211308" y="831799"/>
                </a:lnTo>
                <a:lnTo>
                  <a:pt x="272712" y="863828"/>
                </a:lnTo>
                <a:lnTo>
                  <a:pt x="339218" y="886093"/>
                </a:lnTo>
                <a:lnTo>
                  <a:pt x="409906" y="897669"/>
                </a:lnTo>
                <a:lnTo>
                  <a:pt x="446532" y="899160"/>
                </a:lnTo>
                <a:lnTo>
                  <a:pt x="483157" y="897669"/>
                </a:lnTo>
                <a:lnTo>
                  <a:pt x="553845" y="886093"/>
                </a:lnTo>
                <a:lnTo>
                  <a:pt x="620351" y="863828"/>
                </a:lnTo>
                <a:lnTo>
                  <a:pt x="681755" y="831799"/>
                </a:lnTo>
                <a:lnTo>
                  <a:pt x="737138" y="790934"/>
                </a:lnTo>
                <a:lnTo>
                  <a:pt x="785582" y="742157"/>
                </a:lnTo>
                <a:lnTo>
                  <a:pt x="826168" y="686394"/>
                </a:lnTo>
                <a:lnTo>
                  <a:pt x="857976" y="624572"/>
                </a:lnTo>
                <a:lnTo>
                  <a:pt x="880087" y="557615"/>
                </a:lnTo>
                <a:lnTo>
                  <a:pt x="891583" y="486451"/>
                </a:lnTo>
                <a:lnTo>
                  <a:pt x="893064" y="449580"/>
                </a:lnTo>
                <a:lnTo>
                  <a:pt x="891583" y="412708"/>
                </a:lnTo>
                <a:lnTo>
                  <a:pt x="880087" y="341544"/>
                </a:lnTo>
                <a:lnTo>
                  <a:pt x="857976" y="274587"/>
                </a:lnTo>
                <a:lnTo>
                  <a:pt x="826168" y="212765"/>
                </a:lnTo>
                <a:lnTo>
                  <a:pt x="785582" y="157002"/>
                </a:lnTo>
                <a:lnTo>
                  <a:pt x="737138" y="108225"/>
                </a:lnTo>
                <a:lnTo>
                  <a:pt x="681755" y="67360"/>
                </a:lnTo>
                <a:lnTo>
                  <a:pt x="620351" y="35331"/>
                </a:lnTo>
                <a:lnTo>
                  <a:pt x="553845" y="13066"/>
                </a:lnTo>
                <a:lnTo>
                  <a:pt x="483157" y="1490"/>
                </a:lnTo>
                <a:lnTo>
                  <a:pt x="4465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 txBox="1"/>
          <p:nvPr/>
        </p:nvSpPr>
        <p:spPr>
          <a:xfrm>
            <a:off x="7755128" y="4078345"/>
            <a:ext cx="44069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461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保险 公</a:t>
            </a:r>
            <a:r>
              <a:rPr sz="12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司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04481" y="4566665"/>
            <a:ext cx="754380" cy="476884"/>
          </a:xfrm>
          <a:custGeom>
            <a:avLst/>
            <a:gdLst/>
            <a:ahLst/>
            <a:cxnLst/>
            <a:rect l="l" t="t" r="r" b="b"/>
            <a:pathLst>
              <a:path w="754379" h="476885">
                <a:moveTo>
                  <a:pt x="66040" y="367410"/>
                </a:moveTo>
                <a:lnTo>
                  <a:pt x="0" y="476884"/>
                </a:lnTo>
                <a:lnTo>
                  <a:pt x="127126" y="464057"/>
                </a:lnTo>
                <a:lnTo>
                  <a:pt x="113239" y="442086"/>
                </a:lnTo>
                <a:lnTo>
                  <a:pt x="90677" y="442086"/>
                </a:lnTo>
                <a:lnTo>
                  <a:pt x="70358" y="409828"/>
                </a:lnTo>
                <a:lnTo>
                  <a:pt x="86428" y="399667"/>
                </a:lnTo>
                <a:lnTo>
                  <a:pt x="66040" y="367410"/>
                </a:lnTo>
                <a:close/>
              </a:path>
              <a:path w="754379" h="476885">
                <a:moveTo>
                  <a:pt x="86428" y="399667"/>
                </a:moveTo>
                <a:lnTo>
                  <a:pt x="70358" y="409828"/>
                </a:lnTo>
                <a:lnTo>
                  <a:pt x="90677" y="442086"/>
                </a:lnTo>
                <a:lnTo>
                  <a:pt x="106797" y="431894"/>
                </a:lnTo>
                <a:lnTo>
                  <a:pt x="86428" y="399667"/>
                </a:lnTo>
                <a:close/>
              </a:path>
              <a:path w="754379" h="476885">
                <a:moveTo>
                  <a:pt x="106797" y="431894"/>
                </a:moveTo>
                <a:lnTo>
                  <a:pt x="90677" y="442086"/>
                </a:lnTo>
                <a:lnTo>
                  <a:pt x="113239" y="442086"/>
                </a:lnTo>
                <a:lnTo>
                  <a:pt x="106797" y="431894"/>
                </a:lnTo>
                <a:close/>
              </a:path>
              <a:path w="754379" h="476885">
                <a:moveTo>
                  <a:pt x="647256" y="45036"/>
                </a:moveTo>
                <a:lnTo>
                  <a:pt x="86428" y="399667"/>
                </a:lnTo>
                <a:lnTo>
                  <a:pt x="106797" y="431894"/>
                </a:lnTo>
                <a:lnTo>
                  <a:pt x="667645" y="77250"/>
                </a:lnTo>
                <a:lnTo>
                  <a:pt x="647256" y="45036"/>
                </a:lnTo>
                <a:close/>
              </a:path>
              <a:path w="754379" h="476885">
                <a:moveTo>
                  <a:pt x="733069" y="34797"/>
                </a:moveTo>
                <a:lnTo>
                  <a:pt x="663448" y="34797"/>
                </a:lnTo>
                <a:lnTo>
                  <a:pt x="683768" y="67055"/>
                </a:lnTo>
                <a:lnTo>
                  <a:pt x="667645" y="77250"/>
                </a:lnTo>
                <a:lnTo>
                  <a:pt x="687959" y="109346"/>
                </a:lnTo>
                <a:lnTo>
                  <a:pt x="733069" y="34797"/>
                </a:lnTo>
                <a:close/>
              </a:path>
              <a:path w="754379" h="476885">
                <a:moveTo>
                  <a:pt x="663448" y="34797"/>
                </a:moveTo>
                <a:lnTo>
                  <a:pt x="647256" y="45036"/>
                </a:lnTo>
                <a:lnTo>
                  <a:pt x="667645" y="77250"/>
                </a:lnTo>
                <a:lnTo>
                  <a:pt x="683768" y="67055"/>
                </a:lnTo>
                <a:lnTo>
                  <a:pt x="663448" y="34797"/>
                </a:lnTo>
                <a:close/>
              </a:path>
              <a:path w="754379" h="476885">
                <a:moveTo>
                  <a:pt x="754126" y="0"/>
                </a:moveTo>
                <a:lnTo>
                  <a:pt x="626872" y="12826"/>
                </a:lnTo>
                <a:lnTo>
                  <a:pt x="647256" y="45036"/>
                </a:lnTo>
                <a:lnTo>
                  <a:pt x="663448" y="34797"/>
                </a:lnTo>
                <a:lnTo>
                  <a:pt x="733069" y="34797"/>
                </a:lnTo>
                <a:lnTo>
                  <a:pt x="754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904481" y="3426714"/>
            <a:ext cx="754380" cy="506095"/>
          </a:xfrm>
          <a:custGeom>
            <a:avLst/>
            <a:gdLst/>
            <a:ahLst/>
            <a:cxnLst/>
            <a:rect l="l" t="t" r="r" b="b"/>
            <a:pathLst>
              <a:path w="754379" h="506095">
                <a:moveTo>
                  <a:pt x="648600" y="458071"/>
                </a:moveTo>
                <a:lnTo>
                  <a:pt x="627379" y="489712"/>
                </a:lnTo>
                <a:lnTo>
                  <a:pt x="754126" y="505968"/>
                </a:lnTo>
                <a:lnTo>
                  <a:pt x="732918" y="468630"/>
                </a:lnTo>
                <a:lnTo>
                  <a:pt x="664337" y="468630"/>
                </a:lnTo>
                <a:lnTo>
                  <a:pt x="648600" y="458071"/>
                </a:lnTo>
                <a:close/>
              </a:path>
              <a:path w="754379" h="506095">
                <a:moveTo>
                  <a:pt x="669809" y="426448"/>
                </a:moveTo>
                <a:lnTo>
                  <a:pt x="648600" y="458071"/>
                </a:lnTo>
                <a:lnTo>
                  <a:pt x="664337" y="468630"/>
                </a:lnTo>
                <a:lnTo>
                  <a:pt x="685546" y="437006"/>
                </a:lnTo>
                <a:lnTo>
                  <a:pt x="669809" y="426448"/>
                </a:lnTo>
                <a:close/>
              </a:path>
              <a:path w="754379" h="506095">
                <a:moveTo>
                  <a:pt x="691007" y="394843"/>
                </a:moveTo>
                <a:lnTo>
                  <a:pt x="669809" y="426448"/>
                </a:lnTo>
                <a:lnTo>
                  <a:pt x="685546" y="437006"/>
                </a:lnTo>
                <a:lnTo>
                  <a:pt x="664337" y="468630"/>
                </a:lnTo>
                <a:lnTo>
                  <a:pt x="732918" y="468630"/>
                </a:lnTo>
                <a:lnTo>
                  <a:pt x="691007" y="394843"/>
                </a:lnTo>
                <a:close/>
              </a:path>
              <a:path w="754379" h="506095">
                <a:moveTo>
                  <a:pt x="105544" y="47867"/>
                </a:moveTo>
                <a:lnTo>
                  <a:pt x="84335" y="79490"/>
                </a:lnTo>
                <a:lnTo>
                  <a:pt x="648600" y="458071"/>
                </a:lnTo>
                <a:lnTo>
                  <a:pt x="669809" y="426448"/>
                </a:lnTo>
                <a:lnTo>
                  <a:pt x="105544" y="47867"/>
                </a:lnTo>
                <a:close/>
              </a:path>
              <a:path w="754379" h="506095">
                <a:moveTo>
                  <a:pt x="0" y="0"/>
                </a:moveTo>
                <a:lnTo>
                  <a:pt x="63119" y="111125"/>
                </a:lnTo>
                <a:lnTo>
                  <a:pt x="84335" y="79490"/>
                </a:lnTo>
                <a:lnTo>
                  <a:pt x="68452" y="68834"/>
                </a:lnTo>
                <a:lnTo>
                  <a:pt x="89662" y="37211"/>
                </a:lnTo>
                <a:lnTo>
                  <a:pt x="112691" y="37211"/>
                </a:lnTo>
                <a:lnTo>
                  <a:pt x="126746" y="16256"/>
                </a:lnTo>
                <a:lnTo>
                  <a:pt x="0" y="0"/>
                </a:lnTo>
                <a:close/>
              </a:path>
              <a:path w="754379" h="506095">
                <a:moveTo>
                  <a:pt x="89662" y="37211"/>
                </a:moveTo>
                <a:lnTo>
                  <a:pt x="68452" y="68834"/>
                </a:lnTo>
                <a:lnTo>
                  <a:pt x="84335" y="79490"/>
                </a:lnTo>
                <a:lnTo>
                  <a:pt x="105544" y="47867"/>
                </a:lnTo>
                <a:lnTo>
                  <a:pt x="89662" y="37211"/>
                </a:lnTo>
                <a:close/>
              </a:path>
              <a:path w="754379" h="506095">
                <a:moveTo>
                  <a:pt x="112691" y="37211"/>
                </a:moveTo>
                <a:lnTo>
                  <a:pt x="89662" y="37211"/>
                </a:lnTo>
                <a:lnTo>
                  <a:pt x="105544" y="47867"/>
                </a:lnTo>
                <a:lnTo>
                  <a:pt x="112691" y="37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054852" y="2997707"/>
            <a:ext cx="848994" cy="855344"/>
          </a:xfrm>
          <a:custGeom>
            <a:avLst/>
            <a:gdLst/>
            <a:ahLst/>
            <a:cxnLst/>
            <a:rect l="l" t="t" r="r" b="b"/>
            <a:pathLst>
              <a:path w="848995" h="855345">
                <a:moveTo>
                  <a:pt x="424434" y="0"/>
                </a:moveTo>
                <a:lnTo>
                  <a:pt x="355580" y="5594"/>
                </a:lnTo>
                <a:lnTo>
                  <a:pt x="290267" y="21793"/>
                </a:lnTo>
                <a:lnTo>
                  <a:pt x="229367" y="47714"/>
                </a:lnTo>
                <a:lnTo>
                  <a:pt x="173754" y="82478"/>
                </a:lnTo>
                <a:lnTo>
                  <a:pt x="124301" y="125206"/>
                </a:lnTo>
                <a:lnTo>
                  <a:pt x="81881" y="175016"/>
                </a:lnTo>
                <a:lnTo>
                  <a:pt x="47368" y="231028"/>
                </a:lnTo>
                <a:lnTo>
                  <a:pt x="21634" y="292364"/>
                </a:lnTo>
                <a:lnTo>
                  <a:pt x="5554" y="358141"/>
                </a:lnTo>
                <a:lnTo>
                  <a:pt x="0" y="427481"/>
                </a:lnTo>
                <a:lnTo>
                  <a:pt x="1406" y="462542"/>
                </a:lnTo>
                <a:lnTo>
                  <a:pt x="12333" y="530211"/>
                </a:lnTo>
                <a:lnTo>
                  <a:pt x="33349" y="593877"/>
                </a:lnTo>
                <a:lnTo>
                  <a:pt x="63581" y="652661"/>
                </a:lnTo>
                <a:lnTo>
                  <a:pt x="102157" y="705683"/>
                </a:lnTo>
                <a:lnTo>
                  <a:pt x="148203" y="752061"/>
                </a:lnTo>
                <a:lnTo>
                  <a:pt x="200845" y="790917"/>
                </a:lnTo>
                <a:lnTo>
                  <a:pt x="259210" y="821370"/>
                </a:lnTo>
                <a:lnTo>
                  <a:pt x="322426" y="842540"/>
                </a:lnTo>
                <a:lnTo>
                  <a:pt x="389619" y="853546"/>
                </a:lnTo>
                <a:lnTo>
                  <a:pt x="424434" y="854963"/>
                </a:lnTo>
                <a:lnTo>
                  <a:pt x="459248" y="853546"/>
                </a:lnTo>
                <a:lnTo>
                  <a:pt x="526441" y="842540"/>
                </a:lnTo>
                <a:lnTo>
                  <a:pt x="589657" y="821370"/>
                </a:lnTo>
                <a:lnTo>
                  <a:pt x="648022" y="790917"/>
                </a:lnTo>
                <a:lnTo>
                  <a:pt x="700664" y="752061"/>
                </a:lnTo>
                <a:lnTo>
                  <a:pt x="746710" y="705683"/>
                </a:lnTo>
                <a:lnTo>
                  <a:pt x="785286" y="652661"/>
                </a:lnTo>
                <a:lnTo>
                  <a:pt x="815518" y="593877"/>
                </a:lnTo>
                <a:lnTo>
                  <a:pt x="836534" y="530211"/>
                </a:lnTo>
                <a:lnTo>
                  <a:pt x="847461" y="462542"/>
                </a:lnTo>
                <a:lnTo>
                  <a:pt x="848868" y="427481"/>
                </a:lnTo>
                <a:lnTo>
                  <a:pt x="847461" y="392421"/>
                </a:lnTo>
                <a:lnTo>
                  <a:pt x="836534" y="324752"/>
                </a:lnTo>
                <a:lnTo>
                  <a:pt x="815518" y="261086"/>
                </a:lnTo>
                <a:lnTo>
                  <a:pt x="785286" y="202302"/>
                </a:lnTo>
                <a:lnTo>
                  <a:pt x="746710" y="149280"/>
                </a:lnTo>
                <a:lnTo>
                  <a:pt x="700664" y="102902"/>
                </a:lnTo>
                <a:lnTo>
                  <a:pt x="648022" y="64046"/>
                </a:lnTo>
                <a:lnTo>
                  <a:pt x="589657" y="33593"/>
                </a:lnTo>
                <a:lnTo>
                  <a:pt x="526441" y="12423"/>
                </a:lnTo>
                <a:lnTo>
                  <a:pt x="459248" y="1417"/>
                </a:lnTo>
                <a:lnTo>
                  <a:pt x="424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726440" y="1224208"/>
            <a:ext cx="8791575" cy="1072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35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B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k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d S</a:t>
            </a:r>
            <a:r>
              <a:rPr sz="1800" spc="-45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iss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</a:t>
            </a:r>
          </a:p>
          <a:p>
            <a:pPr marL="12700" marR="5080">
              <a:lnSpc>
                <a:spcPct val="150000"/>
              </a:lnSpc>
              <a:spcBef>
                <a:spcPts val="1480"/>
              </a:spcBef>
            </a:pP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协助再保公司建立承保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人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（保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险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公司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）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的车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险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索赔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概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率模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型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：纵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向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联邦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引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入和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挖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掘互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联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网大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数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据</a:t>
            </a:r>
            <a:r>
              <a:rPr sz="1400" spc="-5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“从人因子”， 横向联邦扩大承保人传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统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因子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数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据集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规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模，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从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而实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现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对车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主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进行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精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准画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像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和风</a:t>
            </a:r>
            <a:r>
              <a:rPr sz="1400" spc="-15" dirty="0">
                <a:solidFill>
                  <a:srgbClr val="44536A"/>
                </a:solidFill>
                <a:latin typeface="Microsoft YaHei"/>
                <a:cs typeface="Microsoft YaHei"/>
              </a:rPr>
              <a:t>险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分析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70923" y="3451891"/>
            <a:ext cx="1584960" cy="1665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1E52A3"/>
                </a:solidFill>
                <a:latin typeface="Arial"/>
                <a:cs typeface="Arial"/>
              </a:rPr>
              <a:t>Insurance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-440" dirty="0">
                <a:solidFill>
                  <a:srgbClr val="1E52A3"/>
                </a:solidFill>
                <a:latin typeface="MS Gothic"/>
                <a:cs typeface="MS Gothic"/>
              </a:rPr>
              <a:t>✓</a:t>
            </a:r>
            <a:r>
              <a:rPr sz="2000" spc="-320" dirty="0">
                <a:solidFill>
                  <a:srgbClr val="1E52A3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1E52A3"/>
                </a:solidFill>
                <a:latin typeface="Microsoft YaHei"/>
                <a:cs typeface="Microsoft YaHei"/>
              </a:rPr>
              <a:t>承保数据</a:t>
            </a:r>
            <a:endParaRPr sz="20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2000" spc="-440" dirty="0">
                <a:solidFill>
                  <a:srgbClr val="1E52A3"/>
                </a:solidFill>
                <a:latin typeface="MS Gothic"/>
                <a:cs typeface="MS Gothic"/>
              </a:rPr>
              <a:t>✓</a:t>
            </a:r>
            <a:r>
              <a:rPr sz="2000" spc="-320" dirty="0">
                <a:solidFill>
                  <a:srgbClr val="1E52A3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1E52A3"/>
                </a:solidFill>
                <a:latin typeface="Microsoft YaHei"/>
                <a:cs typeface="Microsoft YaHei"/>
              </a:rPr>
              <a:t>理赔数据</a:t>
            </a:r>
            <a:endParaRPr sz="20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2000" spc="-440" dirty="0">
                <a:solidFill>
                  <a:srgbClr val="1E52A3"/>
                </a:solidFill>
                <a:latin typeface="MS Gothic"/>
                <a:cs typeface="MS Gothic"/>
              </a:rPr>
              <a:t>✓</a:t>
            </a:r>
            <a:r>
              <a:rPr sz="2000" spc="-320" dirty="0">
                <a:solidFill>
                  <a:srgbClr val="1E52A3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1E52A3"/>
                </a:solidFill>
                <a:latin typeface="Microsoft YaHei"/>
                <a:cs typeface="Microsoft YaHei"/>
              </a:rPr>
              <a:t>车联网数据</a:t>
            </a:r>
            <a:endParaRPr sz="20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000" spc="-440" dirty="0">
                <a:solidFill>
                  <a:srgbClr val="1E52A3"/>
                </a:solidFill>
                <a:latin typeface="MS Gothic"/>
                <a:cs typeface="MS Gothic"/>
              </a:rPr>
              <a:t>✓</a:t>
            </a:r>
            <a:r>
              <a:rPr sz="2000" spc="-320" dirty="0">
                <a:solidFill>
                  <a:srgbClr val="1E52A3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1E52A3"/>
                </a:solidFill>
                <a:latin typeface="Arial"/>
                <a:cs typeface="Arial"/>
              </a:rPr>
              <a:t>……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410" y="3337210"/>
            <a:ext cx="1838960" cy="197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D70C17"/>
                </a:solidFill>
                <a:latin typeface="Arial"/>
                <a:cs typeface="Arial"/>
              </a:rPr>
              <a:t>Internet</a:t>
            </a:r>
            <a:r>
              <a:rPr sz="2400" spc="-20" dirty="0">
                <a:solidFill>
                  <a:srgbClr val="D70C17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D70C17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D70C17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D70C17"/>
                </a:solidFill>
                <a:latin typeface="Arial"/>
                <a:cs typeface="Arial"/>
              </a:rPr>
              <a:t>ta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-440" dirty="0">
                <a:solidFill>
                  <a:srgbClr val="D70C17"/>
                </a:solidFill>
                <a:latin typeface="MS Gothic"/>
                <a:cs typeface="MS Gothic"/>
              </a:rPr>
              <a:t>✓</a:t>
            </a:r>
            <a:r>
              <a:rPr sz="2000" spc="-320" dirty="0">
                <a:solidFill>
                  <a:srgbClr val="D70C17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D70C17"/>
                </a:solidFill>
                <a:latin typeface="Microsoft YaHei"/>
                <a:cs typeface="Microsoft YaHei"/>
              </a:rPr>
              <a:t>出行数据</a:t>
            </a:r>
            <a:endParaRPr sz="20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2000" spc="-440" dirty="0">
                <a:solidFill>
                  <a:srgbClr val="D70C17"/>
                </a:solidFill>
                <a:latin typeface="MS Gothic"/>
                <a:cs typeface="MS Gothic"/>
              </a:rPr>
              <a:t>✓</a:t>
            </a:r>
            <a:r>
              <a:rPr sz="2000" spc="-320" dirty="0">
                <a:solidFill>
                  <a:srgbClr val="D70C17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D70C17"/>
                </a:solidFill>
                <a:latin typeface="Microsoft YaHei"/>
                <a:cs typeface="Microsoft YaHei"/>
              </a:rPr>
              <a:t>消费数据</a:t>
            </a:r>
            <a:endParaRPr sz="20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2000" spc="-440" dirty="0">
                <a:solidFill>
                  <a:srgbClr val="D70C17"/>
                </a:solidFill>
                <a:latin typeface="MS Gothic"/>
                <a:cs typeface="MS Gothic"/>
              </a:rPr>
              <a:t>✓</a:t>
            </a:r>
            <a:r>
              <a:rPr sz="2000" spc="-320" dirty="0">
                <a:solidFill>
                  <a:srgbClr val="D70C17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D70C17"/>
                </a:solidFill>
                <a:latin typeface="Microsoft YaHei"/>
                <a:cs typeface="Microsoft YaHei"/>
              </a:rPr>
              <a:t>信息偏好</a:t>
            </a:r>
            <a:endParaRPr sz="20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2000" spc="-440" dirty="0">
                <a:solidFill>
                  <a:srgbClr val="D70C17"/>
                </a:solidFill>
                <a:latin typeface="MS Gothic"/>
                <a:cs typeface="MS Gothic"/>
              </a:rPr>
              <a:t>✓</a:t>
            </a:r>
            <a:r>
              <a:rPr sz="2000" spc="-320" dirty="0">
                <a:solidFill>
                  <a:srgbClr val="D70C17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D70C17"/>
                </a:solidFill>
                <a:latin typeface="Microsoft YaHei"/>
                <a:cs typeface="Microsoft YaHei"/>
              </a:rPr>
              <a:t>车辆违章数据</a:t>
            </a:r>
            <a:endParaRPr sz="20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000" spc="-440" dirty="0">
                <a:solidFill>
                  <a:srgbClr val="D70C17"/>
                </a:solidFill>
                <a:latin typeface="MS Gothic"/>
                <a:cs typeface="MS Gothic"/>
              </a:rPr>
              <a:t>✓</a:t>
            </a:r>
            <a:r>
              <a:rPr sz="2000" spc="-320" dirty="0">
                <a:solidFill>
                  <a:srgbClr val="D70C17"/>
                </a:solidFill>
                <a:latin typeface="MS Gothic"/>
                <a:cs typeface="MS Gothic"/>
              </a:rPr>
              <a:t> </a:t>
            </a:r>
            <a:r>
              <a:rPr sz="2000" dirty="0">
                <a:solidFill>
                  <a:srgbClr val="D70C17"/>
                </a:solidFill>
                <a:latin typeface="Arial"/>
                <a:cs typeface="Arial"/>
              </a:rPr>
              <a:t>……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72529" y="3254750"/>
            <a:ext cx="41529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Microsoft YaHei"/>
                <a:cs typeface="Microsoft YaHei"/>
              </a:rPr>
              <a:t>保险 公司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684776" y="1120139"/>
            <a:ext cx="1321308" cy="361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53</a:t>
            </a:fld>
            <a:endParaRPr spc="-1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2852927"/>
            <a:ext cx="4166870" cy="3325495"/>
          </a:xfrm>
          <a:custGeom>
            <a:avLst/>
            <a:gdLst/>
            <a:ahLst/>
            <a:cxnLst/>
            <a:rect l="l" t="t" r="r" b="b"/>
            <a:pathLst>
              <a:path w="4166870" h="3325495">
                <a:moveTo>
                  <a:pt x="4031614" y="0"/>
                </a:moveTo>
                <a:lnTo>
                  <a:pt x="134507" y="0"/>
                </a:lnTo>
                <a:lnTo>
                  <a:pt x="91979" y="7001"/>
                </a:lnTo>
                <a:lnTo>
                  <a:pt x="55053" y="26212"/>
                </a:lnTo>
                <a:lnTo>
                  <a:pt x="25941" y="55423"/>
                </a:lnTo>
                <a:lnTo>
                  <a:pt x="6852" y="92422"/>
                </a:lnTo>
                <a:lnTo>
                  <a:pt x="25" y="134508"/>
                </a:lnTo>
                <a:lnTo>
                  <a:pt x="0" y="3190852"/>
                </a:lnTo>
                <a:lnTo>
                  <a:pt x="843" y="3205516"/>
                </a:lnTo>
                <a:lnTo>
                  <a:pt x="12165" y="3246427"/>
                </a:lnTo>
                <a:lnTo>
                  <a:pt x="34957" y="3280995"/>
                </a:lnTo>
                <a:lnTo>
                  <a:pt x="67007" y="3307012"/>
                </a:lnTo>
                <a:lnTo>
                  <a:pt x="106107" y="3322267"/>
                </a:lnTo>
                <a:lnTo>
                  <a:pt x="135000" y="3325368"/>
                </a:lnTo>
                <a:lnTo>
                  <a:pt x="4032137" y="3325367"/>
                </a:lnTo>
                <a:lnTo>
                  <a:pt x="4074657" y="3318357"/>
                </a:lnTo>
                <a:lnTo>
                  <a:pt x="4111574" y="3299138"/>
                </a:lnTo>
                <a:lnTo>
                  <a:pt x="4140679" y="3269921"/>
                </a:lnTo>
                <a:lnTo>
                  <a:pt x="4159762" y="3232915"/>
                </a:lnTo>
                <a:lnTo>
                  <a:pt x="4166586" y="3190852"/>
                </a:lnTo>
                <a:lnTo>
                  <a:pt x="4166614" y="134508"/>
                </a:lnTo>
                <a:lnTo>
                  <a:pt x="4165773" y="119846"/>
                </a:lnTo>
                <a:lnTo>
                  <a:pt x="4154457" y="78939"/>
                </a:lnTo>
                <a:lnTo>
                  <a:pt x="4131667" y="44372"/>
                </a:lnTo>
                <a:lnTo>
                  <a:pt x="4099615" y="18356"/>
                </a:lnTo>
                <a:lnTo>
                  <a:pt x="4060510" y="3100"/>
                </a:lnTo>
                <a:lnTo>
                  <a:pt x="4031614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485888" y="2852927"/>
            <a:ext cx="4166870" cy="3325495"/>
          </a:xfrm>
          <a:custGeom>
            <a:avLst/>
            <a:gdLst/>
            <a:ahLst/>
            <a:cxnLst/>
            <a:rect l="l" t="t" r="r" b="b"/>
            <a:pathLst>
              <a:path w="4166870" h="3325495">
                <a:moveTo>
                  <a:pt x="4031614" y="0"/>
                </a:moveTo>
                <a:lnTo>
                  <a:pt x="134507" y="0"/>
                </a:lnTo>
                <a:lnTo>
                  <a:pt x="91979" y="7001"/>
                </a:lnTo>
                <a:lnTo>
                  <a:pt x="55053" y="26212"/>
                </a:lnTo>
                <a:lnTo>
                  <a:pt x="25941" y="55423"/>
                </a:lnTo>
                <a:lnTo>
                  <a:pt x="6852" y="92422"/>
                </a:lnTo>
                <a:lnTo>
                  <a:pt x="25" y="134508"/>
                </a:lnTo>
                <a:lnTo>
                  <a:pt x="0" y="3190852"/>
                </a:lnTo>
                <a:lnTo>
                  <a:pt x="843" y="3205516"/>
                </a:lnTo>
                <a:lnTo>
                  <a:pt x="12165" y="3246427"/>
                </a:lnTo>
                <a:lnTo>
                  <a:pt x="34957" y="3280995"/>
                </a:lnTo>
                <a:lnTo>
                  <a:pt x="67007" y="3307012"/>
                </a:lnTo>
                <a:lnTo>
                  <a:pt x="106107" y="3322267"/>
                </a:lnTo>
                <a:lnTo>
                  <a:pt x="135000" y="3325368"/>
                </a:lnTo>
                <a:lnTo>
                  <a:pt x="4032137" y="3325367"/>
                </a:lnTo>
                <a:lnTo>
                  <a:pt x="4074657" y="3318357"/>
                </a:lnTo>
                <a:lnTo>
                  <a:pt x="4111574" y="3299138"/>
                </a:lnTo>
                <a:lnTo>
                  <a:pt x="4140679" y="3269921"/>
                </a:lnTo>
                <a:lnTo>
                  <a:pt x="4159762" y="3232915"/>
                </a:lnTo>
                <a:lnTo>
                  <a:pt x="4166586" y="3190852"/>
                </a:lnTo>
                <a:lnTo>
                  <a:pt x="4166614" y="134508"/>
                </a:lnTo>
                <a:lnTo>
                  <a:pt x="4165773" y="119846"/>
                </a:lnTo>
                <a:lnTo>
                  <a:pt x="4154457" y="78939"/>
                </a:lnTo>
                <a:lnTo>
                  <a:pt x="4131667" y="44372"/>
                </a:lnTo>
                <a:lnTo>
                  <a:pt x="4099615" y="18356"/>
                </a:lnTo>
                <a:lnTo>
                  <a:pt x="4060510" y="3100"/>
                </a:lnTo>
                <a:lnTo>
                  <a:pt x="4031614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765291" y="2700489"/>
            <a:ext cx="3283331" cy="3297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071615" y="2968751"/>
            <a:ext cx="2691765" cy="2705100"/>
          </a:xfrm>
          <a:custGeom>
            <a:avLst/>
            <a:gdLst/>
            <a:ahLst/>
            <a:cxnLst/>
            <a:rect l="l" t="t" r="r" b="b"/>
            <a:pathLst>
              <a:path w="2691765" h="2705100">
                <a:moveTo>
                  <a:pt x="2582037" y="0"/>
                </a:moveTo>
                <a:lnTo>
                  <a:pt x="106727" y="30"/>
                </a:lnTo>
                <a:lnTo>
                  <a:pt x="65059" y="9319"/>
                </a:lnTo>
                <a:lnTo>
                  <a:pt x="31149" y="32868"/>
                </a:lnTo>
                <a:lnTo>
                  <a:pt x="8345" y="67327"/>
                </a:lnTo>
                <a:lnTo>
                  <a:pt x="0" y="109347"/>
                </a:lnTo>
                <a:lnTo>
                  <a:pt x="30" y="2598371"/>
                </a:lnTo>
                <a:lnTo>
                  <a:pt x="9319" y="2640023"/>
                </a:lnTo>
                <a:lnTo>
                  <a:pt x="32868" y="2673936"/>
                </a:lnTo>
                <a:lnTo>
                  <a:pt x="67327" y="2696749"/>
                </a:lnTo>
                <a:lnTo>
                  <a:pt x="109347" y="2705100"/>
                </a:lnTo>
                <a:lnTo>
                  <a:pt x="2584656" y="2705069"/>
                </a:lnTo>
                <a:lnTo>
                  <a:pt x="2626324" y="2695775"/>
                </a:lnTo>
                <a:lnTo>
                  <a:pt x="2660234" y="2672217"/>
                </a:lnTo>
                <a:lnTo>
                  <a:pt x="2683038" y="2637756"/>
                </a:lnTo>
                <a:lnTo>
                  <a:pt x="2691384" y="2595753"/>
                </a:lnTo>
                <a:lnTo>
                  <a:pt x="2691353" y="106727"/>
                </a:lnTo>
                <a:lnTo>
                  <a:pt x="2682064" y="65059"/>
                </a:lnTo>
                <a:lnTo>
                  <a:pt x="2658515" y="31149"/>
                </a:lnTo>
                <a:lnTo>
                  <a:pt x="2624056" y="8345"/>
                </a:lnTo>
                <a:lnTo>
                  <a:pt x="25820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757165" y="5285994"/>
            <a:ext cx="2393315" cy="545465"/>
          </a:xfrm>
          <a:custGeom>
            <a:avLst/>
            <a:gdLst/>
            <a:ahLst/>
            <a:cxnLst/>
            <a:rect l="l" t="t" r="r" b="b"/>
            <a:pathLst>
              <a:path w="2393315" h="545464">
                <a:moveTo>
                  <a:pt x="86868" y="458317"/>
                </a:moveTo>
                <a:lnTo>
                  <a:pt x="0" y="501751"/>
                </a:lnTo>
                <a:lnTo>
                  <a:pt x="86868" y="545185"/>
                </a:lnTo>
                <a:lnTo>
                  <a:pt x="86868" y="516229"/>
                </a:lnTo>
                <a:lnTo>
                  <a:pt x="72389" y="516229"/>
                </a:lnTo>
                <a:lnTo>
                  <a:pt x="72389" y="487273"/>
                </a:lnTo>
                <a:lnTo>
                  <a:pt x="86868" y="487273"/>
                </a:lnTo>
                <a:lnTo>
                  <a:pt x="86868" y="458317"/>
                </a:lnTo>
                <a:close/>
              </a:path>
              <a:path w="2393315" h="545464">
                <a:moveTo>
                  <a:pt x="86868" y="487273"/>
                </a:moveTo>
                <a:lnTo>
                  <a:pt x="72389" y="487273"/>
                </a:lnTo>
                <a:lnTo>
                  <a:pt x="72389" y="516229"/>
                </a:lnTo>
                <a:lnTo>
                  <a:pt x="86868" y="516229"/>
                </a:lnTo>
                <a:lnTo>
                  <a:pt x="86868" y="487273"/>
                </a:lnTo>
                <a:close/>
              </a:path>
              <a:path w="2393315" h="545464">
                <a:moveTo>
                  <a:pt x="2364232" y="487273"/>
                </a:moveTo>
                <a:lnTo>
                  <a:pt x="86868" y="487273"/>
                </a:lnTo>
                <a:lnTo>
                  <a:pt x="86868" y="516229"/>
                </a:lnTo>
                <a:lnTo>
                  <a:pt x="2393188" y="516229"/>
                </a:lnTo>
                <a:lnTo>
                  <a:pt x="2393188" y="501751"/>
                </a:lnTo>
                <a:lnTo>
                  <a:pt x="2364232" y="501751"/>
                </a:lnTo>
                <a:lnTo>
                  <a:pt x="2364232" y="487273"/>
                </a:lnTo>
                <a:close/>
              </a:path>
              <a:path w="2393315" h="545464">
                <a:moveTo>
                  <a:pt x="2393188" y="0"/>
                </a:moveTo>
                <a:lnTo>
                  <a:pt x="2364232" y="0"/>
                </a:lnTo>
                <a:lnTo>
                  <a:pt x="2364232" y="501751"/>
                </a:lnTo>
                <a:lnTo>
                  <a:pt x="2378710" y="487273"/>
                </a:lnTo>
                <a:lnTo>
                  <a:pt x="2393188" y="487273"/>
                </a:lnTo>
                <a:lnTo>
                  <a:pt x="2393188" y="0"/>
                </a:lnTo>
                <a:close/>
              </a:path>
              <a:path w="2393315" h="545464">
                <a:moveTo>
                  <a:pt x="2393188" y="487273"/>
                </a:moveTo>
                <a:lnTo>
                  <a:pt x="2378710" y="487273"/>
                </a:lnTo>
                <a:lnTo>
                  <a:pt x="2364232" y="501751"/>
                </a:lnTo>
                <a:lnTo>
                  <a:pt x="2393188" y="501751"/>
                </a:lnTo>
                <a:lnTo>
                  <a:pt x="2393188" y="487273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694676" y="5285994"/>
            <a:ext cx="2404110" cy="545465"/>
          </a:xfrm>
          <a:custGeom>
            <a:avLst/>
            <a:gdLst/>
            <a:ahLst/>
            <a:cxnLst/>
            <a:rect l="l" t="t" r="r" b="b"/>
            <a:pathLst>
              <a:path w="2404109" h="545464">
                <a:moveTo>
                  <a:pt x="2316733" y="458330"/>
                </a:moveTo>
                <a:lnTo>
                  <a:pt x="2316733" y="545198"/>
                </a:lnTo>
                <a:lnTo>
                  <a:pt x="2374646" y="516242"/>
                </a:lnTo>
                <a:lnTo>
                  <a:pt x="2331212" y="516242"/>
                </a:lnTo>
                <a:lnTo>
                  <a:pt x="2331212" y="487286"/>
                </a:lnTo>
                <a:lnTo>
                  <a:pt x="2374646" y="487286"/>
                </a:lnTo>
                <a:lnTo>
                  <a:pt x="2316733" y="458330"/>
                </a:lnTo>
                <a:close/>
              </a:path>
              <a:path w="2404109" h="545464">
                <a:moveTo>
                  <a:pt x="28955" y="0"/>
                </a:moveTo>
                <a:lnTo>
                  <a:pt x="0" y="0"/>
                </a:lnTo>
                <a:lnTo>
                  <a:pt x="0" y="516242"/>
                </a:lnTo>
                <a:lnTo>
                  <a:pt x="2316733" y="516242"/>
                </a:lnTo>
                <a:lnTo>
                  <a:pt x="2316733" y="501764"/>
                </a:lnTo>
                <a:lnTo>
                  <a:pt x="28955" y="501764"/>
                </a:lnTo>
                <a:lnTo>
                  <a:pt x="14477" y="487286"/>
                </a:lnTo>
                <a:lnTo>
                  <a:pt x="28955" y="487286"/>
                </a:lnTo>
                <a:lnTo>
                  <a:pt x="28955" y="0"/>
                </a:lnTo>
                <a:close/>
              </a:path>
              <a:path w="2404109" h="545464">
                <a:moveTo>
                  <a:pt x="2374646" y="487286"/>
                </a:moveTo>
                <a:lnTo>
                  <a:pt x="2331212" y="487286"/>
                </a:lnTo>
                <a:lnTo>
                  <a:pt x="2331212" y="516242"/>
                </a:lnTo>
                <a:lnTo>
                  <a:pt x="2374646" y="516242"/>
                </a:lnTo>
                <a:lnTo>
                  <a:pt x="2403602" y="501764"/>
                </a:lnTo>
                <a:lnTo>
                  <a:pt x="2374646" y="487286"/>
                </a:lnTo>
                <a:close/>
              </a:path>
              <a:path w="2404109" h="545464">
                <a:moveTo>
                  <a:pt x="28955" y="487286"/>
                </a:moveTo>
                <a:lnTo>
                  <a:pt x="14477" y="487286"/>
                </a:lnTo>
                <a:lnTo>
                  <a:pt x="28955" y="501764"/>
                </a:lnTo>
                <a:lnTo>
                  <a:pt x="28955" y="487286"/>
                </a:lnTo>
                <a:close/>
              </a:path>
              <a:path w="2404109" h="545464">
                <a:moveTo>
                  <a:pt x="2316733" y="487286"/>
                </a:moveTo>
                <a:lnTo>
                  <a:pt x="28955" y="487286"/>
                </a:lnTo>
                <a:lnTo>
                  <a:pt x="28955" y="501764"/>
                </a:lnTo>
                <a:lnTo>
                  <a:pt x="2316733" y="501764"/>
                </a:lnTo>
                <a:lnTo>
                  <a:pt x="2316733" y="48728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6786371" y="3395471"/>
            <a:ext cx="1282065" cy="1240790"/>
          </a:xfrm>
          <a:custGeom>
            <a:avLst/>
            <a:gdLst/>
            <a:ahLst/>
            <a:cxnLst/>
            <a:rect l="l" t="t" r="r" b="b"/>
            <a:pathLst>
              <a:path w="1282065" h="1240789">
                <a:moveTo>
                  <a:pt x="1189354" y="0"/>
                </a:moveTo>
                <a:lnTo>
                  <a:pt x="88170" y="92"/>
                </a:lnTo>
                <a:lnTo>
                  <a:pt x="47515" y="11615"/>
                </a:lnTo>
                <a:lnTo>
                  <a:pt x="16923" y="39091"/>
                </a:lnTo>
                <a:lnTo>
                  <a:pt x="1145" y="77768"/>
                </a:lnTo>
                <a:lnTo>
                  <a:pt x="0" y="92328"/>
                </a:lnTo>
                <a:lnTo>
                  <a:pt x="92" y="1152365"/>
                </a:lnTo>
                <a:lnTo>
                  <a:pt x="11615" y="1193020"/>
                </a:lnTo>
                <a:lnTo>
                  <a:pt x="39091" y="1223612"/>
                </a:lnTo>
                <a:lnTo>
                  <a:pt x="77768" y="1239390"/>
                </a:lnTo>
                <a:lnTo>
                  <a:pt x="92328" y="1240535"/>
                </a:lnTo>
                <a:lnTo>
                  <a:pt x="1193513" y="1240443"/>
                </a:lnTo>
                <a:lnTo>
                  <a:pt x="1234168" y="1228920"/>
                </a:lnTo>
                <a:lnTo>
                  <a:pt x="1264760" y="1201444"/>
                </a:lnTo>
                <a:lnTo>
                  <a:pt x="1280538" y="1162767"/>
                </a:lnTo>
                <a:lnTo>
                  <a:pt x="1281683" y="1148207"/>
                </a:lnTo>
                <a:lnTo>
                  <a:pt x="1281591" y="88170"/>
                </a:lnTo>
                <a:lnTo>
                  <a:pt x="1270068" y="47515"/>
                </a:lnTo>
                <a:lnTo>
                  <a:pt x="1242592" y="16923"/>
                </a:lnTo>
                <a:lnTo>
                  <a:pt x="1203915" y="1145"/>
                </a:lnTo>
                <a:lnTo>
                  <a:pt x="1189354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786371" y="4852415"/>
            <a:ext cx="1282065" cy="713740"/>
          </a:xfrm>
          <a:custGeom>
            <a:avLst/>
            <a:gdLst/>
            <a:ahLst/>
            <a:cxnLst/>
            <a:rect l="l" t="t" r="r" b="b"/>
            <a:pathLst>
              <a:path w="1282065" h="713739">
                <a:moveTo>
                  <a:pt x="1201166" y="0"/>
                </a:moveTo>
                <a:lnTo>
                  <a:pt x="66475" y="1221"/>
                </a:lnTo>
                <a:lnTo>
                  <a:pt x="28847" y="18775"/>
                </a:lnTo>
                <a:lnTo>
                  <a:pt x="5076" y="52331"/>
                </a:lnTo>
                <a:lnTo>
                  <a:pt x="0" y="80517"/>
                </a:lnTo>
                <a:lnTo>
                  <a:pt x="1221" y="646756"/>
                </a:lnTo>
                <a:lnTo>
                  <a:pt x="18775" y="684384"/>
                </a:lnTo>
                <a:lnTo>
                  <a:pt x="52331" y="708155"/>
                </a:lnTo>
                <a:lnTo>
                  <a:pt x="80518" y="713231"/>
                </a:lnTo>
                <a:lnTo>
                  <a:pt x="1215208" y="712010"/>
                </a:lnTo>
                <a:lnTo>
                  <a:pt x="1252836" y="694456"/>
                </a:lnTo>
                <a:lnTo>
                  <a:pt x="1276607" y="660900"/>
                </a:lnTo>
                <a:lnTo>
                  <a:pt x="1281683" y="632713"/>
                </a:lnTo>
                <a:lnTo>
                  <a:pt x="1280462" y="66475"/>
                </a:lnTo>
                <a:lnTo>
                  <a:pt x="1262908" y="28847"/>
                </a:lnTo>
                <a:lnTo>
                  <a:pt x="1229352" y="5076"/>
                </a:lnTo>
                <a:lnTo>
                  <a:pt x="120116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538466" y="2563408"/>
            <a:ext cx="5988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Party</a:t>
            </a:r>
            <a:r>
              <a:rPr sz="1400" spc="-10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01908" y="2589316"/>
            <a:ext cx="60769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Party</a:t>
            </a:r>
            <a:r>
              <a:rPr sz="1400" spc="-2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38031" y="1322832"/>
            <a:ext cx="1345692" cy="873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645363" y="1239560"/>
            <a:ext cx="2106930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x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ple: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ie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book reco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end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ion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ith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data from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w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1400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di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fere</a:t>
            </a:r>
            <a:r>
              <a:rPr sz="1400" spc="-1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400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data sources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05911" y="1161288"/>
            <a:ext cx="2186940" cy="1447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0079735" y="1071372"/>
            <a:ext cx="1572768" cy="14554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995159" y="1136903"/>
            <a:ext cx="1546859" cy="13502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610355" y="3761232"/>
            <a:ext cx="847725" cy="707390"/>
          </a:xfrm>
          <a:custGeom>
            <a:avLst/>
            <a:gdLst/>
            <a:ahLst/>
            <a:cxnLst/>
            <a:rect l="l" t="t" r="r" b="b"/>
            <a:pathLst>
              <a:path w="847725" h="707389">
                <a:moveTo>
                  <a:pt x="423672" y="0"/>
                </a:moveTo>
                <a:lnTo>
                  <a:pt x="354963" y="1540"/>
                </a:lnTo>
                <a:lnTo>
                  <a:pt x="289779" y="6002"/>
                </a:lnTo>
                <a:lnTo>
                  <a:pt x="228993" y="13143"/>
                </a:lnTo>
                <a:lnTo>
                  <a:pt x="173479" y="22721"/>
                </a:lnTo>
                <a:lnTo>
                  <a:pt x="124110" y="34496"/>
                </a:lnTo>
                <a:lnTo>
                  <a:pt x="81759" y="48225"/>
                </a:lnTo>
                <a:lnTo>
                  <a:pt x="33301" y="71955"/>
                </a:lnTo>
                <a:lnTo>
                  <a:pt x="5546" y="98724"/>
                </a:lnTo>
                <a:lnTo>
                  <a:pt x="0" y="117856"/>
                </a:lnTo>
                <a:lnTo>
                  <a:pt x="0" y="589280"/>
                </a:lnTo>
                <a:lnTo>
                  <a:pt x="21604" y="626555"/>
                </a:lnTo>
                <a:lnTo>
                  <a:pt x="63488" y="651388"/>
                </a:lnTo>
                <a:lnTo>
                  <a:pt x="102003" y="666004"/>
                </a:lnTo>
                <a:lnTo>
                  <a:pt x="147972" y="678786"/>
                </a:lnTo>
                <a:lnTo>
                  <a:pt x="200523" y="689493"/>
                </a:lnTo>
                <a:lnTo>
                  <a:pt x="258782" y="697882"/>
                </a:lnTo>
                <a:lnTo>
                  <a:pt x="321876" y="703714"/>
                </a:lnTo>
                <a:lnTo>
                  <a:pt x="388931" y="706745"/>
                </a:lnTo>
                <a:lnTo>
                  <a:pt x="423672" y="707136"/>
                </a:lnTo>
                <a:lnTo>
                  <a:pt x="458412" y="706745"/>
                </a:lnTo>
                <a:lnTo>
                  <a:pt x="525467" y="703714"/>
                </a:lnTo>
                <a:lnTo>
                  <a:pt x="588561" y="697882"/>
                </a:lnTo>
                <a:lnTo>
                  <a:pt x="646820" y="689493"/>
                </a:lnTo>
                <a:lnTo>
                  <a:pt x="699371" y="678786"/>
                </a:lnTo>
                <a:lnTo>
                  <a:pt x="745340" y="666004"/>
                </a:lnTo>
                <a:lnTo>
                  <a:pt x="783855" y="651388"/>
                </a:lnTo>
                <a:lnTo>
                  <a:pt x="825739" y="626555"/>
                </a:lnTo>
                <a:lnTo>
                  <a:pt x="847344" y="589280"/>
                </a:lnTo>
                <a:lnTo>
                  <a:pt x="847344" y="117856"/>
                </a:lnTo>
                <a:lnTo>
                  <a:pt x="825739" y="80580"/>
                </a:lnTo>
                <a:lnTo>
                  <a:pt x="783855" y="55747"/>
                </a:lnTo>
                <a:lnTo>
                  <a:pt x="745340" y="41131"/>
                </a:lnTo>
                <a:lnTo>
                  <a:pt x="699371" y="28349"/>
                </a:lnTo>
                <a:lnTo>
                  <a:pt x="646820" y="17642"/>
                </a:lnTo>
                <a:lnTo>
                  <a:pt x="588561" y="9253"/>
                </a:lnTo>
                <a:lnTo>
                  <a:pt x="525467" y="3421"/>
                </a:lnTo>
                <a:lnTo>
                  <a:pt x="458412" y="390"/>
                </a:lnTo>
                <a:lnTo>
                  <a:pt x="423672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610355" y="3879088"/>
            <a:ext cx="847725" cy="118110"/>
          </a:xfrm>
          <a:custGeom>
            <a:avLst/>
            <a:gdLst/>
            <a:ahLst/>
            <a:cxnLst/>
            <a:rect l="l" t="t" r="r" b="b"/>
            <a:pathLst>
              <a:path w="847725" h="118110">
                <a:moveTo>
                  <a:pt x="847344" y="0"/>
                </a:moveTo>
                <a:lnTo>
                  <a:pt x="825739" y="37275"/>
                </a:lnTo>
                <a:lnTo>
                  <a:pt x="783855" y="62108"/>
                </a:lnTo>
                <a:lnTo>
                  <a:pt x="745340" y="76724"/>
                </a:lnTo>
                <a:lnTo>
                  <a:pt x="699371" y="89506"/>
                </a:lnTo>
                <a:lnTo>
                  <a:pt x="646820" y="100213"/>
                </a:lnTo>
                <a:lnTo>
                  <a:pt x="588561" y="108602"/>
                </a:lnTo>
                <a:lnTo>
                  <a:pt x="525467" y="114434"/>
                </a:lnTo>
                <a:lnTo>
                  <a:pt x="458412" y="117465"/>
                </a:lnTo>
                <a:lnTo>
                  <a:pt x="423672" y="117856"/>
                </a:lnTo>
                <a:lnTo>
                  <a:pt x="388931" y="117465"/>
                </a:lnTo>
                <a:lnTo>
                  <a:pt x="321876" y="114434"/>
                </a:lnTo>
                <a:lnTo>
                  <a:pt x="258782" y="108602"/>
                </a:lnTo>
                <a:lnTo>
                  <a:pt x="200523" y="100213"/>
                </a:lnTo>
                <a:lnTo>
                  <a:pt x="147972" y="89506"/>
                </a:lnTo>
                <a:lnTo>
                  <a:pt x="102003" y="76724"/>
                </a:lnTo>
                <a:lnTo>
                  <a:pt x="63488" y="62108"/>
                </a:lnTo>
                <a:lnTo>
                  <a:pt x="21604" y="37275"/>
                </a:lnTo>
                <a:lnTo>
                  <a:pt x="1404" y="9674"/>
                </a:lnTo>
                <a:lnTo>
                  <a:pt x="0" y="0"/>
                </a:lnTo>
              </a:path>
            </a:pathLst>
          </a:custGeom>
          <a:ln w="12191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610355" y="3761232"/>
            <a:ext cx="847725" cy="707390"/>
          </a:xfrm>
          <a:custGeom>
            <a:avLst/>
            <a:gdLst/>
            <a:ahLst/>
            <a:cxnLst/>
            <a:rect l="l" t="t" r="r" b="b"/>
            <a:pathLst>
              <a:path w="847725" h="707389">
                <a:moveTo>
                  <a:pt x="0" y="117856"/>
                </a:moveTo>
                <a:lnTo>
                  <a:pt x="21604" y="80580"/>
                </a:lnTo>
                <a:lnTo>
                  <a:pt x="63488" y="55747"/>
                </a:lnTo>
                <a:lnTo>
                  <a:pt x="102003" y="41131"/>
                </a:lnTo>
                <a:lnTo>
                  <a:pt x="147972" y="28349"/>
                </a:lnTo>
                <a:lnTo>
                  <a:pt x="200523" y="17642"/>
                </a:lnTo>
                <a:lnTo>
                  <a:pt x="258782" y="9253"/>
                </a:lnTo>
                <a:lnTo>
                  <a:pt x="321876" y="3421"/>
                </a:lnTo>
                <a:lnTo>
                  <a:pt x="388931" y="390"/>
                </a:lnTo>
                <a:lnTo>
                  <a:pt x="423672" y="0"/>
                </a:lnTo>
                <a:lnTo>
                  <a:pt x="458412" y="390"/>
                </a:lnTo>
                <a:lnTo>
                  <a:pt x="525467" y="3421"/>
                </a:lnTo>
                <a:lnTo>
                  <a:pt x="588561" y="9253"/>
                </a:lnTo>
                <a:lnTo>
                  <a:pt x="646820" y="17642"/>
                </a:lnTo>
                <a:lnTo>
                  <a:pt x="699371" y="28349"/>
                </a:lnTo>
                <a:lnTo>
                  <a:pt x="745340" y="41131"/>
                </a:lnTo>
                <a:lnTo>
                  <a:pt x="783855" y="55747"/>
                </a:lnTo>
                <a:lnTo>
                  <a:pt x="825739" y="80580"/>
                </a:lnTo>
                <a:lnTo>
                  <a:pt x="847344" y="117856"/>
                </a:lnTo>
                <a:lnTo>
                  <a:pt x="847344" y="589280"/>
                </a:lnTo>
                <a:lnTo>
                  <a:pt x="825739" y="626555"/>
                </a:lnTo>
                <a:lnTo>
                  <a:pt x="783855" y="651388"/>
                </a:lnTo>
                <a:lnTo>
                  <a:pt x="745340" y="666004"/>
                </a:lnTo>
                <a:lnTo>
                  <a:pt x="699371" y="678786"/>
                </a:lnTo>
                <a:lnTo>
                  <a:pt x="646820" y="689493"/>
                </a:lnTo>
                <a:lnTo>
                  <a:pt x="588561" y="697882"/>
                </a:lnTo>
                <a:lnTo>
                  <a:pt x="525467" y="703714"/>
                </a:lnTo>
                <a:lnTo>
                  <a:pt x="458412" y="706745"/>
                </a:lnTo>
                <a:lnTo>
                  <a:pt x="423672" y="707136"/>
                </a:lnTo>
                <a:lnTo>
                  <a:pt x="388931" y="706745"/>
                </a:lnTo>
                <a:lnTo>
                  <a:pt x="321876" y="703714"/>
                </a:lnTo>
                <a:lnTo>
                  <a:pt x="258782" y="697882"/>
                </a:lnTo>
                <a:lnTo>
                  <a:pt x="200523" y="689493"/>
                </a:lnTo>
                <a:lnTo>
                  <a:pt x="147972" y="678786"/>
                </a:lnTo>
                <a:lnTo>
                  <a:pt x="102003" y="666004"/>
                </a:lnTo>
                <a:lnTo>
                  <a:pt x="63488" y="651388"/>
                </a:lnTo>
                <a:lnTo>
                  <a:pt x="21604" y="626555"/>
                </a:lnTo>
                <a:lnTo>
                  <a:pt x="0" y="589280"/>
                </a:lnTo>
                <a:lnTo>
                  <a:pt x="0" y="117856"/>
                </a:lnTo>
                <a:close/>
              </a:path>
            </a:pathLst>
          </a:custGeom>
          <a:ln w="12192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3752850" y="4022649"/>
            <a:ext cx="56197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</a:pPr>
            <a:r>
              <a:rPr sz="1050" dirty="0">
                <a:solidFill>
                  <a:srgbClr val="1E52A3"/>
                </a:solidFill>
                <a:latin typeface="Microsoft YaHei"/>
                <a:cs typeface="Microsoft YaHei"/>
              </a:rPr>
              <a:t>第三方数 据</a:t>
            </a:r>
            <a:endParaRPr sz="1050" dirty="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396728" y="3761232"/>
            <a:ext cx="845819" cy="707390"/>
          </a:xfrm>
          <a:custGeom>
            <a:avLst/>
            <a:gdLst/>
            <a:ahLst/>
            <a:cxnLst/>
            <a:rect l="l" t="t" r="r" b="b"/>
            <a:pathLst>
              <a:path w="845820" h="707389">
                <a:moveTo>
                  <a:pt x="422910" y="0"/>
                </a:moveTo>
                <a:lnTo>
                  <a:pt x="354315" y="1540"/>
                </a:lnTo>
                <a:lnTo>
                  <a:pt x="289243" y="6002"/>
                </a:lnTo>
                <a:lnTo>
                  <a:pt x="228564" y="13143"/>
                </a:lnTo>
                <a:lnTo>
                  <a:pt x="173150" y="22721"/>
                </a:lnTo>
                <a:lnTo>
                  <a:pt x="123872" y="34496"/>
                </a:lnTo>
                <a:lnTo>
                  <a:pt x="81601" y="48225"/>
                </a:lnTo>
                <a:lnTo>
                  <a:pt x="33236" y="71955"/>
                </a:lnTo>
                <a:lnTo>
                  <a:pt x="5535" y="98724"/>
                </a:lnTo>
                <a:lnTo>
                  <a:pt x="0" y="117856"/>
                </a:lnTo>
                <a:lnTo>
                  <a:pt x="0" y="589280"/>
                </a:lnTo>
                <a:lnTo>
                  <a:pt x="21561" y="626555"/>
                </a:lnTo>
                <a:lnTo>
                  <a:pt x="63364" y="651388"/>
                </a:lnTo>
                <a:lnTo>
                  <a:pt x="101806" y="666004"/>
                </a:lnTo>
                <a:lnTo>
                  <a:pt x="147690" y="678786"/>
                </a:lnTo>
                <a:lnTo>
                  <a:pt x="200145" y="689493"/>
                </a:lnTo>
                <a:lnTo>
                  <a:pt x="258300" y="697882"/>
                </a:lnTo>
                <a:lnTo>
                  <a:pt x="321284" y="703714"/>
                </a:lnTo>
                <a:lnTo>
                  <a:pt x="388226" y="706745"/>
                </a:lnTo>
                <a:lnTo>
                  <a:pt x="422910" y="707136"/>
                </a:lnTo>
                <a:lnTo>
                  <a:pt x="457593" y="706745"/>
                </a:lnTo>
                <a:lnTo>
                  <a:pt x="524535" y="703714"/>
                </a:lnTo>
                <a:lnTo>
                  <a:pt x="587519" y="697882"/>
                </a:lnTo>
                <a:lnTo>
                  <a:pt x="645674" y="689493"/>
                </a:lnTo>
                <a:lnTo>
                  <a:pt x="698129" y="678786"/>
                </a:lnTo>
                <a:lnTo>
                  <a:pt x="744013" y="666004"/>
                </a:lnTo>
                <a:lnTo>
                  <a:pt x="782455" y="651388"/>
                </a:lnTo>
                <a:lnTo>
                  <a:pt x="824258" y="626555"/>
                </a:lnTo>
                <a:lnTo>
                  <a:pt x="845820" y="589280"/>
                </a:lnTo>
                <a:lnTo>
                  <a:pt x="845820" y="117856"/>
                </a:lnTo>
                <a:lnTo>
                  <a:pt x="824258" y="80580"/>
                </a:lnTo>
                <a:lnTo>
                  <a:pt x="782455" y="55747"/>
                </a:lnTo>
                <a:lnTo>
                  <a:pt x="744013" y="41131"/>
                </a:lnTo>
                <a:lnTo>
                  <a:pt x="698129" y="28349"/>
                </a:lnTo>
                <a:lnTo>
                  <a:pt x="645674" y="17642"/>
                </a:lnTo>
                <a:lnTo>
                  <a:pt x="587519" y="9253"/>
                </a:lnTo>
                <a:lnTo>
                  <a:pt x="524535" y="3421"/>
                </a:lnTo>
                <a:lnTo>
                  <a:pt x="457593" y="390"/>
                </a:lnTo>
                <a:lnTo>
                  <a:pt x="422910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0396728" y="3879088"/>
            <a:ext cx="845819" cy="118110"/>
          </a:xfrm>
          <a:custGeom>
            <a:avLst/>
            <a:gdLst/>
            <a:ahLst/>
            <a:cxnLst/>
            <a:rect l="l" t="t" r="r" b="b"/>
            <a:pathLst>
              <a:path w="845820" h="118110">
                <a:moveTo>
                  <a:pt x="845820" y="0"/>
                </a:moveTo>
                <a:lnTo>
                  <a:pt x="824258" y="37275"/>
                </a:lnTo>
                <a:lnTo>
                  <a:pt x="782455" y="62108"/>
                </a:lnTo>
                <a:lnTo>
                  <a:pt x="744013" y="76724"/>
                </a:lnTo>
                <a:lnTo>
                  <a:pt x="698129" y="89506"/>
                </a:lnTo>
                <a:lnTo>
                  <a:pt x="645674" y="100213"/>
                </a:lnTo>
                <a:lnTo>
                  <a:pt x="587519" y="108602"/>
                </a:lnTo>
                <a:lnTo>
                  <a:pt x="524535" y="114434"/>
                </a:lnTo>
                <a:lnTo>
                  <a:pt x="457593" y="117465"/>
                </a:lnTo>
                <a:lnTo>
                  <a:pt x="422910" y="117856"/>
                </a:lnTo>
                <a:lnTo>
                  <a:pt x="388226" y="117465"/>
                </a:lnTo>
                <a:lnTo>
                  <a:pt x="321284" y="114434"/>
                </a:lnTo>
                <a:lnTo>
                  <a:pt x="258300" y="108602"/>
                </a:lnTo>
                <a:lnTo>
                  <a:pt x="200145" y="100213"/>
                </a:lnTo>
                <a:lnTo>
                  <a:pt x="147690" y="89506"/>
                </a:lnTo>
                <a:lnTo>
                  <a:pt x="101806" y="76724"/>
                </a:lnTo>
                <a:lnTo>
                  <a:pt x="63364" y="62108"/>
                </a:lnTo>
                <a:lnTo>
                  <a:pt x="21561" y="37275"/>
                </a:lnTo>
                <a:lnTo>
                  <a:pt x="1402" y="9674"/>
                </a:lnTo>
                <a:lnTo>
                  <a:pt x="0" y="0"/>
                </a:lnTo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0396728" y="3761232"/>
            <a:ext cx="845819" cy="707390"/>
          </a:xfrm>
          <a:custGeom>
            <a:avLst/>
            <a:gdLst/>
            <a:ahLst/>
            <a:cxnLst/>
            <a:rect l="l" t="t" r="r" b="b"/>
            <a:pathLst>
              <a:path w="845820" h="707389">
                <a:moveTo>
                  <a:pt x="0" y="117856"/>
                </a:moveTo>
                <a:lnTo>
                  <a:pt x="21561" y="80580"/>
                </a:lnTo>
                <a:lnTo>
                  <a:pt x="63364" y="55747"/>
                </a:lnTo>
                <a:lnTo>
                  <a:pt x="101806" y="41131"/>
                </a:lnTo>
                <a:lnTo>
                  <a:pt x="147690" y="28349"/>
                </a:lnTo>
                <a:lnTo>
                  <a:pt x="200145" y="17642"/>
                </a:lnTo>
                <a:lnTo>
                  <a:pt x="258300" y="9253"/>
                </a:lnTo>
                <a:lnTo>
                  <a:pt x="321284" y="3421"/>
                </a:lnTo>
                <a:lnTo>
                  <a:pt x="388226" y="390"/>
                </a:lnTo>
                <a:lnTo>
                  <a:pt x="422910" y="0"/>
                </a:lnTo>
                <a:lnTo>
                  <a:pt x="457593" y="390"/>
                </a:lnTo>
                <a:lnTo>
                  <a:pt x="524535" y="3421"/>
                </a:lnTo>
                <a:lnTo>
                  <a:pt x="587519" y="9253"/>
                </a:lnTo>
                <a:lnTo>
                  <a:pt x="645674" y="17642"/>
                </a:lnTo>
                <a:lnTo>
                  <a:pt x="698129" y="28349"/>
                </a:lnTo>
                <a:lnTo>
                  <a:pt x="744013" y="41131"/>
                </a:lnTo>
                <a:lnTo>
                  <a:pt x="782455" y="55747"/>
                </a:lnTo>
                <a:lnTo>
                  <a:pt x="824258" y="80580"/>
                </a:lnTo>
                <a:lnTo>
                  <a:pt x="845820" y="117856"/>
                </a:lnTo>
                <a:lnTo>
                  <a:pt x="845820" y="589280"/>
                </a:lnTo>
                <a:lnTo>
                  <a:pt x="824258" y="626555"/>
                </a:lnTo>
                <a:lnTo>
                  <a:pt x="782455" y="651388"/>
                </a:lnTo>
                <a:lnTo>
                  <a:pt x="744013" y="666004"/>
                </a:lnTo>
                <a:lnTo>
                  <a:pt x="698129" y="678786"/>
                </a:lnTo>
                <a:lnTo>
                  <a:pt x="645674" y="689493"/>
                </a:lnTo>
                <a:lnTo>
                  <a:pt x="587519" y="697882"/>
                </a:lnTo>
                <a:lnTo>
                  <a:pt x="524535" y="703714"/>
                </a:lnTo>
                <a:lnTo>
                  <a:pt x="457593" y="706745"/>
                </a:lnTo>
                <a:lnTo>
                  <a:pt x="422910" y="707136"/>
                </a:lnTo>
                <a:lnTo>
                  <a:pt x="388226" y="706745"/>
                </a:lnTo>
                <a:lnTo>
                  <a:pt x="321284" y="703714"/>
                </a:lnTo>
                <a:lnTo>
                  <a:pt x="258300" y="697882"/>
                </a:lnTo>
                <a:lnTo>
                  <a:pt x="200145" y="689493"/>
                </a:lnTo>
                <a:lnTo>
                  <a:pt x="147690" y="678786"/>
                </a:lnTo>
                <a:lnTo>
                  <a:pt x="101806" y="666004"/>
                </a:lnTo>
                <a:lnTo>
                  <a:pt x="63364" y="651388"/>
                </a:lnTo>
                <a:lnTo>
                  <a:pt x="21561" y="626555"/>
                </a:lnTo>
                <a:lnTo>
                  <a:pt x="0" y="589280"/>
                </a:lnTo>
                <a:lnTo>
                  <a:pt x="0" y="117856"/>
                </a:lnTo>
                <a:close/>
              </a:path>
            </a:pathLst>
          </a:custGeom>
          <a:ln w="12191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10538841" y="4022649"/>
            <a:ext cx="56197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</a:pPr>
            <a:r>
              <a:rPr sz="1050" dirty="0">
                <a:solidFill>
                  <a:srgbClr val="C00000"/>
                </a:solidFill>
                <a:latin typeface="Microsoft YaHei"/>
                <a:cs typeface="Microsoft YaHei"/>
              </a:rPr>
              <a:t>推荐方数 据</a:t>
            </a:r>
            <a:endParaRPr sz="1050" dirty="0">
              <a:latin typeface="Microsoft YaHei"/>
              <a:cs typeface="Microsoft YaHe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66132" y="3793235"/>
            <a:ext cx="759460" cy="641985"/>
          </a:xfrm>
          <a:custGeom>
            <a:avLst/>
            <a:gdLst/>
            <a:ahLst/>
            <a:cxnLst/>
            <a:rect l="l" t="t" r="r" b="b"/>
            <a:pathLst>
              <a:path w="759460" h="641985">
                <a:moveTo>
                  <a:pt x="653414" y="109474"/>
                </a:moveTo>
                <a:lnTo>
                  <a:pt x="0" y="109474"/>
                </a:lnTo>
                <a:lnTo>
                  <a:pt x="0" y="618744"/>
                </a:lnTo>
                <a:lnTo>
                  <a:pt x="46628" y="629271"/>
                </a:lnTo>
                <a:lnTo>
                  <a:pt x="88847" y="636410"/>
                </a:lnTo>
                <a:lnTo>
                  <a:pt x="127146" y="640467"/>
                </a:lnTo>
                <a:lnTo>
                  <a:pt x="162016" y="641751"/>
                </a:lnTo>
                <a:lnTo>
                  <a:pt x="193946" y="640570"/>
                </a:lnTo>
                <a:lnTo>
                  <a:pt x="250949" y="632045"/>
                </a:lnTo>
                <a:lnTo>
                  <a:pt x="302075" y="617357"/>
                </a:lnTo>
                <a:lnTo>
                  <a:pt x="376321" y="589163"/>
                </a:lnTo>
                <a:lnTo>
                  <a:pt x="402378" y="579354"/>
                </a:lnTo>
                <a:lnTo>
                  <a:pt x="459396" y="560968"/>
                </a:lnTo>
                <a:lnTo>
                  <a:pt x="526219" y="546281"/>
                </a:lnTo>
                <a:lnTo>
                  <a:pt x="564533" y="541094"/>
                </a:lnTo>
                <a:lnTo>
                  <a:pt x="606768" y="537756"/>
                </a:lnTo>
                <a:lnTo>
                  <a:pt x="653414" y="536575"/>
                </a:lnTo>
                <a:lnTo>
                  <a:pt x="653414" y="109474"/>
                </a:lnTo>
                <a:close/>
              </a:path>
              <a:path w="759460" h="641985">
                <a:moveTo>
                  <a:pt x="702690" y="54101"/>
                </a:moveTo>
                <a:lnTo>
                  <a:pt x="53847" y="54101"/>
                </a:lnTo>
                <a:lnTo>
                  <a:pt x="53847" y="109474"/>
                </a:lnTo>
                <a:lnTo>
                  <a:pt x="653414" y="109474"/>
                </a:lnTo>
                <a:lnTo>
                  <a:pt x="656973" y="486514"/>
                </a:lnTo>
                <a:lnTo>
                  <a:pt x="668018" y="485460"/>
                </a:lnTo>
                <a:lnTo>
                  <a:pt x="684096" y="484371"/>
                </a:lnTo>
                <a:lnTo>
                  <a:pt x="702690" y="483869"/>
                </a:lnTo>
                <a:lnTo>
                  <a:pt x="702690" y="54101"/>
                </a:lnTo>
                <a:close/>
              </a:path>
              <a:path w="759460" h="641985">
                <a:moveTo>
                  <a:pt x="758951" y="0"/>
                </a:moveTo>
                <a:lnTo>
                  <a:pt x="104393" y="0"/>
                </a:lnTo>
                <a:lnTo>
                  <a:pt x="104393" y="54101"/>
                </a:lnTo>
                <a:lnTo>
                  <a:pt x="702690" y="54101"/>
                </a:lnTo>
                <a:lnTo>
                  <a:pt x="703473" y="430722"/>
                </a:lnTo>
                <a:lnTo>
                  <a:pt x="710577" y="430221"/>
                </a:lnTo>
                <a:lnTo>
                  <a:pt x="723491" y="429473"/>
                </a:lnTo>
                <a:lnTo>
                  <a:pt x="740266" y="428794"/>
                </a:lnTo>
                <a:lnTo>
                  <a:pt x="758951" y="428497"/>
                </a:lnTo>
                <a:lnTo>
                  <a:pt x="758951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4866132" y="3902709"/>
            <a:ext cx="653415" cy="532765"/>
          </a:xfrm>
          <a:custGeom>
            <a:avLst/>
            <a:gdLst/>
            <a:ahLst/>
            <a:cxnLst/>
            <a:rect l="l" t="t" r="r" b="b"/>
            <a:pathLst>
              <a:path w="653414" h="532764">
                <a:moveTo>
                  <a:pt x="0" y="0"/>
                </a:moveTo>
                <a:lnTo>
                  <a:pt x="653414" y="0"/>
                </a:lnTo>
                <a:lnTo>
                  <a:pt x="653414" y="427100"/>
                </a:lnTo>
                <a:lnTo>
                  <a:pt x="606768" y="428282"/>
                </a:lnTo>
                <a:lnTo>
                  <a:pt x="564533" y="431620"/>
                </a:lnTo>
                <a:lnTo>
                  <a:pt x="526219" y="436807"/>
                </a:lnTo>
                <a:lnTo>
                  <a:pt x="459396" y="451494"/>
                </a:lnTo>
                <a:lnTo>
                  <a:pt x="402378" y="469880"/>
                </a:lnTo>
                <a:lnTo>
                  <a:pt x="351245" y="489498"/>
                </a:lnTo>
                <a:lnTo>
                  <a:pt x="326659" y="498998"/>
                </a:lnTo>
                <a:lnTo>
                  <a:pt x="277002" y="515843"/>
                </a:lnTo>
                <a:lnTo>
                  <a:pt x="223427" y="527758"/>
                </a:lnTo>
                <a:lnTo>
                  <a:pt x="162016" y="532277"/>
                </a:lnTo>
                <a:lnTo>
                  <a:pt x="127146" y="530993"/>
                </a:lnTo>
                <a:lnTo>
                  <a:pt x="88847" y="526936"/>
                </a:lnTo>
                <a:lnTo>
                  <a:pt x="46628" y="519797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4919979" y="3847338"/>
            <a:ext cx="648970" cy="432434"/>
          </a:xfrm>
          <a:custGeom>
            <a:avLst/>
            <a:gdLst/>
            <a:ahLst/>
            <a:cxnLst/>
            <a:rect l="l" t="t" r="r" b="b"/>
            <a:pathLst>
              <a:path w="648970" h="432435">
                <a:moveTo>
                  <a:pt x="0" y="55372"/>
                </a:moveTo>
                <a:lnTo>
                  <a:pt x="0" y="0"/>
                </a:lnTo>
                <a:lnTo>
                  <a:pt x="648843" y="0"/>
                </a:lnTo>
                <a:lnTo>
                  <a:pt x="648843" y="429768"/>
                </a:lnTo>
                <a:lnTo>
                  <a:pt x="630248" y="430269"/>
                </a:lnTo>
                <a:lnTo>
                  <a:pt x="614170" y="431358"/>
                </a:lnTo>
                <a:lnTo>
                  <a:pt x="603125" y="432412"/>
                </a:lnTo>
              </a:path>
            </a:pathLst>
          </a:custGeom>
          <a:ln w="12192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4970526" y="3793235"/>
            <a:ext cx="654685" cy="431165"/>
          </a:xfrm>
          <a:custGeom>
            <a:avLst/>
            <a:gdLst/>
            <a:ahLst/>
            <a:cxnLst/>
            <a:rect l="l" t="t" r="r" b="b"/>
            <a:pathLst>
              <a:path w="654685" h="431164">
                <a:moveTo>
                  <a:pt x="0" y="54101"/>
                </a:moveTo>
                <a:lnTo>
                  <a:pt x="0" y="0"/>
                </a:lnTo>
                <a:lnTo>
                  <a:pt x="654558" y="0"/>
                </a:lnTo>
                <a:lnTo>
                  <a:pt x="654558" y="428497"/>
                </a:lnTo>
                <a:lnTo>
                  <a:pt x="635872" y="428794"/>
                </a:lnTo>
                <a:lnTo>
                  <a:pt x="619097" y="429473"/>
                </a:lnTo>
                <a:lnTo>
                  <a:pt x="606183" y="430221"/>
                </a:lnTo>
                <a:lnTo>
                  <a:pt x="599079" y="430722"/>
                </a:lnTo>
              </a:path>
            </a:pathLst>
          </a:custGeom>
          <a:ln w="12192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 txBox="1"/>
          <p:nvPr/>
        </p:nvSpPr>
        <p:spPr>
          <a:xfrm>
            <a:off x="4930521" y="3980082"/>
            <a:ext cx="527050" cy="367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35560" algn="ctr">
              <a:lnSpc>
                <a:spcPts val="950"/>
              </a:lnSpc>
            </a:pPr>
            <a:r>
              <a:rPr sz="800" spc="-20" dirty="0">
                <a:solidFill>
                  <a:srgbClr val="1E52A3"/>
                </a:solidFill>
                <a:latin typeface="Microsoft YaHei"/>
                <a:cs typeface="Microsoft YaHei"/>
              </a:rPr>
              <a:t>全量</a:t>
            </a:r>
            <a:r>
              <a:rPr sz="800" spc="-10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800" spc="-15" dirty="0">
                <a:solidFill>
                  <a:srgbClr val="1E52A3"/>
                </a:solidFill>
                <a:latin typeface="Arial"/>
                <a:cs typeface="Arial"/>
              </a:rPr>
              <a:t>D</a:t>
            </a:r>
            <a:r>
              <a:rPr sz="800" spc="-15" dirty="0">
                <a:solidFill>
                  <a:srgbClr val="1E52A3"/>
                </a:solidFill>
                <a:latin typeface="Microsoft YaHei"/>
                <a:cs typeface="Microsoft YaHei"/>
              </a:rPr>
              <a:t>、 特征</a:t>
            </a:r>
            <a:r>
              <a:rPr sz="800" spc="-35" dirty="0">
                <a:solidFill>
                  <a:srgbClr val="1E52A3"/>
                </a:solidFill>
                <a:latin typeface="Microsoft YaHei"/>
                <a:cs typeface="Microsoft YaHei"/>
              </a:rPr>
              <a:t>变</a:t>
            </a:r>
            <a:r>
              <a:rPr sz="800" spc="-20" dirty="0">
                <a:solidFill>
                  <a:srgbClr val="1E52A3"/>
                </a:solidFill>
                <a:latin typeface="Microsoft YaHei"/>
                <a:cs typeface="Microsoft YaHei"/>
              </a:rPr>
              <a:t>量、</a:t>
            </a:r>
            <a:r>
              <a:rPr sz="800" spc="-5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800" spc="-10" dirty="0">
                <a:solidFill>
                  <a:srgbClr val="1E52A3"/>
                </a:solidFill>
                <a:latin typeface="Microsoft YaHei"/>
                <a:cs typeface="Microsoft YaHei"/>
              </a:rPr>
              <a:t>表现数据</a:t>
            </a:r>
            <a:endParaRPr sz="800" dirty="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87533" y="4072128"/>
            <a:ext cx="410209" cy="86995"/>
          </a:xfrm>
          <a:custGeom>
            <a:avLst/>
            <a:gdLst/>
            <a:ahLst/>
            <a:cxnLst/>
            <a:rect l="l" t="t" r="r" b="b"/>
            <a:pathLst>
              <a:path w="410209" h="86995">
                <a:moveTo>
                  <a:pt x="86868" y="0"/>
                </a:moveTo>
                <a:lnTo>
                  <a:pt x="0" y="43434"/>
                </a:lnTo>
                <a:lnTo>
                  <a:pt x="86868" y="86868"/>
                </a:lnTo>
                <a:lnTo>
                  <a:pt x="86868" y="57912"/>
                </a:lnTo>
                <a:lnTo>
                  <a:pt x="72390" y="57912"/>
                </a:lnTo>
                <a:lnTo>
                  <a:pt x="72390" y="28956"/>
                </a:lnTo>
                <a:lnTo>
                  <a:pt x="86868" y="28956"/>
                </a:lnTo>
                <a:lnTo>
                  <a:pt x="86868" y="0"/>
                </a:lnTo>
                <a:close/>
              </a:path>
              <a:path w="410209" h="86995">
                <a:moveTo>
                  <a:pt x="86868" y="28956"/>
                </a:moveTo>
                <a:lnTo>
                  <a:pt x="72390" y="28956"/>
                </a:lnTo>
                <a:lnTo>
                  <a:pt x="72390" y="57912"/>
                </a:lnTo>
                <a:lnTo>
                  <a:pt x="86868" y="57912"/>
                </a:lnTo>
                <a:lnTo>
                  <a:pt x="86868" y="28956"/>
                </a:lnTo>
                <a:close/>
              </a:path>
              <a:path w="410209" h="86995">
                <a:moveTo>
                  <a:pt x="409701" y="28956"/>
                </a:moveTo>
                <a:lnTo>
                  <a:pt x="86868" y="28956"/>
                </a:lnTo>
                <a:lnTo>
                  <a:pt x="86868" y="57912"/>
                </a:lnTo>
                <a:lnTo>
                  <a:pt x="409701" y="57912"/>
                </a:lnTo>
                <a:lnTo>
                  <a:pt x="409701" y="2895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4458461" y="4072128"/>
            <a:ext cx="408940" cy="86995"/>
          </a:xfrm>
          <a:custGeom>
            <a:avLst/>
            <a:gdLst/>
            <a:ahLst/>
            <a:cxnLst/>
            <a:rect l="l" t="t" r="r" b="b"/>
            <a:pathLst>
              <a:path w="408939" h="86995">
                <a:moveTo>
                  <a:pt x="321817" y="0"/>
                </a:moveTo>
                <a:lnTo>
                  <a:pt x="321817" y="86868"/>
                </a:lnTo>
                <a:lnTo>
                  <a:pt x="379730" y="57912"/>
                </a:lnTo>
                <a:lnTo>
                  <a:pt x="336296" y="57912"/>
                </a:lnTo>
                <a:lnTo>
                  <a:pt x="336296" y="28956"/>
                </a:lnTo>
                <a:lnTo>
                  <a:pt x="379729" y="28956"/>
                </a:lnTo>
                <a:lnTo>
                  <a:pt x="321817" y="0"/>
                </a:lnTo>
                <a:close/>
              </a:path>
              <a:path w="408939" h="86995">
                <a:moveTo>
                  <a:pt x="32181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21817" y="57912"/>
                </a:lnTo>
                <a:lnTo>
                  <a:pt x="321817" y="28956"/>
                </a:lnTo>
                <a:close/>
              </a:path>
              <a:path w="408939" h="86995">
                <a:moveTo>
                  <a:pt x="379729" y="28956"/>
                </a:moveTo>
                <a:lnTo>
                  <a:pt x="336296" y="28956"/>
                </a:lnTo>
                <a:lnTo>
                  <a:pt x="336296" y="57912"/>
                </a:lnTo>
                <a:lnTo>
                  <a:pt x="379730" y="57912"/>
                </a:lnTo>
                <a:lnTo>
                  <a:pt x="408686" y="43434"/>
                </a:lnTo>
                <a:lnTo>
                  <a:pt x="379729" y="28956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7116826" y="4684129"/>
            <a:ext cx="601980" cy="12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dirty="0">
                <a:solidFill>
                  <a:srgbClr val="44536A"/>
                </a:solidFill>
                <a:latin typeface="Microsoft YaHei"/>
                <a:cs typeface="Microsoft YaHei"/>
              </a:rPr>
              <a:t>生成联合模型</a:t>
            </a:r>
            <a:endParaRPr sz="750" dirty="0">
              <a:latin typeface="Microsoft YaHei"/>
              <a:cs typeface="Microsoft YaHe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88352" y="3992879"/>
            <a:ext cx="76200" cy="221615"/>
          </a:xfrm>
          <a:custGeom>
            <a:avLst/>
            <a:gdLst/>
            <a:ahLst/>
            <a:cxnLst/>
            <a:rect l="l" t="t" r="r" b="b"/>
            <a:pathLst>
              <a:path w="76200" h="221614">
                <a:moveTo>
                  <a:pt x="31750" y="144907"/>
                </a:moveTo>
                <a:lnTo>
                  <a:pt x="0" y="144907"/>
                </a:lnTo>
                <a:lnTo>
                  <a:pt x="38100" y="221107"/>
                </a:lnTo>
                <a:lnTo>
                  <a:pt x="69850" y="157607"/>
                </a:lnTo>
                <a:lnTo>
                  <a:pt x="31750" y="157607"/>
                </a:lnTo>
                <a:lnTo>
                  <a:pt x="31750" y="144907"/>
                </a:lnTo>
                <a:close/>
              </a:path>
              <a:path w="76200" h="221614">
                <a:moveTo>
                  <a:pt x="44450" y="0"/>
                </a:moveTo>
                <a:lnTo>
                  <a:pt x="31750" y="0"/>
                </a:lnTo>
                <a:lnTo>
                  <a:pt x="31750" y="157607"/>
                </a:lnTo>
                <a:lnTo>
                  <a:pt x="44450" y="157607"/>
                </a:lnTo>
                <a:lnTo>
                  <a:pt x="44450" y="0"/>
                </a:lnTo>
                <a:close/>
              </a:path>
              <a:path w="76200" h="221614">
                <a:moveTo>
                  <a:pt x="76200" y="144907"/>
                </a:moveTo>
                <a:lnTo>
                  <a:pt x="44450" y="144907"/>
                </a:lnTo>
                <a:lnTo>
                  <a:pt x="44450" y="157607"/>
                </a:lnTo>
                <a:lnTo>
                  <a:pt x="69850" y="157607"/>
                </a:lnTo>
                <a:lnTo>
                  <a:pt x="76200" y="14490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7175118" y="4043222"/>
            <a:ext cx="505459" cy="122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dirty="0">
                <a:solidFill>
                  <a:srgbClr val="44536A"/>
                </a:solidFill>
                <a:latin typeface="Microsoft YaHei"/>
                <a:cs typeface="Microsoft YaHei"/>
              </a:rPr>
              <a:t>输出</a:t>
            </a:r>
            <a:r>
              <a:rPr sz="750" spc="5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750" spc="-10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750" dirty="0">
                <a:solidFill>
                  <a:srgbClr val="44536A"/>
                </a:solidFill>
                <a:latin typeface="Microsoft YaHei"/>
                <a:cs typeface="Microsoft YaHei"/>
              </a:rPr>
              <a:t>交集</a:t>
            </a:r>
            <a:endParaRPr sz="750" dirty="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03570" y="3942774"/>
            <a:ext cx="2540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1E52A3"/>
                </a:solidFill>
                <a:latin typeface="Microsoft YaHei"/>
                <a:cs typeface="Microsoft YaHei"/>
              </a:rPr>
              <a:t>抽样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066146" y="3942774"/>
            <a:ext cx="2540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C00000"/>
                </a:solidFill>
                <a:latin typeface="Microsoft YaHei"/>
                <a:cs typeface="Microsoft YaHei"/>
              </a:rPr>
              <a:t>加工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37075" y="3942774"/>
            <a:ext cx="2540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1E52A3"/>
                </a:solidFill>
                <a:latin typeface="Microsoft YaHei"/>
                <a:cs typeface="Microsoft YaHei"/>
              </a:rPr>
              <a:t>加工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99397" y="3942774"/>
            <a:ext cx="2540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C00000"/>
                </a:solidFill>
                <a:latin typeface="Microsoft YaHei"/>
                <a:cs typeface="Microsoft YaHei"/>
              </a:rPr>
              <a:t>抽样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423659" y="3781044"/>
            <a:ext cx="429895" cy="136525"/>
          </a:xfrm>
          <a:custGeom>
            <a:avLst/>
            <a:gdLst/>
            <a:ahLst/>
            <a:cxnLst/>
            <a:rect l="l" t="t" r="r" b="b"/>
            <a:pathLst>
              <a:path w="429895" h="136525">
                <a:moveTo>
                  <a:pt x="343026" y="28955"/>
                </a:moveTo>
                <a:lnTo>
                  <a:pt x="0" y="28955"/>
                </a:lnTo>
                <a:lnTo>
                  <a:pt x="0" y="136524"/>
                </a:lnTo>
                <a:lnTo>
                  <a:pt x="28955" y="136524"/>
                </a:lnTo>
                <a:lnTo>
                  <a:pt x="28955" y="57911"/>
                </a:lnTo>
                <a:lnTo>
                  <a:pt x="14477" y="57911"/>
                </a:lnTo>
                <a:lnTo>
                  <a:pt x="28955" y="43433"/>
                </a:lnTo>
                <a:lnTo>
                  <a:pt x="343026" y="43433"/>
                </a:lnTo>
                <a:lnTo>
                  <a:pt x="343026" y="28955"/>
                </a:lnTo>
                <a:close/>
              </a:path>
              <a:path w="429895" h="136525">
                <a:moveTo>
                  <a:pt x="343026" y="0"/>
                </a:moveTo>
                <a:lnTo>
                  <a:pt x="343026" y="86867"/>
                </a:lnTo>
                <a:lnTo>
                  <a:pt x="400938" y="57911"/>
                </a:lnTo>
                <a:lnTo>
                  <a:pt x="357505" y="57911"/>
                </a:lnTo>
                <a:lnTo>
                  <a:pt x="357505" y="28955"/>
                </a:lnTo>
                <a:lnTo>
                  <a:pt x="400938" y="28955"/>
                </a:lnTo>
                <a:lnTo>
                  <a:pt x="343026" y="0"/>
                </a:lnTo>
                <a:close/>
              </a:path>
              <a:path w="429895" h="136525">
                <a:moveTo>
                  <a:pt x="28955" y="43433"/>
                </a:moveTo>
                <a:lnTo>
                  <a:pt x="14477" y="57911"/>
                </a:lnTo>
                <a:lnTo>
                  <a:pt x="28955" y="57911"/>
                </a:lnTo>
                <a:lnTo>
                  <a:pt x="28955" y="43433"/>
                </a:lnTo>
                <a:close/>
              </a:path>
              <a:path w="429895" h="136525">
                <a:moveTo>
                  <a:pt x="343026" y="43433"/>
                </a:moveTo>
                <a:lnTo>
                  <a:pt x="28955" y="43433"/>
                </a:lnTo>
                <a:lnTo>
                  <a:pt x="28955" y="57911"/>
                </a:lnTo>
                <a:lnTo>
                  <a:pt x="343026" y="57911"/>
                </a:lnTo>
                <a:lnTo>
                  <a:pt x="343026" y="43433"/>
                </a:lnTo>
                <a:close/>
              </a:path>
              <a:path w="429895" h="136525">
                <a:moveTo>
                  <a:pt x="400938" y="28955"/>
                </a:moveTo>
                <a:lnTo>
                  <a:pt x="357505" y="28955"/>
                </a:lnTo>
                <a:lnTo>
                  <a:pt x="357505" y="57911"/>
                </a:lnTo>
                <a:lnTo>
                  <a:pt x="400938" y="57911"/>
                </a:lnTo>
                <a:lnTo>
                  <a:pt x="429894" y="43433"/>
                </a:lnTo>
                <a:lnTo>
                  <a:pt x="400938" y="28955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8001761" y="3781044"/>
            <a:ext cx="504825" cy="136525"/>
          </a:xfrm>
          <a:custGeom>
            <a:avLst/>
            <a:gdLst/>
            <a:ahLst/>
            <a:cxnLst/>
            <a:rect l="l" t="t" r="r" b="b"/>
            <a:pathLst>
              <a:path w="504825" h="136525">
                <a:moveTo>
                  <a:pt x="475869" y="43433"/>
                </a:moveTo>
                <a:lnTo>
                  <a:pt x="475869" y="136524"/>
                </a:lnTo>
                <a:lnTo>
                  <a:pt x="504825" y="136524"/>
                </a:lnTo>
                <a:lnTo>
                  <a:pt x="504825" y="57911"/>
                </a:lnTo>
                <a:lnTo>
                  <a:pt x="490347" y="57911"/>
                </a:lnTo>
                <a:lnTo>
                  <a:pt x="475869" y="43433"/>
                </a:lnTo>
                <a:close/>
              </a:path>
              <a:path w="504825" h="136525">
                <a:moveTo>
                  <a:pt x="86868" y="0"/>
                </a:moveTo>
                <a:lnTo>
                  <a:pt x="0" y="43433"/>
                </a:lnTo>
                <a:lnTo>
                  <a:pt x="86868" y="86867"/>
                </a:lnTo>
                <a:lnTo>
                  <a:pt x="86868" y="57911"/>
                </a:lnTo>
                <a:lnTo>
                  <a:pt x="72390" y="57911"/>
                </a:lnTo>
                <a:lnTo>
                  <a:pt x="72390" y="28955"/>
                </a:lnTo>
                <a:lnTo>
                  <a:pt x="86868" y="28955"/>
                </a:lnTo>
                <a:lnTo>
                  <a:pt x="86868" y="0"/>
                </a:lnTo>
                <a:close/>
              </a:path>
              <a:path w="504825" h="136525">
                <a:moveTo>
                  <a:pt x="86868" y="28955"/>
                </a:moveTo>
                <a:lnTo>
                  <a:pt x="72390" y="28955"/>
                </a:lnTo>
                <a:lnTo>
                  <a:pt x="72390" y="57911"/>
                </a:lnTo>
                <a:lnTo>
                  <a:pt x="86868" y="57911"/>
                </a:lnTo>
                <a:lnTo>
                  <a:pt x="86868" y="28955"/>
                </a:lnTo>
                <a:close/>
              </a:path>
              <a:path w="504825" h="136525">
                <a:moveTo>
                  <a:pt x="504825" y="28955"/>
                </a:moveTo>
                <a:lnTo>
                  <a:pt x="86868" y="28955"/>
                </a:lnTo>
                <a:lnTo>
                  <a:pt x="86868" y="57911"/>
                </a:lnTo>
                <a:lnTo>
                  <a:pt x="475869" y="57911"/>
                </a:lnTo>
                <a:lnTo>
                  <a:pt x="475869" y="43433"/>
                </a:lnTo>
                <a:lnTo>
                  <a:pt x="504825" y="43433"/>
                </a:lnTo>
                <a:lnTo>
                  <a:pt x="504825" y="28955"/>
                </a:lnTo>
                <a:close/>
              </a:path>
              <a:path w="504825" h="136525">
                <a:moveTo>
                  <a:pt x="504825" y="43433"/>
                </a:moveTo>
                <a:lnTo>
                  <a:pt x="475869" y="43433"/>
                </a:lnTo>
                <a:lnTo>
                  <a:pt x="490347" y="57911"/>
                </a:lnTo>
                <a:lnTo>
                  <a:pt x="504825" y="57911"/>
                </a:lnTo>
                <a:lnTo>
                  <a:pt x="504825" y="4343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8716518" y="4072128"/>
            <a:ext cx="513715" cy="86995"/>
          </a:xfrm>
          <a:custGeom>
            <a:avLst/>
            <a:gdLst/>
            <a:ahLst/>
            <a:cxnLst/>
            <a:rect l="l" t="t" r="r" b="b"/>
            <a:pathLst>
              <a:path w="513715" h="86995">
                <a:moveTo>
                  <a:pt x="86867" y="0"/>
                </a:moveTo>
                <a:lnTo>
                  <a:pt x="0" y="43434"/>
                </a:lnTo>
                <a:lnTo>
                  <a:pt x="86867" y="86868"/>
                </a:lnTo>
                <a:lnTo>
                  <a:pt x="86867" y="57912"/>
                </a:lnTo>
                <a:lnTo>
                  <a:pt x="72389" y="57912"/>
                </a:lnTo>
                <a:lnTo>
                  <a:pt x="72389" y="28956"/>
                </a:lnTo>
                <a:lnTo>
                  <a:pt x="86867" y="28956"/>
                </a:lnTo>
                <a:lnTo>
                  <a:pt x="86867" y="0"/>
                </a:lnTo>
                <a:close/>
              </a:path>
              <a:path w="513715" h="86995">
                <a:moveTo>
                  <a:pt x="86867" y="28956"/>
                </a:moveTo>
                <a:lnTo>
                  <a:pt x="72389" y="28956"/>
                </a:lnTo>
                <a:lnTo>
                  <a:pt x="72389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  <a:path w="513715" h="86995">
                <a:moveTo>
                  <a:pt x="513206" y="28956"/>
                </a:moveTo>
                <a:lnTo>
                  <a:pt x="86867" y="28956"/>
                </a:lnTo>
                <a:lnTo>
                  <a:pt x="86867" y="57912"/>
                </a:lnTo>
                <a:lnTo>
                  <a:pt x="513206" y="57912"/>
                </a:lnTo>
                <a:lnTo>
                  <a:pt x="513206" y="2895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5625846" y="4072128"/>
            <a:ext cx="518159" cy="86995"/>
          </a:xfrm>
          <a:custGeom>
            <a:avLst/>
            <a:gdLst/>
            <a:ahLst/>
            <a:cxnLst/>
            <a:rect l="l" t="t" r="r" b="b"/>
            <a:pathLst>
              <a:path w="518160" h="86995">
                <a:moveTo>
                  <a:pt x="430783" y="0"/>
                </a:moveTo>
                <a:lnTo>
                  <a:pt x="430783" y="86868"/>
                </a:lnTo>
                <a:lnTo>
                  <a:pt x="488696" y="57912"/>
                </a:lnTo>
                <a:lnTo>
                  <a:pt x="445262" y="57912"/>
                </a:lnTo>
                <a:lnTo>
                  <a:pt x="445262" y="28956"/>
                </a:lnTo>
                <a:lnTo>
                  <a:pt x="488695" y="28956"/>
                </a:lnTo>
                <a:lnTo>
                  <a:pt x="430783" y="0"/>
                </a:lnTo>
                <a:close/>
              </a:path>
              <a:path w="518160" h="86995">
                <a:moveTo>
                  <a:pt x="430783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430783" y="57912"/>
                </a:lnTo>
                <a:lnTo>
                  <a:pt x="430783" y="28956"/>
                </a:lnTo>
                <a:close/>
              </a:path>
              <a:path w="518160" h="86995">
                <a:moveTo>
                  <a:pt x="488695" y="28956"/>
                </a:moveTo>
                <a:lnTo>
                  <a:pt x="445262" y="28956"/>
                </a:lnTo>
                <a:lnTo>
                  <a:pt x="445262" y="57912"/>
                </a:lnTo>
                <a:lnTo>
                  <a:pt x="488696" y="57912"/>
                </a:lnTo>
                <a:lnTo>
                  <a:pt x="517651" y="43434"/>
                </a:lnTo>
                <a:lnTo>
                  <a:pt x="488695" y="28956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3610355" y="5533644"/>
            <a:ext cx="1146175" cy="506095"/>
          </a:xfrm>
          <a:custGeom>
            <a:avLst/>
            <a:gdLst/>
            <a:ahLst/>
            <a:cxnLst/>
            <a:rect l="l" t="t" r="r" b="b"/>
            <a:pathLst>
              <a:path w="1146175" h="506095">
                <a:moveTo>
                  <a:pt x="1061720" y="0"/>
                </a:moveTo>
                <a:lnTo>
                  <a:pt x="78563" y="193"/>
                </a:lnTo>
                <a:lnTo>
                  <a:pt x="38677" y="13393"/>
                </a:lnTo>
                <a:lnTo>
                  <a:pt x="10609" y="43318"/>
                </a:lnTo>
                <a:lnTo>
                  <a:pt x="0" y="84327"/>
                </a:lnTo>
                <a:lnTo>
                  <a:pt x="193" y="427400"/>
                </a:lnTo>
                <a:lnTo>
                  <a:pt x="13393" y="467274"/>
                </a:lnTo>
                <a:lnTo>
                  <a:pt x="43318" y="495350"/>
                </a:lnTo>
                <a:lnTo>
                  <a:pt x="84328" y="505967"/>
                </a:lnTo>
                <a:lnTo>
                  <a:pt x="1067484" y="505774"/>
                </a:lnTo>
                <a:lnTo>
                  <a:pt x="1107370" y="492564"/>
                </a:lnTo>
                <a:lnTo>
                  <a:pt x="1135438" y="462632"/>
                </a:lnTo>
                <a:lnTo>
                  <a:pt x="1146048" y="421639"/>
                </a:lnTo>
                <a:lnTo>
                  <a:pt x="1145854" y="78563"/>
                </a:lnTo>
                <a:lnTo>
                  <a:pt x="1132654" y="38677"/>
                </a:lnTo>
                <a:lnTo>
                  <a:pt x="1102729" y="10609"/>
                </a:lnTo>
                <a:lnTo>
                  <a:pt x="1061720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3610355" y="5533644"/>
            <a:ext cx="1146175" cy="506095"/>
          </a:xfrm>
          <a:custGeom>
            <a:avLst/>
            <a:gdLst/>
            <a:ahLst/>
            <a:cxnLst/>
            <a:rect l="l" t="t" r="r" b="b"/>
            <a:pathLst>
              <a:path w="1146175" h="506095">
                <a:moveTo>
                  <a:pt x="0" y="84327"/>
                </a:moveTo>
                <a:lnTo>
                  <a:pt x="10609" y="43318"/>
                </a:lnTo>
                <a:lnTo>
                  <a:pt x="38677" y="13393"/>
                </a:lnTo>
                <a:lnTo>
                  <a:pt x="78563" y="193"/>
                </a:lnTo>
                <a:lnTo>
                  <a:pt x="1061720" y="0"/>
                </a:lnTo>
                <a:lnTo>
                  <a:pt x="1076273" y="1248"/>
                </a:lnTo>
                <a:lnTo>
                  <a:pt x="1114214" y="18303"/>
                </a:lnTo>
                <a:lnTo>
                  <a:pt x="1139191" y="50937"/>
                </a:lnTo>
                <a:lnTo>
                  <a:pt x="1146048" y="421639"/>
                </a:lnTo>
                <a:lnTo>
                  <a:pt x="1144799" y="436183"/>
                </a:lnTo>
                <a:lnTo>
                  <a:pt x="1127744" y="474118"/>
                </a:lnTo>
                <a:lnTo>
                  <a:pt x="1095110" y="499105"/>
                </a:lnTo>
                <a:lnTo>
                  <a:pt x="84328" y="505967"/>
                </a:lnTo>
                <a:lnTo>
                  <a:pt x="69774" y="504718"/>
                </a:lnTo>
                <a:lnTo>
                  <a:pt x="31833" y="487652"/>
                </a:lnTo>
                <a:lnTo>
                  <a:pt x="6856" y="455013"/>
                </a:lnTo>
                <a:lnTo>
                  <a:pt x="0" y="84327"/>
                </a:lnTo>
                <a:close/>
              </a:path>
            </a:pathLst>
          </a:custGeom>
          <a:ln w="12191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3902455" y="5715787"/>
            <a:ext cx="56197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1E52A3"/>
                </a:solidFill>
                <a:latin typeface="Microsoft YaHei"/>
                <a:cs typeface="Microsoft YaHei"/>
              </a:rPr>
              <a:t>业务系统</a:t>
            </a:r>
            <a:endParaRPr sz="1050" dirty="0">
              <a:latin typeface="Microsoft YaHei"/>
              <a:cs typeface="Microsoft YaHe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991355" y="4469129"/>
            <a:ext cx="2727960" cy="767080"/>
          </a:xfrm>
          <a:custGeom>
            <a:avLst/>
            <a:gdLst/>
            <a:ahLst/>
            <a:cxnLst/>
            <a:rect l="l" t="t" r="r" b="b"/>
            <a:pathLst>
              <a:path w="2727959" h="767079">
                <a:moveTo>
                  <a:pt x="2640584" y="680212"/>
                </a:moveTo>
                <a:lnTo>
                  <a:pt x="2640584" y="767080"/>
                </a:lnTo>
                <a:lnTo>
                  <a:pt x="2698496" y="738124"/>
                </a:lnTo>
                <a:lnTo>
                  <a:pt x="2655062" y="738124"/>
                </a:lnTo>
                <a:lnTo>
                  <a:pt x="2655062" y="709168"/>
                </a:lnTo>
                <a:lnTo>
                  <a:pt x="2698496" y="709168"/>
                </a:lnTo>
                <a:lnTo>
                  <a:pt x="2640584" y="680212"/>
                </a:lnTo>
                <a:close/>
              </a:path>
              <a:path w="2727959" h="767079">
                <a:moveTo>
                  <a:pt x="57912" y="72390"/>
                </a:moveTo>
                <a:lnTo>
                  <a:pt x="28956" y="72390"/>
                </a:lnTo>
                <a:lnTo>
                  <a:pt x="28956" y="738124"/>
                </a:lnTo>
                <a:lnTo>
                  <a:pt x="2640584" y="738124"/>
                </a:lnTo>
                <a:lnTo>
                  <a:pt x="2640584" y="723646"/>
                </a:lnTo>
                <a:lnTo>
                  <a:pt x="57912" y="723646"/>
                </a:lnTo>
                <a:lnTo>
                  <a:pt x="43434" y="709168"/>
                </a:lnTo>
                <a:lnTo>
                  <a:pt x="57912" y="709168"/>
                </a:lnTo>
                <a:lnTo>
                  <a:pt x="57912" y="72390"/>
                </a:lnTo>
                <a:close/>
              </a:path>
              <a:path w="2727959" h="767079">
                <a:moveTo>
                  <a:pt x="2698496" y="709168"/>
                </a:moveTo>
                <a:lnTo>
                  <a:pt x="2655062" y="709168"/>
                </a:lnTo>
                <a:lnTo>
                  <a:pt x="2655062" y="738124"/>
                </a:lnTo>
                <a:lnTo>
                  <a:pt x="2698496" y="738124"/>
                </a:lnTo>
                <a:lnTo>
                  <a:pt x="2727452" y="723646"/>
                </a:lnTo>
                <a:lnTo>
                  <a:pt x="2698496" y="709168"/>
                </a:lnTo>
                <a:close/>
              </a:path>
              <a:path w="2727959" h="767079">
                <a:moveTo>
                  <a:pt x="57912" y="709168"/>
                </a:moveTo>
                <a:lnTo>
                  <a:pt x="43434" y="709168"/>
                </a:lnTo>
                <a:lnTo>
                  <a:pt x="57912" y="723646"/>
                </a:lnTo>
                <a:lnTo>
                  <a:pt x="57912" y="709168"/>
                </a:lnTo>
                <a:close/>
              </a:path>
              <a:path w="2727959" h="767079">
                <a:moveTo>
                  <a:pt x="2640584" y="709168"/>
                </a:moveTo>
                <a:lnTo>
                  <a:pt x="57912" y="709168"/>
                </a:lnTo>
                <a:lnTo>
                  <a:pt x="57912" y="723646"/>
                </a:lnTo>
                <a:lnTo>
                  <a:pt x="2640584" y="723646"/>
                </a:lnTo>
                <a:lnTo>
                  <a:pt x="2640584" y="709168"/>
                </a:lnTo>
                <a:close/>
              </a:path>
              <a:path w="2727959" h="767079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2727959" h="767079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 txBox="1"/>
          <p:nvPr/>
        </p:nvSpPr>
        <p:spPr>
          <a:xfrm>
            <a:off x="4147184" y="5003224"/>
            <a:ext cx="7112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1E52A3"/>
                </a:solidFill>
                <a:latin typeface="Microsoft YaHei"/>
                <a:cs typeface="Microsoft YaHei"/>
              </a:rPr>
              <a:t>离线全量预测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135873" y="4469129"/>
            <a:ext cx="2727325" cy="767080"/>
          </a:xfrm>
          <a:custGeom>
            <a:avLst/>
            <a:gdLst/>
            <a:ahLst/>
            <a:cxnLst/>
            <a:rect l="l" t="t" r="r" b="b"/>
            <a:pathLst>
              <a:path w="2727325" h="767079">
                <a:moveTo>
                  <a:pt x="86868" y="680085"/>
                </a:moveTo>
                <a:lnTo>
                  <a:pt x="0" y="723519"/>
                </a:lnTo>
                <a:lnTo>
                  <a:pt x="86868" y="766953"/>
                </a:lnTo>
                <a:lnTo>
                  <a:pt x="86868" y="737997"/>
                </a:lnTo>
                <a:lnTo>
                  <a:pt x="72390" y="737997"/>
                </a:lnTo>
                <a:lnTo>
                  <a:pt x="72390" y="709041"/>
                </a:lnTo>
                <a:lnTo>
                  <a:pt x="86868" y="709041"/>
                </a:lnTo>
                <a:lnTo>
                  <a:pt x="86868" y="680085"/>
                </a:lnTo>
                <a:close/>
              </a:path>
              <a:path w="2727325" h="767079">
                <a:moveTo>
                  <a:pt x="86868" y="709041"/>
                </a:moveTo>
                <a:lnTo>
                  <a:pt x="72390" y="709041"/>
                </a:lnTo>
                <a:lnTo>
                  <a:pt x="72390" y="737997"/>
                </a:lnTo>
                <a:lnTo>
                  <a:pt x="86868" y="737997"/>
                </a:lnTo>
                <a:lnTo>
                  <a:pt x="86868" y="709041"/>
                </a:lnTo>
                <a:close/>
              </a:path>
              <a:path w="2727325" h="767079">
                <a:moveTo>
                  <a:pt x="2669285" y="709041"/>
                </a:moveTo>
                <a:lnTo>
                  <a:pt x="86868" y="709041"/>
                </a:lnTo>
                <a:lnTo>
                  <a:pt x="86868" y="737997"/>
                </a:lnTo>
                <a:lnTo>
                  <a:pt x="2698242" y="737997"/>
                </a:lnTo>
                <a:lnTo>
                  <a:pt x="2698242" y="723519"/>
                </a:lnTo>
                <a:lnTo>
                  <a:pt x="2669285" y="723519"/>
                </a:lnTo>
                <a:lnTo>
                  <a:pt x="2669285" y="709041"/>
                </a:lnTo>
                <a:close/>
              </a:path>
              <a:path w="2727325" h="767079">
                <a:moveTo>
                  <a:pt x="2698242" y="72390"/>
                </a:moveTo>
                <a:lnTo>
                  <a:pt x="2669285" y="72390"/>
                </a:lnTo>
                <a:lnTo>
                  <a:pt x="2669285" y="723519"/>
                </a:lnTo>
                <a:lnTo>
                  <a:pt x="2683764" y="709041"/>
                </a:lnTo>
                <a:lnTo>
                  <a:pt x="2698242" y="709041"/>
                </a:lnTo>
                <a:lnTo>
                  <a:pt x="2698242" y="72390"/>
                </a:lnTo>
                <a:close/>
              </a:path>
              <a:path w="2727325" h="767079">
                <a:moveTo>
                  <a:pt x="2698242" y="709041"/>
                </a:moveTo>
                <a:lnTo>
                  <a:pt x="2683764" y="709041"/>
                </a:lnTo>
                <a:lnTo>
                  <a:pt x="2669285" y="723519"/>
                </a:lnTo>
                <a:lnTo>
                  <a:pt x="2698242" y="723519"/>
                </a:lnTo>
                <a:lnTo>
                  <a:pt x="2698242" y="709041"/>
                </a:lnTo>
                <a:close/>
              </a:path>
              <a:path w="2727325" h="767079">
                <a:moveTo>
                  <a:pt x="2683764" y="0"/>
                </a:moveTo>
                <a:lnTo>
                  <a:pt x="2640329" y="86868"/>
                </a:lnTo>
                <a:lnTo>
                  <a:pt x="2669285" y="86868"/>
                </a:lnTo>
                <a:lnTo>
                  <a:pt x="2669285" y="72390"/>
                </a:lnTo>
                <a:lnTo>
                  <a:pt x="2719958" y="72390"/>
                </a:lnTo>
                <a:lnTo>
                  <a:pt x="2683764" y="0"/>
                </a:lnTo>
                <a:close/>
              </a:path>
              <a:path w="2727325" h="767079">
                <a:moveTo>
                  <a:pt x="2719958" y="72390"/>
                </a:moveTo>
                <a:lnTo>
                  <a:pt x="2698242" y="72390"/>
                </a:lnTo>
                <a:lnTo>
                  <a:pt x="2698242" y="86868"/>
                </a:lnTo>
                <a:lnTo>
                  <a:pt x="2727198" y="86868"/>
                </a:lnTo>
                <a:lnTo>
                  <a:pt x="2719958" y="7239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 txBox="1"/>
          <p:nvPr/>
        </p:nvSpPr>
        <p:spPr>
          <a:xfrm>
            <a:off x="9991090" y="5003224"/>
            <a:ext cx="7112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C00000"/>
                </a:solidFill>
                <a:latin typeface="Microsoft YaHei"/>
                <a:cs typeface="Microsoft YaHei"/>
              </a:rPr>
              <a:t>离线全量预测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853428" y="4946903"/>
            <a:ext cx="562610" cy="338455"/>
          </a:xfrm>
          <a:custGeom>
            <a:avLst/>
            <a:gdLst/>
            <a:ahLst/>
            <a:cxnLst/>
            <a:rect l="l" t="t" r="r" b="b"/>
            <a:pathLst>
              <a:path w="562609" h="338454">
                <a:moveTo>
                  <a:pt x="0" y="338328"/>
                </a:moveTo>
                <a:lnTo>
                  <a:pt x="562355" y="338328"/>
                </a:lnTo>
                <a:lnTo>
                  <a:pt x="562355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6853428" y="4946903"/>
            <a:ext cx="562610" cy="338455"/>
          </a:xfrm>
          <a:custGeom>
            <a:avLst/>
            <a:gdLst/>
            <a:ahLst/>
            <a:cxnLst/>
            <a:rect l="l" t="t" r="r" b="b"/>
            <a:pathLst>
              <a:path w="562609" h="338454">
                <a:moveTo>
                  <a:pt x="0" y="338328"/>
                </a:moveTo>
                <a:lnTo>
                  <a:pt x="562355" y="338328"/>
                </a:lnTo>
                <a:lnTo>
                  <a:pt x="562355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 txBox="1"/>
          <p:nvPr/>
        </p:nvSpPr>
        <p:spPr>
          <a:xfrm>
            <a:off x="6951980" y="4984692"/>
            <a:ext cx="368300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FFFFFF"/>
                </a:solidFill>
                <a:latin typeface="Microsoft YaHei"/>
                <a:cs typeface="Microsoft YaHei"/>
              </a:rPr>
              <a:t>合作方</a:t>
            </a:r>
            <a:endParaRPr sz="9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Microsoft YaHei"/>
                <a:cs typeface="Microsoft YaHei"/>
              </a:rPr>
              <a:t>半模型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415783" y="4946903"/>
            <a:ext cx="585470" cy="338455"/>
          </a:xfrm>
          <a:custGeom>
            <a:avLst/>
            <a:gdLst/>
            <a:ahLst/>
            <a:cxnLst/>
            <a:rect l="l" t="t" r="r" b="b"/>
            <a:pathLst>
              <a:path w="585470" h="338454">
                <a:moveTo>
                  <a:pt x="0" y="338328"/>
                </a:moveTo>
                <a:lnTo>
                  <a:pt x="585216" y="338328"/>
                </a:lnTo>
                <a:lnTo>
                  <a:pt x="585216" y="0"/>
                </a:lnTo>
                <a:lnTo>
                  <a:pt x="0" y="0"/>
                </a:lnTo>
                <a:lnTo>
                  <a:pt x="0" y="33832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7525639" y="4984936"/>
            <a:ext cx="368300" cy="27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900" dirty="0">
                <a:solidFill>
                  <a:srgbClr val="FFFFFF"/>
                </a:solidFill>
                <a:latin typeface="Microsoft YaHei"/>
                <a:cs typeface="Microsoft YaHei"/>
              </a:rPr>
              <a:t>推荐方 半模型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383780" y="4547615"/>
            <a:ext cx="76200" cy="400050"/>
          </a:xfrm>
          <a:custGeom>
            <a:avLst/>
            <a:gdLst/>
            <a:ahLst/>
            <a:cxnLst/>
            <a:rect l="l" t="t" r="r" b="b"/>
            <a:pathLst>
              <a:path w="76200" h="400050">
                <a:moveTo>
                  <a:pt x="31750" y="323341"/>
                </a:moveTo>
                <a:lnTo>
                  <a:pt x="0" y="323341"/>
                </a:lnTo>
                <a:lnTo>
                  <a:pt x="38100" y="399541"/>
                </a:lnTo>
                <a:lnTo>
                  <a:pt x="69850" y="336041"/>
                </a:lnTo>
                <a:lnTo>
                  <a:pt x="31750" y="336041"/>
                </a:lnTo>
                <a:lnTo>
                  <a:pt x="31750" y="323341"/>
                </a:lnTo>
                <a:close/>
              </a:path>
              <a:path w="76200" h="400050">
                <a:moveTo>
                  <a:pt x="44450" y="0"/>
                </a:moveTo>
                <a:lnTo>
                  <a:pt x="31750" y="0"/>
                </a:lnTo>
                <a:lnTo>
                  <a:pt x="31750" y="336041"/>
                </a:lnTo>
                <a:lnTo>
                  <a:pt x="44450" y="336041"/>
                </a:lnTo>
                <a:lnTo>
                  <a:pt x="44450" y="0"/>
                </a:lnTo>
                <a:close/>
              </a:path>
              <a:path w="76200" h="400050">
                <a:moveTo>
                  <a:pt x="76200" y="323341"/>
                </a:moveTo>
                <a:lnTo>
                  <a:pt x="44450" y="323341"/>
                </a:lnTo>
                <a:lnTo>
                  <a:pt x="44450" y="336041"/>
                </a:lnTo>
                <a:lnTo>
                  <a:pt x="69850" y="336041"/>
                </a:lnTo>
                <a:lnTo>
                  <a:pt x="76200" y="32334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0098023" y="5533644"/>
            <a:ext cx="1144905" cy="506095"/>
          </a:xfrm>
          <a:custGeom>
            <a:avLst/>
            <a:gdLst/>
            <a:ahLst/>
            <a:cxnLst/>
            <a:rect l="l" t="t" r="r" b="b"/>
            <a:pathLst>
              <a:path w="1144904" h="506095">
                <a:moveTo>
                  <a:pt x="1060196" y="0"/>
                </a:moveTo>
                <a:lnTo>
                  <a:pt x="78563" y="193"/>
                </a:lnTo>
                <a:lnTo>
                  <a:pt x="38677" y="13393"/>
                </a:lnTo>
                <a:lnTo>
                  <a:pt x="10609" y="43318"/>
                </a:lnTo>
                <a:lnTo>
                  <a:pt x="0" y="84327"/>
                </a:lnTo>
                <a:lnTo>
                  <a:pt x="193" y="427400"/>
                </a:lnTo>
                <a:lnTo>
                  <a:pt x="13393" y="467274"/>
                </a:lnTo>
                <a:lnTo>
                  <a:pt x="43318" y="495350"/>
                </a:lnTo>
                <a:lnTo>
                  <a:pt x="84327" y="505967"/>
                </a:lnTo>
                <a:lnTo>
                  <a:pt x="1065960" y="505774"/>
                </a:lnTo>
                <a:lnTo>
                  <a:pt x="1105846" y="492564"/>
                </a:lnTo>
                <a:lnTo>
                  <a:pt x="1133914" y="462632"/>
                </a:lnTo>
                <a:lnTo>
                  <a:pt x="1144524" y="421639"/>
                </a:lnTo>
                <a:lnTo>
                  <a:pt x="1144330" y="78563"/>
                </a:lnTo>
                <a:lnTo>
                  <a:pt x="1131130" y="38677"/>
                </a:lnTo>
                <a:lnTo>
                  <a:pt x="1101205" y="10609"/>
                </a:lnTo>
                <a:lnTo>
                  <a:pt x="1060196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0098023" y="5533644"/>
            <a:ext cx="1144905" cy="506095"/>
          </a:xfrm>
          <a:custGeom>
            <a:avLst/>
            <a:gdLst/>
            <a:ahLst/>
            <a:cxnLst/>
            <a:rect l="l" t="t" r="r" b="b"/>
            <a:pathLst>
              <a:path w="1144904" h="506095">
                <a:moveTo>
                  <a:pt x="0" y="84327"/>
                </a:moveTo>
                <a:lnTo>
                  <a:pt x="10609" y="43318"/>
                </a:lnTo>
                <a:lnTo>
                  <a:pt x="38677" y="13393"/>
                </a:lnTo>
                <a:lnTo>
                  <a:pt x="78563" y="193"/>
                </a:lnTo>
                <a:lnTo>
                  <a:pt x="1060196" y="0"/>
                </a:lnTo>
                <a:lnTo>
                  <a:pt x="1074749" y="1248"/>
                </a:lnTo>
                <a:lnTo>
                  <a:pt x="1112690" y="18303"/>
                </a:lnTo>
                <a:lnTo>
                  <a:pt x="1137667" y="50937"/>
                </a:lnTo>
                <a:lnTo>
                  <a:pt x="1144524" y="421639"/>
                </a:lnTo>
                <a:lnTo>
                  <a:pt x="1143275" y="436183"/>
                </a:lnTo>
                <a:lnTo>
                  <a:pt x="1126220" y="474118"/>
                </a:lnTo>
                <a:lnTo>
                  <a:pt x="1093586" y="499105"/>
                </a:lnTo>
                <a:lnTo>
                  <a:pt x="84327" y="505967"/>
                </a:lnTo>
                <a:lnTo>
                  <a:pt x="69774" y="504718"/>
                </a:lnTo>
                <a:lnTo>
                  <a:pt x="31833" y="487652"/>
                </a:lnTo>
                <a:lnTo>
                  <a:pt x="6856" y="455013"/>
                </a:lnTo>
                <a:lnTo>
                  <a:pt x="0" y="84327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 txBox="1"/>
          <p:nvPr/>
        </p:nvSpPr>
        <p:spPr>
          <a:xfrm>
            <a:off x="10390123" y="5715787"/>
            <a:ext cx="56197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C00000"/>
                </a:solidFill>
                <a:latin typeface="Microsoft YaHei"/>
                <a:cs typeface="Microsoft YaHei"/>
              </a:rPr>
              <a:t>业务系统</a:t>
            </a:r>
            <a:endParaRPr sz="1050" dirty="0">
              <a:latin typeface="Microsoft YaHei"/>
              <a:cs typeface="Microsoft YaHe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141720" y="3916679"/>
            <a:ext cx="521334" cy="395605"/>
          </a:xfrm>
          <a:custGeom>
            <a:avLst/>
            <a:gdLst/>
            <a:ahLst/>
            <a:cxnLst/>
            <a:rect l="l" t="t" r="r" b="b"/>
            <a:pathLst>
              <a:path w="521334" h="395604">
                <a:moveTo>
                  <a:pt x="448690" y="67437"/>
                </a:moveTo>
                <a:lnTo>
                  <a:pt x="0" y="67437"/>
                </a:lnTo>
                <a:lnTo>
                  <a:pt x="0" y="381254"/>
                </a:lnTo>
                <a:lnTo>
                  <a:pt x="32034" y="387746"/>
                </a:lnTo>
                <a:lnTo>
                  <a:pt x="61039" y="392148"/>
                </a:lnTo>
                <a:lnTo>
                  <a:pt x="87350" y="394650"/>
                </a:lnTo>
                <a:lnTo>
                  <a:pt x="111305" y="395442"/>
                </a:lnTo>
                <a:lnTo>
                  <a:pt x="133240" y="394714"/>
                </a:lnTo>
                <a:lnTo>
                  <a:pt x="172396" y="389456"/>
                </a:lnTo>
                <a:lnTo>
                  <a:pt x="224393" y="374919"/>
                </a:lnTo>
                <a:lnTo>
                  <a:pt x="258491" y="363011"/>
                </a:lnTo>
                <a:lnTo>
                  <a:pt x="276380" y="356962"/>
                </a:lnTo>
                <a:lnTo>
                  <a:pt x="315521" y="345624"/>
                </a:lnTo>
                <a:lnTo>
                  <a:pt x="361388" y="336566"/>
                </a:lnTo>
                <a:lnTo>
                  <a:pt x="416674" y="331309"/>
                </a:lnTo>
                <a:lnTo>
                  <a:pt x="448690" y="330581"/>
                </a:lnTo>
                <a:lnTo>
                  <a:pt x="448690" y="67437"/>
                </a:lnTo>
                <a:close/>
              </a:path>
              <a:path w="521334" h="395604">
                <a:moveTo>
                  <a:pt x="482600" y="33274"/>
                </a:moveTo>
                <a:lnTo>
                  <a:pt x="36956" y="33274"/>
                </a:lnTo>
                <a:lnTo>
                  <a:pt x="36956" y="67437"/>
                </a:lnTo>
                <a:lnTo>
                  <a:pt x="448690" y="67437"/>
                </a:lnTo>
                <a:lnTo>
                  <a:pt x="451657" y="299692"/>
                </a:lnTo>
                <a:lnTo>
                  <a:pt x="464491" y="298756"/>
                </a:lnTo>
                <a:lnTo>
                  <a:pt x="482600" y="298196"/>
                </a:lnTo>
                <a:lnTo>
                  <a:pt x="482600" y="33274"/>
                </a:lnTo>
                <a:close/>
              </a:path>
              <a:path w="521334" h="395604">
                <a:moveTo>
                  <a:pt x="521207" y="0"/>
                </a:moveTo>
                <a:lnTo>
                  <a:pt x="71754" y="0"/>
                </a:lnTo>
                <a:lnTo>
                  <a:pt x="71754" y="33274"/>
                </a:lnTo>
                <a:lnTo>
                  <a:pt x="482600" y="33274"/>
                </a:lnTo>
                <a:lnTo>
                  <a:pt x="482610" y="265429"/>
                </a:lnTo>
                <a:lnTo>
                  <a:pt x="488619" y="265050"/>
                </a:lnTo>
                <a:lnTo>
                  <a:pt x="502856" y="264386"/>
                </a:lnTo>
                <a:lnTo>
                  <a:pt x="521207" y="264033"/>
                </a:lnTo>
                <a:lnTo>
                  <a:pt x="521207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6141720" y="3984116"/>
            <a:ext cx="448945" cy="328295"/>
          </a:xfrm>
          <a:custGeom>
            <a:avLst/>
            <a:gdLst/>
            <a:ahLst/>
            <a:cxnLst/>
            <a:rect l="l" t="t" r="r" b="b"/>
            <a:pathLst>
              <a:path w="448945" h="328295">
                <a:moveTo>
                  <a:pt x="0" y="0"/>
                </a:moveTo>
                <a:lnTo>
                  <a:pt x="448690" y="0"/>
                </a:lnTo>
                <a:lnTo>
                  <a:pt x="448690" y="263143"/>
                </a:lnTo>
                <a:lnTo>
                  <a:pt x="416674" y="263872"/>
                </a:lnTo>
                <a:lnTo>
                  <a:pt x="387686" y="265931"/>
                </a:lnTo>
                <a:lnTo>
                  <a:pt x="337446" y="273278"/>
                </a:lnTo>
                <a:lnTo>
                  <a:pt x="295278" y="283666"/>
                </a:lnTo>
                <a:lnTo>
                  <a:pt x="258491" y="295574"/>
                </a:lnTo>
                <a:lnTo>
                  <a:pt x="241274" y="301623"/>
                </a:lnTo>
                <a:lnTo>
                  <a:pt x="224393" y="307482"/>
                </a:lnTo>
                <a:lnTo>
                  <a:pt x="172396" y="322019"/>
                </a:lnTo>
                <a:lnTo>
                  <a:pt x="133240" y="327277"/>
                </a:lnTo>
                <a:lnTo>
                  <a:pt x="111305" y="328005"/>
                </a:lnTo>
                <a:lnTo>
                  <a:pt x="87350" y="327213"/>
                </a:lnTo>
                <a:lnTo>
                  <a:pt x="61039" y="324711"/>
                </a:lnTo>
                <a:lnTo>
                  <a:pt x="32034" y="320309"/>
                </a:lnTo>
                <a:lnTo>
                  <a:pt x="0" y="31381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6178677" y="3949953"/>
            <a:ext cx="445770" cy="266700"/>
          </a:xfrm>
          <a:custGeom>
            <a:avLst/>
            <a:gdLst/>
            <a:ahLst/>
            <a:cxnLst/>
            <a:rect l="l" t="t" r="r" b="b"/>
            <a:pathLst>
              <a:path w="445770" h="266700">
                <a:moveTo>
                  <a:pt x="0" y="34163"/>
                </a:moveTo>
                <a:lnTo>
                  <a:pt x="0" y="0"/>
                </a:lnTo>
                <a:lnTo>
                  <a:pt x="445643" y="0"/>
                </a:lnTo>
                <a:lnTo>
                  <a:pt x="445643" y="264922"/>
                </a:lnTo>
                <a:lnTo>
                  <a:pt x="427534" y="265482"/>
                </a:lnTo>
                <a:lnTo>
                  <a:pt x="414700" y="266418"/>
                </a:lnTo>
              </a:path>
            </a:pathLst>
          </a:custGeom>
          <a:ln w="12192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6213475" y="3916679"/>
            <a:ext cx="449580" cy="265430"/>
          </a:xfrm>
          <a:custGeom>
            <a:avLst/>
            <a:gdLst/>
            <a:ahLst/>
            <a:cxnLst/>
            <a:rect l="l" t="t" r="r" b="b"/>
            <a:pathLst>
              <a:path w="449579" h="265429">
                <a:moveTo>
                  <a:pt x="0" y="33274"/>
                </a:moveTo>
                <a:lnTo>
                  <a:pt x="0" y="0"/>
                </a:lnTo>
                <a:lnTo>
                  <a:pt x="449452" y="0"/>
                </a:lnTo>
                <a:lnTo>
                  <a:pt x="449452" y="264033"/>
                </a:lnTo>
                <a:lnTo>
                  <a:pt x="431101" y="264386"/>
                </a:lnTo>
                <a:lnTo>
                  <a:pt x="416864" y="265050"/>
                </a:lnTo>
                <a:lnTo>
                  <a:pt x="410855" y="265429"/>
                </a:lnTo>
              </a:path>
            </a:pathLst>
          </a:custGeom>
          <a:ln w="12192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 txBox="1"/>
          <p:nvPr/>
        </p:nvSpPr>
        <p:spPr>
          <a:xfrm>
            <a:off x="6253734" y="4024509"/>
            <a:ext cx="226695" cy="246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950"/>
              </a:lnSpc>
            </a:pPr>
            <a:r>
              <a:rPr sz="800" spc="-10" dirty="0">
                <a:solidFill>
                  <a:srgbClr val="1E52A3"/>
                </a:solidFill>
                <a:latin typeface="Microsoft YaHei"/>
                <a:cs typeface="Microsoft YaHei"/>
              </a:rPr>
              <a:t>样本 数据</a:t>
            </a:r>
            <a:endParaRPr sz="800" dirty="0">
              <a:latin typeface="Microsoft YaHei"/>
              <a:cs typeface="Microsoft YaHe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352032" y="4298441"/>
            <a:ext cx="502284" cy="128905"/>
          </a:xfrm>
          <a:custGeom>
            <a:avLst/>
            <a:gdLst/>
            <a:ahLst/>
            <a:cxnLst/>
            <a:rect l="l" t="t" r="r" b="b"/>
            <a:pathLst>
              <a:path w="502284" h="128904">
                <a:moveTo>
                  <a:pt x="415036" y="42036"/>
                </a:moveTo>
                <a:lnTo>
                  <a:pt x="415036" y="128904"/>
                </a:lnTo>
                <a:lnTo>
                  <a:pt x="472947" y="99948"/>
                </a:lnTo>
                <a:lnTo>
                  <a:pt x="429513" y="99948"/>
                </a:lnTo>
                <a:lnTo>
                  <a:pt x="429513" y="70992"/>
                </a:lnTo>
                <a:lnTo>
                  <a:pt x="472947" y="70992"/>
                </a:lnTo>
                <a:lnTo>
                  <a:pt x="415036" y="42036"/>
                </a:lnTo>
                <a:close/>
              </a:path>
              <a:path w="502284" h="128904">
                <a:moveTo>
                  <a:pt x="28955" y="0"/>
                </a:moveTo>
                <a:lnTo>
                  <a:pt x="0" y="0"/>
                </a:lnTo>
                <a:lnTo>
                  <a:pt x="0" y="99948"/>
                </a:lnTo>
                <a:lnTo>
                  <a:pt x="415036" y="99948"/>
                </a:lnTo>
                <a:lnTo>
                  <a:pt x="415036" y="85470"/>
                </a:lnTo>
                <a:lnTo>
                  <a:pt x="28955" y="85470"/>
                </a:lnTo>
                <a:lnTo>
                  <a:pt x="14477" y="70992"/>
                </a:lnTo>
                <a:lnTo>
                  <a:pt x="28955" y="70992"/>
                </a:lnTo>
                <a:lnTo>
                  <a:pt x="28955" y="0"/>
                </a:lnTo>
                <a:close/>
              </a:path>
              <a:path w="502284" h="128904">
                <a:moveTo>
                  <a:pt x="472947" y="70992"/>
                </a:moveTo>
                <a:lnTo>
                  <a:pt x="429513" y="70992"/>
                </a:lnTo>
                <a:lnTo>
                  <a:pt x="429513" y="99948"/>
                </a:lnTo>
                <a:lnTo>
                  <a:pt x="472947" y="99948"/>
                </a:lnTo>
                <a:lnTo>
                  <a:pt x="501903" y="85470"/>
                </a:lnTo>
                <a:lnTo>
                  <a:pt x="472947" y="70992"/>
                </a:lnTo>
                <a:close/>
              </a:path>
              <a:path w="502284" h="128904">
                <a:moveTo>
                  <a:pt x="28955" y="70992"/>
                </a:moveTo>
                <a:lnTo>
                  <a:pt x="14477" y="70992"/>
                </a:lnTo>
                <a:lnTo>
                  <a:pt x="28955" y="85470"/>
                </a:lnTo>
                <a:lnTo>
                  <a:pt x="28955" y="70992"/>
                </a:lnTo>
                <a:close/>
              </a:path>
              <a:path w="502284" h="128904">
                <a:moveTo>
                  <a:pt x="415036" y="70992"/>
                </a:moveTo>
                <a:lnTo>
                  <a:pt x="28955" y="70992"/>
                </a:lnTo>
                <a:lnTo>
                  <a:pt x="28955" y="85470"/>
                </a:lnTo>
                <a:lnTo>
                  <a:pt x="415036" y="85470"/>
                </a:lnTo>
                <a:lnTo>
                  <a:pt x="415036" y="70992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8194547" y="3916679"/>
            <a:ext cx="521334" cy="395605"/>
          </a:xfrm>
          <a:custGeom>
            <a:avLst/>
            <a:gdLst/>
            <a:ahLst/>
            <a:cxnLst/>
            <a:rect l="l" t="t" r="r" b="b"/>
            <a:pathLst>
              <a:path w="521334" h="395604">
                <a:moveTo>
                  <a:pt x="448691" y="67437"/>
                </a:moveTo>
                <a:lnTo>
                  <a:pt x="0" y="67437"/>
                </a:lnTo>
                <a:lnTo>
                  <a:pt x="0" y="381254"/>
                </a:lnTo>
                <a:lnTo>
                  <a:pt x="32034" y="387746"/>
                </a:lnTo>
                <a:lnTo>
                  <a:pt x="61039" y="392148"/>
                </a:lnTo>
                <a:lnTo>
                  <a:pt x="87350" y="394650"/>
                </a:lnTo>
                <a:lnTo>
                  <a:pt x="111305" y="395442"/>
                </a:lnTo>
                <a:lnTo>
                  <a:pt x="133240" y="394714"/>
                </a:lnTo>
                <a:lnTo>
                  <a:pt x="172396" y="389456"/>
                </a:lnTo>
                <a:lnTo>
                  <a:pt x="224393" y="374919"/>
                </a:lnTo>
                <a:lnTo>
                  <a:pt x="258491" y="363011"/>
                </a:lnTo>
                <a:lnTo>
                  <a:pt x="276380" y="356962"/>
                </a:lnTo>
                <a:lnTo>
                  <a:pt x="315521" y="345624"/>
                </a:lnTo>
                <a:lnTo>
                  <a:pt x="361388" y="336566"/>
                </a:lnTo>
                <a:lnTo>
                  <a:pt x="416674" y="331309"/>
                </a:lnTo>
                <a:lnTo>
                  <a:pt x="448691" y="330581"/>
                </a:lnTo>
                <a:lnTo>
                  <a:pt x="448691" y="67437"/>
                </a:lnTo>
                <a:close/>
              </a:path>
              <a:path w="521334" h="395604">
                <a:moveTo>
                  <a:pt x="482600" y="33274"/>
                </a:moveTo>
                <a:lnTo>
                  <a:pt x="36956" y="33274"/>
                </a:lnTo>
                <a:lnTo>
                  <a:pt x="36956" y="67437"/>
                </a:lnTo>
                <a:lnTo>
                  <a:pt x="448691" y="67437"/>
                </a:lnTo>
                <a:lnTo>
                  <a:pt x="451657" y="299692"/>
                </a:lnTo>
                <a:lnTo>
                  <a:pt x="464491" y="298756"/>
                </a:lnTo>
                <a:lnTo>
                  <a:pt x="482600" y="298196"/>
                </a:lnTo>
                <a:lnTo>
                  <a:pt x="482600" y="33274"/>
                </a:lnTo>
                <a:close/>
              </a:path>
              <a:path w="521334" h="395604">
                <a:moveTo>
                  <a:pt x="521207" y="0"/>
                </a:moveTo>
                <a:lnTo>
                  <a:pt x="71754" y="0"/>
                </a:lnTo>
                <a:lnTo>
                  <a:pt x="71754" y="33274"/>
                </a:lnTo>
                <a:lnTo>
                  <a:pt x="482600" y="33274"/>
                </a:lnTo>
                <a:lnTo>
                  <a:pt x="482610" y="265429"/>
                </a:lnTo>
                <a:lnTo>
                  <a:pt x="488619" y="265050"/>
                </a:lnTo>
                <a:lnTo>
                  <a:pt x="502856" y="264386"/>
                </a:lnTo>
                <a:lnTo>
                  <a:pt x="521207" y="264033"/>
                </a:lnTo>
                <a:lnTo>
                  <a:pt x="521207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8194547" y="3984116"/>
            <a:ext cx="448945" cy="328295"/>
          </a:xfrm>
          <a:custGeom>
            <a:avLst/>
            <a:gdLst/>
            <a:ahLst/>
            <a:cxnLst/>
            <a:rect l="l" t="t" r="r" b="b"/>
            <a:pathLst>
              <a:path w="448945" h="328295">
                <a:moveTo>
                  <a:pt x="0" y="0"/>
                </a:moveTo>
                <a:lnTo>
                  <a:pt x="448691" y="0"/>
                </a:lnTo>
                <a:lnTo>
                  <a:pt x="448691" y="263143"/>
                </a:lnTo>
                <a:lnTo>
                  <a:pt x="416674" y="263872"/>
                </a:lnTo>
                <a:lnTo>
                  <a:pt x="387686" y="265931"/>
                </a:lnTo>
                <a:lnTo>
                  <a:pt x="337446" y="273278"/>
                </a:lnTo>
                <a:lnTo>
                  <a:pt x="295278" y="283666"/>
                </a:lnTo>
                <a:lnTo>
                  <a:pt x="258491" y="295574"/>
                </a:lnTo>
                <a:lnTo>
                  <a:pt x="241274" y="301623"/>
                </a:lnTo>
                <a:lnTo>
                  <a:pt x="224393" y="307482"/>
                </a:lnTo>
                <a:lnTo>
                  <a:pt x="172396" y="322019"/>
                </a:lnTo>
                <a:lnTo>
                  <a:pt x="133240" y="327277"/>
                </a:lnTo>
                <a:lnTo>
                  <a:pt x="111305" y="328005"/>
                </a:lnTo>
                <a:lnTo>
                  <a:pt x="87350" y="327213"/>
                </a:lnTo>
                <a:lnTo>
                  <a:pt x="61039" y="324711"/>
                </a:lnTo>
                <a:lnTo>
                  <a:pt x="32034" y="320309"/>
                </a:lnTo>
                <a:lnTo>
                  <a:pt x="0" y="313816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8231505" y="3949953"/>
            <a:ext cx="445770" cy="266700"/>
          </a:xfrm>
          <a:custGeom>
            <a:avLst/>
            <a:gdLst/>
            <a:ahLst/>
            <a:cxnLst/>
            <a:rect l="l" t="t" r="r" b="b"/>
            <a:pathLst>
              <a:path w="445770" h="266700">
                <a:moveTo>
                  <a:pt x="0" y="34163"/>
                </a:moveTo>
                <a:lnTo>
                  <a:pt x="0" y="0"/>
                </a:lnTo>
                <a:lnTo>
                  <a:pt x="445643" y="0"/>
                </a:lnTo>
                <a:lnTo>
                  <a:pt x="445643" y="264922"/>
                </a:lnTo>
                <a:lnTo>
                  <a:pt x="427534" y="265482"/>
                </a:lnTo>
                <a:lnTo>
                  <a:pt x="414700" y="266418"/>
                </a:lnTo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8266303" y="3916679"/>
            <a:ext cx="449580" cy="265430"/>
          </a:xfrm>
          <a:custGeom>
            <a:avLst/>
            <a:gdLst/>
            <a:ahLst/>
            <a:cxnLst/>
            <a:rect l="l" t="t" r="r" b="b"/>
            <a:pathLst>
              <a:path w="449579" h="265429">
                <a:moveTo>
                  <a:pt x="0" y="33274"/>
                </a:moveTo>
                <a:lnTo>
                  <a:pt x="0" y="0"/>
                </a:lnTo>
                <a:lnTo>
                  <a:pt x="449452" y="0"/>
                </a:lnTo>
                <a:lnTo>
                  <a:pt x="449452" y="264033"/>
                </a:lnTo>
                <a:lnTo>
                  <a:pt x="431101" y="264386"/>
                </a:lnTo>
                <a:lnTo>
                  <a:pt x="416864" y="265050"/>
                </a:lnTo>
                <a:lnTo>
                  <a:pt x="410855" y="265429"/>
                </a:lnTo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8306561" y="4024509"/>
            <a:ext cx="226695" cy="2463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950"/>
              </a:lnSpc>
            </a:pPr>
            <a:r>
              <a:rPr sz="800" spc="-10" dirty="0">
                <a:solidFill>
                  <a:srgbClr val="C00000"/>
                </a:solidFill>
                <a:latin typeface="Microsoft YaHei"/>
                <a:cs typeface="Microsoft YaHei"/>
              </a:rPr>
              <a:t>样本 数据</a:t>
            </a:r>
            <a:endParaRPr sz="800" dirty="0">
              <a:latin typeface="Microsoft YaHei"/>
              <a:cs typeface="Microsoft YaHe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001761" y="4298441"/>
            <a:ext cx="433070" cy="128905"/>
          </a:xfrm>
          <a:custGeom>
            <a:avLst/>
            <a:gdLst/>
            <a:ahLst/>
            <a:cxnLst/>
            <a:rect l="l" t="t" r="r" b="b"/>
            <a:pathLst>
              <a:path w="433070" h="128904">
                <a:moveTo>
                  <a:pt x="86868" y="42036"/>
                </a:moveTo>
                <a:lnTo>
                  <a:pt x="0" y="85470"/>
                </a:lnTo>
                <a:lnTo>
                  <a:pt x="86868" y="128904"/>
                </a:lnTo>
                <a:lnTo>
                  <a:pt x="86868" y="99948"/>
                </a:lnTo>
                <a:lnTo>
                  <a:pt x="72390" y="99948"/>
                </a:lnTo>
                <a:lnTo>
                  <a:pt x="72390" y="70992"/>
                </a:lnTo>
                <a:lnTo>
                  <a:pt x="86868" y="70992"/>
                </a:lnTo>
                <a:lnTo>
                  <a:pt x="86868" y="42036"/>
                </a:lnTo>
                <a:close/>
              </a:path>
              <a:path w="433070" h="128904">
                <a:moveTo>
                  <a:pt x="86868" y="70992"/>
                </a:moveTo>
                <a:lnTo>
                  <a:pt x="72390" y="70992"/>
                </a:lnTo>
                <a:lnTo>
                  <a:pt x="72390" y="99948"/>
                </a:lnTo>
                <a:lnTo>
                  <a:pt x="86868" y="99948"/>
                </a:lnTo>
                <a:lnTo>
                  <a:pt x="86868" y="70992"/>
                </a:lnTo>
                <a:close/>
              </a:path>
              <a:path w="433070" h="128904">
                <a:moveTo>
                  <a:pt x="403860" y="70992"/>
                </a:moveTo>
                <a:lnTo>
                  <a:pt x="86868" y="70992"/>
                </a:lnTo>
                <a:lnTo>
                  <a:pt x="86868" y="99948"/>
                </a:lnTo>
                <a:lnTo>
                  <a:pt x="432816" y="99948"/>
                </a:lnTo>
                <a:lnTo>
                  <a:pt x="432816" y="85470"/>
                </a:lnTo>
                <a:lnTo>
                  <a:pt x="403860" y="85470"/>
                </a:lnTo>
                <a:lnTo>
                  <a:pt x="403860" y="70992"/>
                </a:lnTo>
                <a:close/>
              </a:path>
              <a:path w="433070" h="128904">
                <a:moveTo>
                  <a:pt x="432816" y="0"/>
                </a:moveTo>
                <a:lnTo>
                  <a:pt x="403860" y="0"/>
                </a:lnTo>
                <a:lnTo>
                  <a:pt x="403860" y="85470"/>
                </a:lnTo>
                <a:lnTo>
                  <a:pt x="418338" y="70992"/>
                </a:lnTo>
                <a:lnTo>
                  <a:pt x="432816" y="70992"/>
                </a:lnTo>
                <a:lnTo>
                  <a:pt x="432816" y="0"/>
                </a:lnTo>
                <a:close/>
              </a:path>
              <a:path w="433070" h="128904">
                <a:moveTo>
                  <a:pt x="432816" y="70992"/>
                </a:moveTo>
                <a:lnTo>
                  <a:pt x="418338" y="70992"/>
                </a:lnTo>
                <a:lnTo>
                  <a:pt x="403860" y="85470"/>
                </a:lnTo>
                <a:lnTo>
                  <a:pt x="432816" y="85470"/>
                </a:lnTo>
                <a:lnTo>
                  <a:pt x="432816" y="7099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9227819" y="3793235"/>
            <a:ext cx="759460" cy="641985"/>
          </a:xfrm>
          <a:custGeom>
            <a:avLst/>
            <a:gdLst/>
            <a:ahLst/>
            <a:cxnLst/>
            <a:rect l="l" t="t" r="r" b="b"/>
            <a:pathLst>
              <a:path w="759459" h="641985">
                <a:moveTo>
                  <a:pt x="653414" y="109474"/>
                </a:moveTo>
                <a:lnTo>
                  <a:pt x="0" y="109474"/>
                </a:lnTo>
                <a:lnTo>
                  <a:pt x="0" y="618744"/>
                </a:lnTo>
                <a:lnTo>
                  <a:pt x="46628" y="629271"/>
                </a:lnTo>
                <a:lnTo>
                  <a:pt x="88847" y="636410"/>
                </a:lnTo>
                <a:lnTo>
                  <a:pt x="127146" y="640467"/>
                </a:lnTo>
                <a:lnTo>
                  <a:pt x="162016" y="641751"/>
                </a:lnTo>
                <a:lnTo>
                  <a:pt x="193946" y="640570"/>
                </a:lnTo>
                <a:lnTo>
                  <a:pt x="250949" y="632045"/>
                </a:lnTo>
                <a:lnTo>
                  <a:pt x="302075" y="617357"/>
                </a:lnTo>
                <a:lnTo>
                  <a:pt x="376321" y="589163"/>
                </a:lnTo>
                <a:lnTo>
                  <a:pt x="402378" y="579354"/>
                </a:lnTo>
                <a:lnTo>
                  <a:pt x="459396" y="560968"/>
                </a:lnTo>
                <a:lnTo>
                  <a:pt x="526219" y="546281"/>
                </a:lnTo>
                <a:lnTo>
                  <a:pt x="564533" y="541094"/>
                </a:lnTo>
                <a:lnTo>
                  <a:pt x="606768" y="537756"/>
                </a:lnTo>
                <a:lnTo>
                  <a:pt x="653414" y="536575"/>
                </a:lnTo>
                <a:lnTo>
                  <a:pt x="653414" y="109474"/>
                </a:lnTo>
                <a:close/>
              </a:path>
              <a:path w="759459" h="641985">
                <a:moveTo>
                  <a:pt x="702690" y="54101"/>
                </a:moveTo>
                <a:lnTo>
                  <a:pt x="53848" y="54101"/>
                </a:lnTo>
                <a:lnTo>
                  <a:pt x="53848" y="109474"/>
                </a:lnTo>
                <a:lnTo>
                  <a:pt x="653414" y="109474"/>
                </a:lnTo>
                <a:lnTo>
                  <a:pt x="656973" y="486514"/>
                </a:lnTo>
                <a:lnTo>
                  <a:pt x="668018" y="485460"/>
                </a:lnTo>
                <a:lnTo>
                  <a:pt x="684096" y="484371"/>
                </a:lnTo>
                <a:lnTo>
                  <a:pt x="702690" y="483869"/>
                </a:lnTo>
                <a:lnTo>
                  <a:pt x="702690" y="54101"/>
                </a:lnTo>
                <a:close/>
              </a:path>
              <a:path w="759459" h="641985">
                <a:moveTo>
                  <a:pt x="758951" y="0"/>
                </a:moveTo>
                <a:lnTo>
                  <a:pt x="104394" y="0"/>
                </a:lnTo>
                <a:lnTo>
                  <a:pt x="104394" y="54101"/>
                </a:lnTo>
                <a:lnTo>
                  <a:pt x="702690" y="54101"/>
                </a:lnTo>
                <a:lnTo>
                  <a:pt x="703473" y="430722"/>
                </a:lnTo>
                <a:lnTo>
                  <a:pt x="710577" y="430221"/>
                </a:lnTo>
                <a:lnTo>
                  <a:pt x="723491" y="429473"/>
                </a:lnTo>
                <a:lnTo>
                  <a:pt x="740266" y="428794"/>
                </a:lnTo>
                <a:lnTo>
                  <a:pt x="758951" y="428497"/>
                </a:lnTo>
                <a:lnTo>
                  <a:pt x="758951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9227819" y="3902709"/>
            <a:ext cx="653415" cy="532765"/>
          </a:xfrm>
          <a:custGeom>
            <a:avLst/>
            <a:gdLst/>
            <a:ahLst/>
            <a:cxnLst/>
            <a:rect l="l" t="t" r="r" b="b"/>
            <a:pathLst>
              <a:path w="653415" h="532764">
                <a:moveTo>
                  <a:pt x="0" y="0"/>
                </a:moveTo>
                <a:lnTo>
                  <a:pt x="653414" y="0"/>
                </a:lnTo>
                <a:lnTo>
                  <a:pt x="653414" y="427100"/>
                </a:lnTo>
                <a:lnTo>
                  <a:pt x="606768" y="428282"/>
                </a:lnTo>
                <a:lnTo>
                  <a:pt x="564533" y="431620"/>
                </a:lnTo>
                <a:lnTo>
                  <a:pt x="526219" y="436807"/>
                </a:lnTo>
                <a:lnTo>
                  <a:pt x="459396" y="451494"/>
                </a:lnTo>
                <a:lnTo>
                  <a:pt x="402378" y="469880"/>
                </a:lnTo>
                <a:lnTo>
                  <a:pt x="351245" y="489498"/>
                </a:lnTo>
                <a:lnTo>
                  <a:pt x="326659" y="498998"/>
                </a:lnTo>
                <a:lnTo>
                  <a:pt x="277002" y="515843"/>
                </a:lnTo>
                <a:lnTo>
                  <a:pt x="223427" y="527758"/>
                </a:lnTo>
                <a:lnTo>
                  <a:pt x="162016" y="532277"/>
                </a:lnTo>
                <a:lnTo>
                  <a:pt x="127146" y="530993"/>
                </a:lnTo>
                <a:lnTo>
                  <a:pt x="88847" y="526936"/>
                </a:lnTo>
                <a:lnTo>
                  <a:pt x="46628" y="519797"/>
                </a:lnTo>
                <a:lnTo>
                  <a:pt x="0" y="50926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9281668" y="3847338"/>
            <a:ext cx="648970" cy="432434"/>
          </a:xfrm>
          <a:custGeom>
            <a:avLst/>
            <a:gdLst/>
            <a:ahLst/>
            <a:cxnLst/>
            <a:rect l="l" t="t" r="r" b="b"/>
            <a:pathLst>
              <a:path w="648970" h="432435">
                <a:moveTo>
                  <a:pt x="0" y="55372"/>
                </a:moveTo>
                <a:lnTo>
                  <a:pt x="0" y="0"/>
                </a:lnTo>
                <a:lnTo>
                  <a:pt x="648842" y="0"/>
                </a:lnTo>
                <a:lnTo>
                  <a:pt x="648842" y="429768"/>
                </a:lnTo>
                <a:lnTo>
                  <a:pt x="630248" y="430269"/>
                </a:lnTo>
                <a:lnTo>
                  <a:pt x="614170" y="431358"/>
                </a:lnTo>
                <a:lnTo>
                  <a:pt x="603125" y="432412"/>
                </a:lnTo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9332214" y="3793235"/>
            <a:ext cx="654685" cy="431165"/>
          </a:xfrm>
          <a:custGeom>
            <a:avLst/>
            <a:gdLst/>
            <a:ahLst/>
            <a:cxnLst/>
            <a:rect l="l" t="t" r="r" b="b"/>
            <a:pathLst>
              <a:path w="654684" h="431164">
                <a:moveTo>
                  <a:pt x="0" y="54101"/>
                </a:moveTo>
                <a:lnTo>
                  <a:pt x="0" y="0"/>
                </a:lnTo>
                <a:lnTo>
                  <a:pt x="654557" y="0"/>
                </a:lnTo>
                <a:lnTo>
                  <a:pt x="654557" y="428497"/>
                </a:lnTo>
                <a:lnTo>
                  <a:pt x="635872" y="428794"/>
                </a:lnTo>
                <a:lnTo>
                  <a:pt x="619097" y="429473"/>
                </a:lnTo>
                <a:lnTo>
                  <a:pt x="606183" y="430221"/>
                </a:lnTo>
                <a:lnTo>
                  <a:pt x="599079" y="430722"/>
                </a:lnTo>
              </a:path>
            </a:pathLst>
          </a:custGeom>
          <a:ln w="1219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5" name="object 75"/>
          <p:cNvSpPr txBox="1"/>
          <p:nvPr/>
        </p:nvSpPr>
        <p:spPr>
          <a:xfrm>
            <a:off x="9293097" y="3980082"/>
            <a:ext cx="527050" cy="367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35560" algn="ctr">
              <a:lnSpc>
                <a:spcPts val="950"/>
              </a:lnSpc>
            </a:pPr>
            <a:r>
              <a:rPr sz="800" spc="-20" dirty="0">
                <a:solidFill>
                  <a:srgbClr val="C00000"/>
                </a:solidFill>
                <a:latin typeface="Microsoft YaHei"/>
                <a:cs typeface="Microsoft YaHei"/>
              </a:rPr>
              <a:t>全量</a:t>
            </a:r>
            <a:r>
              <a:rPr sz="800" spc="-10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800" spc="-15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800" spc="-15" dirty="0">
                <a:solidFill>
                  <a:srgbClr val="C00000"/>
                </a:solidFill>
                <a:latin typeface="Microsoft YaHei"/>
                <a:cs typeface="Microsoft YaHei"/>
              </a:rPr>
              <a:t>、 特征</a:t>
            </a:r>
            <a:r>
              <a:rPr sz="800" spc="-35" dirty="0">
                <a:solidFill>
                  <a:srgbClr val="C00000"/>
                </a:solidFill>
                <a:latin typeface="Microsoft YaHei"/>
                <a:cs typeface="Microsoft YaHei"/>
              </a:rPr>
              <a:t>变</a:t>
            </a:r>
            <a:r>
              <a:rPr sz="800" spc="-20" dirty="0">
                <a:solidFill>
                  <a:srgbClr val="C00000"/>
                </a:solidFill>
                <a:latin typeface="Microsoft YaHei"/>
                <a:cs typeface="Microsoft YaHei"/>
              </a:rPr>
              <a:t>量、</a:t>
            </a:r>
            <a:r>
              <a:rPr sz="800" spc="-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800" spc="-10" dirty="0">
                <a:solidFill>
                  <a:srgbClr val="C00000"/>
                </a:solidFill>
                <a:latin typeface="Microsoft YaHei"/>
                <a:cs typeface="Microsoft YaHei"/>
              </a:rPr>
              <a:t>表现数据</a:t>
            </a:r>
            <a:endParaRPr sz="800" dirty="0">
              <a:latin typeface="Microsoft YaHei"/>
              <a:cs typeface="Microsoft YaHe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899652" y="5617675"/>
            <a:ext cx="4826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C00000"/>
                </a:solidFill>
                <a:latin typeface="Microsoft YaHei"/>
                <a:cs typeface="Microsoft YaHei"/>
              </a:rPr>
              <a:t>在线预测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471921" y="5617675"/>
            <a:ext cx="4826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1E52A3"/>
                </a:solidFill>
                <a:latin typeface="Microsoft YaHei"/>
                <a:cs typeface="Microsoft YaHei"/>
              </a:rPr>
              <a:t>在线预测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425316" y="4072128"/>
            <a:ext cx="186055" cy="1729739"/>
          </a:xfrm>
          <a:custGeom>
            <a:avLst/>
            <a:gdLst/>
            <a:ahLst/>
            <a:cxnLst/>
            <a:rect l="l" t="t" r="r" b="b"/>
            <a:pathLst>
              <a:path w="186054" h="1729739">
                <a:moveTo>
                  <a:pt x="98933" y="28956"/>
                </a:moveTo>
                <a:lnTo>
                  <a:pt x="0" y="28956"/>
                </a:lnTo>
                <a:lnTo>
                  <a:pt x="0" y="1729714"/>
                </a:lnTo>
                <a:lnTo>
                  <a:pt x="186055" y="1729714"/>
                </a:lnTo>
                <a:lnTo>
                  <a:pt x="186055" y="1715236"/>
                </a:lnTo>
                <a:lnTo>
                  <a:pt x="28956" y="1715236"/>
                </a:lnTo>
                <a:lnTo>
                  <a:pt x="14478" y="1700758"/>
                </a:lnTo>
                <a:lnTo>
                  <a:pt x="28956" y="1700758"/>
                </a:lnTo>
                <a:lnTo>
                  <a:pt x="28956" y="57912"/>
                </a:lnTo>
                <a:lnTo>
                  <a:pt x="14478" y="57912"/>
                </a:lnTo>
                <a:lnTo>
                  <a:pt x="28956" y="43434"/>
                </a:lnTo>
                <a:lnTo>
                  <a:pt x="98933" y="43434"/>
                </a:lnTo>
                <a:lnTo>
                  <a:pt x="98933" y="28956"/>
                </a:lnTo>
                <a:close/>
              </a:path>
              <a:path w="186054" h="1729739">
                <a:moveTo>
                  <a:pt x="28956" y="1700758"/>
                </a:moveTo>
                <a:lnTo>
                  <a:pt x="14478" y="1700758"/>
                </a:lnTo>
                <a:lnTo>
                  <a:pt x="28956" y="1715236"/>
                </a:lnTo>
                <a:lnTo>
                  <a:pt x="28956" y="1700758"/>
                </a:lnTo>
                <a:close/>
              </a:path>
              <a:path w="186054" h="1729739">
                <a:moveTo>
                  <a:pt x="186055" y="1700758"/>
                </a:moveTo>
                <a:lnTo>
                  <a:pt x="28956" y="1700758"/>
                </a:lnTo>
                <a:lnTo>
                  <a:pt x="28956" y="1715236"/>
                </a:lnTo>
                <a:lnTo>
                  <a:pt x="186055" y="1715236"/>
                </a:lnTo>
                <a:lnTo>
                  <a:pt x="186055" y="1700758"/>
                </a:lnTo>
                <a:close/>
              </a:path>
              <a:path w="186054" h="1729739">
                <a:moveTo>
                  <a:pt x="98933" y="0"/>
                </a:moveTo>
                <a:lnTo>
                  <a:pt x="98933" y="86868"/>
                </a:lnTo>
                <a:lnTo>
                  <a:pt x="156845" y="57912"/>
                </a:lnTo>
                <a:lnTo>
                  <a:pt x="113411" y="57912"/>
                </a:lnTo>
                <a:lnTo>
                  <a:pt x="113411" y="28956"/>
                </a:lnTo>
                <a:lnTo>
                  <a:pt x="156844" y="28956"/>
                </a:lnTo>
                <a:lnTo>
                  <a:pt x="98933" y="0"/>
                </a:lnTo>
                <a:close/>
              </a:path>
              <a:path w="186054" h="1729739">
                <a:moveTo>
                  <a:pt x="28956" y="43434"/>
                </a:moveTo>
                <a:lnTo>
                  <a:pt x="14478" y="57912"/>
                </a:lnTo>
                <a:lnTo>
                  <a:pt x="28956" y="57912"/>
                </a:lnTo>
                <a:lnTo>
                  <a:pt x="28956" y="43434"/>
                </a:lnTo>
                <a:close/>
              </a:path>
              <a:path w="186054" h="1729739">
                <a:moveTo>
                  <a:pt x="98933" y="43434"/>
                </a:moveTo>
                <a:lnTo>
                  <a:pt x="28956" y="43434"/>
                </a:lnTo>
                <a:lnTo>
                  <a:pt x="28956" y="57912"/>
                </a:lnTo>
                <a:lnTo>
                  <a:pt x="98933" y="57912"/>
                </a:lnTo>
                <a:lnTo>
                  <a:pt x="98933" y="43434"/>
                </a:lnTo>
                <a:close/>
              </a:path>
              <a:path w="186054" h="1729739">
                <a:moveTo>
                  <a:pt x="156844" y="28956"/>
                </a:moveTo>
                <a:lnTo>
                  <a:pt x="113411" y="28956"/>
                </a:lnTo>
                <a:lnTo>
                  <a:pt x="113411" y="57912"/>
                </a:lnTo>
                <a:lnTo>
                  <a:pt x="156845" y="57912"/>
                </a:lnTo>
                <a:lnTo>
                  <a:pt x="185800" y="43434"/>
                </a:lnTo>
                <a:lnTo>
                  <a:pt x="156844" y="28956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11243309" y="4072128"/>
            <a:ext cx="186055" cy="1729739"/>
          </a:xfrm>
          <a:custGeom>
            <a:avLst/>
            <a:gdLst/>
            <a:ahLst/>
            <a:cxnLst/>
            <a:rect l="l" t="t" r="r" b="b"/>
            <a:pathLst>
              <a:path w="186054" h="1729739">
                <a:moveTo>
                  <a:pt x="156972" y="1700771"/>
                </a:moveTo>
                <a:lnTo>
                  <a:pt x="0" y="1700771"/>
                </a:lnTo>
                <a:lnTo>
                  <a:pt x="0" y="1729714"/>
                </a:lnTo>
                <a:lnTo>
                  <a:pt x="185928" y="1729714"/>
                </a:lnTo>
                <a:lnTo>
                  <a:pt x="185928" y="1715236"/>
                </a:lnTo>
                <a:lnTo>
                  <a:pt x="156972" y="1715236"/>
                </a:lnTo>
                <a:lnTo>
                  <a:pt x="156972" y="1700771"/>
                </a:lnTo>
                <a:close/>
              </a:path>
              <a:path w="186054" h="1729739">
                <a:moveTo>
                  <a:pt x="156972" y="43434"/>
                </a:moveTo>
                <a:lnTo>
                  <a:pt x="156972" y="1715236"/>
                </a:lnTo>
                <a:lnTo>
                  <a:pt x="171450" y="1700771"/>
                </a:lnTo>
                <a:lnTo>
                  <a:pt x="185928" y="1700771"/>
                </a:lnTo>
                <a:lnTo>
                  <a:pt x="185928" y="57912"/>
                </a:lnTo>
                <a:lnTo>
                  <a:pt x="171450" y="57912"/>
                </a:lnTo>
                <a:lnTo>
                  <a:pt x="156972" y="43434"/>
                </a:lnTo>
                <a:close/>
              </a:path>
              <a:path w="186054" h="1729739">
                <a:moveTo>
                  <a:pt x="185928" y="1700771"/>
                </a:moveTo>
                <a:lnTo>
                  <a:pt x="171450" y="1700771"/>
                </a:lnTo>
                <a:lnTo>
                  <a:pt x="156972" y="1715236"/>
                </a:lnTo>
                <a:lnTo>
                  <a:pt x="185928" y="1715236"/>
                </a:lnTo>
                <a:lnTo>
                  <a:pt x="185928" y="1700771"/>
                </a:lnTo>
                <a:close/>
              </a:path>
              <a:path w="186054" h="1729739">
                <a:moveTo>
                  <a:pt x="96393" y="0"/>
                </a:moveTo>
                <a:lnTo>
                  <a:pt x="9525" y="43434"/>
                </a:lnTo>
                <a:lnTo>
                  <a:pt x="96393" y="86868"/>
                </a:lnTo>
                <a:lnTo>
                  <a:pt x="96393" y="57912"/>
                </a:lnTo>
                <a:lnTo>
                  <a:pt x="81915" y="57912"/>
                </a:lnTo>
                <a:lnTo>
                  <a:pt x="81915" y="28956"/>
                </a:lnTo>
                <a:lnTo>
                  <a:pt x="96393" y="28956"/>
                </a:lnTo>
                <a:lnTo>
                  <a:pt x="96393" y="0"/>
                </a:lnTo>
                <a:close/>
              </a:path>
              <a:path w="186054" h="1729739">
                <a:moveTo>
                  <a:pt x="96393" y="28956"/>
                </a:moveTo>
                <a:lnTo>
                  <a:pt x="81915" y="28956"/>
                </a:lnTo>
                <a:lnTo>
                  <a:pt x="81915" y="57912"/>
                </a:lnTo>
                <a:lnTo>
                  <a:pt x="96393" y="57912"/>
                </a:lnTo>
                <a:lnTo>
                  <a:pt x="96393" y="28956"/>
                </a:lnTo>
                <a:close/>
              </a:path>
              <a:path w="186054" h="1729739">
                <a:moveTo>
                  <a:pt x="185928" y="28956"/>
                </a:moveTo>
                <a:lnTo>
                  <a:pt x="96393" y="28956"/>
                </a:lnTo>
                <a:lnTo>
                  <a:pt x="96393" y="57912"/>
                </a:lnTo>
                <a:lnTo>
                  <a:pt x="156972" y="57912"/>
                </a:lnTo>
                <a:lnTo>
                  <a:pt x="156972" y="43434"/>
                </a:lnTo>
                <a:lnTo>
                  <a:pt x="185928" y="43434"/>
                </a:lnTo>
                <a:lnTo>
                  <a:pt x="185928" y="28956"/>
                </a:lnTo>
                <a:close/>
              </a:path>
              <a:path w="186054" h="1729739">
                <a:moveTo>
                  <a:pt x="185928" y="43434"/>
                </a:moveTo>
                <a:lnTo>
                  <a:pt x="156972" y="43434"/>
                </a:lnTo>
                <a:lnTo>
                  <a:pt x="171450" y="57912"/>
                </a:lnTo>
                <a:lnTo>
                  <a:pt x="185928" y="57912"/>
                </a:lnTo>
                <a:lnTo>
                  <a:pt x="185928" y="4343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0" name="object 80"/>
          <p:cNvSpPr txBox="1"/>
          <p:nvPr/>
        </p:nvSpPr>
        <p:spPr>
          <a:xfrm>
            <a:off x="3484245" y="4837108"/>
            <a:ext cx="2540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1E52A3"/>
                </a:solidFill>
                <a:latin typeface="Microsoft YaHei"/>
                <a:cs typeface="Microsoft YaHei"/>
              </a:rPr>
              <a:t>反馈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121897" y="4837108"/>
            <a:ext cx="2540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C00000"/>
                </a:solidFill>
                <a:latin typeface="Microsoft YaHei"/>
                <a:cs typeface="Microsoft YaHei"/>
              </a:rPr>
              <a:t>反馈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362705" y="3016697"/>
            <a:ext cx="977900" cy="21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solidFill>
                  <a:srgbClr val="1E52A3"/>
                </a:solidFill>
                <a:latin typeface="Microsoft YaHei"/>
                <a:cs typeface="Microsoft YaHei"/>
              </a:rPr>
              <a:t>数据提供方</a:t>
            </a:r>
            <a:endParaRPr sz="1500" dirty="0">
              <a:latin typeface="Microsoft YaHei"/>
              <a:cs typeface="Microsoft YaHe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0750422" y="3034340"/>
            <a:ext cx="78740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solidFill>
                  <a:srgbClr val="C00000"/>
                </a:solidFill>
                <a:latin typeface="Microsoft YaHei"/>
                <a:cs typeface="Microsoft YaHei"/>
              </a:rPr>
              <a:t>推荐系统</a:t>
            </a:r>
            <a:endParaRPr sz="1500" dirty="0">
              <a:latin typeface="Microsoft YaHei"/>
              <a:cs typeface="Microsoft YaHe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50823" y="3030399"/>
            <a:ext cx="2036445" cy="844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联合建模、预测示意图</a:t>
            </a:r>
            <a:endParaRPr sz="14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0A1107"/>
                </a:solidFill>
                <a:latin typeface="Arial"/>
                <a:cs typeface="Arial"/>
              </a:rPr>
              <a:t>——</a:t>
            </a:r>
            <a:r>
              <a:rPr sz="1400" spc="-10" dirty="0">
                <a:solidFill>
                  <a:srgbClr val="0A1107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A1107"/>
                </a:solidFill>
                <a:latin typeface="Microsoft YaHei"/>
                <a:cs typeface="Microsoft YaHei"/>
              </a:rPr>
              <a:t>安全合规的数据合作</a:t>
            </a:r>
            <a:endParaRPr sz="14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过程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32840" y="5737697"/>
            <a:ext cx="219773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900" b="1" dirty="0">
                <a:solidFill>
                  <a:srgbClr val="0A1107"/>
                </a:solidFill>
                <a:latin typeface="Microsoft YaHei"/>
                <a:cs typeface="Microsoft YaHei"/>
              </a:rPr>
              <a:t>注：客户</a:t>
            </a:r>
            <a:r>
              <a:rPr sz="900" b="1" dirty="0">
                <a:solidFill>
                  <a:srgbClr val="0A1107"/>
                </a:solidFill>
                <a:latin typeface="Arial"/>
                <a:cs typeface="Arial"/>
              </a:rPr>
              <a:t>I</a:t>
            </a:r>
            <a:r>
              <a:rPr sz="900" b="1" spc="-5" dirty="0">
                <a:solidFill>
                  <a:srgbClr val="0A1107"/>
                </a:solidFill>
                <a:latin typeface="Arial"/>
                <a:cs typeface="Arial"/>
              </a:rPr>
              <a:t>D</a:t>
            </a:r>
            <a:r>
              <a:rPr sz="900" dirty="0">
                <a:solidFill>
                  <a:srgbClr val="0A1107"/>
                </a:solidFill>
                <a:latin typeface="Microsoft YaHei"/>
                <a:cs typeface="Microsoft YaHei"/>
              </a:rPr>
              <a:t>包括但不限于客户身份证号码、 手机号、设备</a:t>
            </a:r>
            <a:r>
              <a:rPr sz="900" dirty="0">
                <a:solidFill>
                  <a:srgbClr val="0A1107"/>
                </a:solidFill>
                <a:latin typeface="Arial"/>
                <a:cs typeface="Arial"/>
              </a:rPr>
              <a:t>I</a:t>
            </a:r>
            <a:r>
              <a:rPr sz="900" spc="-5" dirty="0">
                <a:solidFill>
                  <a:srgbClr val="0A1107"/>
                </a:solidFill>
                <a:latin typeface="Arial"/>
                <a:cs typeface="Arial"/>
              </a:rPr>
              <a:t>D</a:t>
            </a:r>
            <a:r>
              <a:rPr sz="900" dirty="0">
                <a:solidFill>
                  <a:srgbClr val="0A1107"/>
                </a:solidFill>
                <a:latin typeface="Microsoft YaHei"/>
                <a:cs typeface="Microsoft YaHei"/>
              </a:rPr>
              <a:t>（</a:t>
            </a:r>
            <a:r>
              <a:rPr sz="900" dirty="0">
                <a:solidFill>
                  <a:srgbClr val="0A1107"/>
                </a:solidFill>
                <a:latin typeface="Arial"/>
                <a:cs typeface="Arial"/>
              </a:rPr>
              <a:t>i</a:t>
            </a:r>
            <a:r>
              <a:rPr sz="900" spc="5" dirty="0">
                <a:solidFill>
                  <a:srgbClr val="0A1107"/>
                </a:solidFill>
                <a:latin typeface="Arial"/>
                <a:cs typeface="Arial"/>
              </a:rPr>
              <a:t>m</a:t>
            </a:r>
            <a:r>
              <a:rPr sz="900" dirty="0">
                <a:solidFill>
                  <a:srgbClr val="0A1107"/>
                </a:solidFill>
                <a:latin typeface="Arial"/>
                <a:cs typeface="Arial"/>
              </a:rPr>
              <a:t>e</a:t>
            </a:r>
            <a:r>
              <a:rPr sz="900" spc="5" dirty="0">
                <a:solidFill>
                  <a:srgbClr val="0A1107"/>
                </a:solidFill>
                <a:latin typeface="Arial"/>
                <a:cs typeface="Arial"/>
              </a:rPr>
              <a:t>i</a:t>
            </a:r>
            <a:r>
              <a:rPr sz="900" dirty="0">
                <a:solidFill>
                  <a:srgbClr val="0A1107"/>
                </a:solidFill>
                <a:latin typeface="Microsoft YaHei"/>
                <a:cs typeface="Microsoft YaHei"/>
              </a:rPr>
              <a:t>）等；</a:t>
            </a:r>
            <a:r>
              <a:rPr sz="900" spc="-40" dirty="0">
                <a:solidFill>
                  <a:srgbClr val="0A1107"/>
                </a:solidFill>
                <a:latin typeface="Microsoft YaHei"/>
                <a:cs typeface="Microsoft YaHei"/>
              </a:rPr>
              <a:t> </a:t>
            </a:r>
            <a:r>
              <a:rPr sz="900" dirty="0">
                <a:solidFill>
                  <a:srgbClr val="0A1107"/>
                </a:solidFill>
                <a:latin typeface="Microsoft YaHei"/>
                <a:cs typeface="Microsoft YaHei"/>
              </a:rPr>
              <a:t>联合建模过 程由拥有</a:t>
            </a:r>
            <a:r>
              <a:rPr sz="900" spc="-15" dirty="0">
                <a:solidFill>
                  <a:srgbClr val="0A1107"/>
                </a:solidFill>
                <a:latin typeface="Arial"/>
                <a:cs typeface="Arial"/>
              </a:rPr>
              <a:t>Y</a:t>
            </a:r>
            <a:r>
              <a:rPr sz="900" dirty="0">
                <a:solidFill>
                  <a:srgbClr val="0A1107"/>
                </a:solidFill>
                <a:latin typeface="Microsoft YaHei"/>
                <a:cs typeface="Microsoft YaHei"/>
              </a:rPr>
              <a:t>（表现数据）的一方发起；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025767" y="3105698"/>
            <a:ext cx="746760" cy="501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FDN</a:t>
            </a:r>
            <a:r>
              <a:rPr sz="1400" b="1" dirty="0">
                <a:solidFill>
                  <a:srgbClr val="1E52A3"/>
                </a:solidFill>
                <a:latin typeface="Microsoft YaHei"/>
                <a:cs typeface="Microsoft YaHei"/>
              </a:rPr>
              <a:t>系统</a:t>
            </a:r>
            <a:endParaRPr sz="1400" dirty="0">
              <a:latin typeface="Microsoft YaHei"/>
              <a:cs typeface="Microsoft YaHei"/>
            </a:endParaRPr>
          </a:p>
          <a:p>
            <a:pPr marL="43815" algn="ctr">
              <a:lnSpc>
                <a:spcPct val="100000"/>
              </a:lnSpc>
              <a:spcBef>
                <a:spcPts val="1240"/>
              </a:spcBef>
            </a:pPr>
            <a:r>
              <a:rPr sz="900" dirty="0">
                <a:solidFill>
                  <a:srgbClr val="1E52A3"/>
                </a:solidFill>
                <a:latin typeface="Microsoft YaHei"/>
                <a:cs typeface="Microsoft YaHei"/>
              </a:rPr>
              <a:t>联合建模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179691" y="5361999"/>
            <a:ext cx="4826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1E52A3"/>
                </a:solidFill>
                <a:latin typeface="Microsoft YaHei"/>
                <a:cs typeface="Microsoft YaHei"/>
              </a:rPr>
              <a:t>联合预测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858000" y="3659123"/>
            <a:ext cx="1135380" cy="337185"/>
          </a:xfrm>
          <a:custGeom>
            <a:avLst/>
            <a:gdLst/>
            <a:ahLst/>
            <a:cxnLst/>
            <a:rect l="l" t="t" r="r" b="b"/>
            <a:pathLst>
              <a:path w="1135379" h="337185">
                <a:moveTo>
                  <a:pt x="1079246" y="0"/>
                </a:moveTo>
                <a:lnTo>
                  <a:pt x="52433" y="120"/>
                </a:lnTo>
                <a:lnTo>
                  <a:pt x="15242" y="17688"/>
                </a:lnTo>
                <a:lnTo>
                  <a:pt x="0" y="56133"/>
                </a:lnTo>
                <a:lnTo>
                  <a:pt x="120" y="284370"/>
                </a:lnTo>
                <a:lnTo>
                  <a:pt x="17688" y="321561"/>
                </a:lnTo>
                <a:lnTo>
                  <a:pt x="56133" y="336803"/>
                </a:lnTo>
                <a:lnTo>
                  <a:pt x="1082946" y="336683"/>
                </a:lnTo>
                <a:lnTo>
                  <a:pt x="1120137" y="319115"/>
                </a:lnTo>
                <a:lnTo>
                  <a:pt x="1135379" y="280669"/>
                </a:lnTo>
                <a:lnTo>
                  <a:pt x="1135259" y="52433"/>
                </a:lnTo>
                <a:lnTo>
                  <a:pt x="1117691" y="15242"/>
                </a:lnTo>
                <a:lnTo>
                  <a:pt x="1079246" y="0"/>
                </a:lnTo>
                <a:close/>
              </a:path>
            </a:pathLst>
          </a:custGeom>
          <a:solidFill>
            <a:srgbClr val="8213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6858000" y="4215384"/>
            <a:ext cx="1135380" cy="337185"/>
          </a:xfrm>
          <a:custGeom>
            <a:avLst/>
            <a:gdLst/>
            <a:ahLst/>
            <a:cxnLst/>
            <a:rect l="l" t="t" r="r" b="b"/>
            <a:pathLst>
              <a:path w="1135379" h="337185">
                <a:moveTo>
                  <a:pt x="1079246" y="0"/>
                </a:moveTo>
                <a:lnTo>
                  <a:pt x="52433" y="120"/>
                </a:lnTo>
                <a:lnTo>
                  <a:pt x="15242" y="17688"/>
                </a:lnTo>
                <a:lnTo>
                  <a:pt x="0" y="56134"/>
                </a:lnTo>
                <a:lnTo>
                  <a:pt x="120" y="284370"/>
                </a:lnTo>
                <a:lnTo>
                  <a:pt x="17688" y="321561"/>
                </a:lnTo>
                <a:lnTo>
                  <a:pt x="56133" y="336804"/>
                </a:lnTo>
                <a:lnTo>
                  <a:pt x="1082946" y="336683"/>
                </a:lnTo>
                <a:lnTo>
                  <a:pt x="1120137" y="319115"/>
                </a:lnTo>
                <a:lnTo>
                  <a:pt x="1135379" y="280670"/>
                </a:lnTo>
                <a:lnTo>
                  <a:pt x="1135259" y="52433"/>
                </a:lnTo>
                <a:lnTo>
                  <a:pt x="1117691" y="15242"/>
                </a:lnTo>
                <a:lnTo>
                  <a:pt x="1079246" y="0"/>
                </a:lnTo>
                <a:close/>
              </a:path>
            </a:pathLst>
          </a:custGeom>
          <a:solidFill>
            <a:srgbClr val="82133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0" name="object 90"/>
          <p:cNvSpPr txBox="1"/>
          <p:nvPr/>
        </p:nvSpPr>
        <p:spPr>
          <a:xfrm>
            <a:off x="7079742" y="3751110"/>
            <a:ext cx="695960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Microsoft YaHei"/>
                <a:cs typeface="Microsoft YaHei"/>
              </a:rPr>
              <a:t>加密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050" dirty="0">
                <a:solidFill>
                  <a:srgbClr val="FFFFFF"/>
                </a:solidFill>
                <a:latin typeface="Microsoft YaHei"/>
                <a:cs typeface="Microsoft YaHei"/>
              </a:rPr>
              <a:t>匹配</a:t>
            </a:r>
            <a:endParaRPr sz="1050" dirty="0">
              <a:latin typeface="Microsoft YaHei"/>
              <a:cs typeface="Microsoft YaHe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146797" y="4312209"/>
            <a:ext cx="56197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dirty="0">
                <a:solidFill>
                  <a:srgbClr val="FFFFFF"/>
                </a:solidFill>
                <a:latin typeface="Microsoft YaHei"/>
                <a:cs typeface="Microsoft YaHei"/>
              </a:rPr>
              <a:t>模型训练</a:t>
            </a:r>
            <a:endParaRPr sz="1050" dirty="0">
              <a:latin typeface="Microsoft YaHei"/>
              <a:cs typeface="Microsoft YaHe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410200" y="1310639"/>
            <a:ext cx="1548383" cy="6568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3" name="object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532" rIns="0" bIns="0" rtlCol="0">
            <a:spAutoFit/>
          </a:bodyPr>
          <a:lstStyle/>
          <a:p>
            <a:pPr marL="281305">
              <a:lnSpc>
                <a:spcPts val="3329"/>
              </a:lnSpc>
            </a:pPr>
            <a:r>
              <a:rPr spc="-15" dirty="0">
                <a:latin typeface="Arial"/>
                <a:cs typeface="Arial"/>
              </a:rPr>
              <a:t>Federate</a:t>
            </a:r>
            <a:r>
              <a:rPr spc="-20" dirty="0">
                <a:latin typeface="Arial"/>
                <a:cs typeface="Arial"/>
              </a:rPr>
              <a:t>d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Recom</a:t>
            </a:r>
            <a:r>
              <a:rPr spc="-35" dirty="0">
                <a:latin typeface="Arial"/>
                <a:cs typeface="Arial"/>
              </a:rPr>
              <a:t>m</a:t>
            </a:r>
            <a:r>
              <a:rPr spc="-15" dirty="0">
                <a:latin typeface="Arial"/>
                <a:cs typeface="Arial"/>
              </a:rPr>
              <a:t>endatio</a:t>
            </a:r>
            <a:r>
              <a:rPr spc="-20" dirty="0">
                <a:latin typeface="Arial"/>
                <a:cs typeface="Arial"/>
              </a:rPr>
              <a:t>n</a:t>
            </a:r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54</a:t>
            </a:fld>
            <a:endParaRPr spc="-10" dirty="0"/>
          </a:p>
        </p:txBody>
      </p:sp>
      <p:sp>
        <p:nvSpPr>
          <p:cNvPr id="95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1331" y="3421379"/>
            <a:ext cx="4895088" cy="2744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721864" y="5277611"/>
            <a:ext cx="1085850" cy="951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787395" y="5343144"/>
            <a:ext cx="957071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4068" y="3567684"/>
            <a:ext cx="1519427" cy="12420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350263" y="3544823"/>
            <a:ext cx="1520952" cy="1242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342388" y="3552444"/>
            <a:ext cx="1764791" cy="12405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134611" y="3534155"/>
            <a:ext cx="1630679" cy="1240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039111" y="3459354"/>
            <a:ext cx="142340" cy="1412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154679" y="3457830"/>
            <a:ext cx="142340" cy="1412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878323" y="3454782"/>
            <a:ext cx="142340" cy="1412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228344" y="3457830"/>
            <a:ext cx="142338" cy="1412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787395" y="5343144"/>
            <a:ext cx="957580" cy="822960"/>
          </a:xfrm>
          <a:custGeom>
            <a:avLst/>
            <a:gdLst/>
            <a:ahLst/>
            <a:cxnLst/>
            <a:rect l="l" t="t" r="r" b="b"/>
            <a:pathLst>
              <a:path w="957579" h="822960">
                <a:moveTo>
                  <a:pt x="0" y="822959"/>
                </a:moveTo>
                <a:lnTo>
                  <a:pt x="957071" y="822959"/>
                </a:lnTo>
                <a:lnTo>
                  <a:pt x="957071" y="0"/>
                </a:lnTo>
                <a:lnTo>
                  <a:pt x="0" y="0"/>
                </a:lnTo>
                <a:lnTo>
                  <a:pt x="0" y="822959"/>
                </a:lnTo>
                <a:close/>
              </a:path>
            </a:pathLst>
          </a:custGeom>
          <a:ln w="12192">
            <a:solidFill>
              <a:srgbClr val="002882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2731007" y="5676771"/>
            <a:ext cx="142341" cy="1412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3668267" y="5676771"/>
            <a:ext cx="142341" cy="1412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3194304" y="5272914"/>
            <a:ext cx="142340" cy="1412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194304" y="6092823"/>
            <a:ext cx="142341" cy="1412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2580894" y="1184910"/>
            <a:ext cx="1731645" cy="1729739"/>
          </a:xfrm>
          <a:custGeom>
            <a:avLst/>
            <a:gdLst/>
            <a:ahLst/>
            <a:cxnLst/>
            <a:rect l="l" t="t" r="r" b="b"/>
            <a:pathLst>
              <a:path w="1731645" h="1729739">
                <a:moveTo>
                  <a:pt x="0" y="864869"/>
                </a:moveTo>
                <a:lnTo>
                  <a:pt x="2869" y="793938"/>
                </a:lnTo>
                <a:lnTo>
                  <a:pt x="11330" y="724585"/>
                </a:lnTo>
                <a:lnTo>
                  <a:pt x="25160" y="657034"/>
                </a:lnTo>
                <a:lnTo>
                  <a:pt x="44135" y="591507"/>
                </a:lnTo>
                <a:lnTo>
                  <a:pt x="68032" y="528226"/>
                </a:lnTo>
                <a:lnTo>
                  <a:pt x="96629" y="467415"/>
                </a:lnTo>
                <a:lnTo>
                  <a:pt x="129702" y="409296"/>
                </a:lnTo>
                <a:lnTo>
                  <a:pt x="167030" y="354092"/>
                </a:lnTo>
                <a:lnTo>
                  <a:pt x="208388" y="302024"/>
                </a:lnTo>
                <a:lnTo>
                  <a:pt x="253555" y="253317"/>
                </a:lnTo>
                <a:lnTo>
                  <a:pt x="302307" y="208192"/>
                </a:lnTo>
                <a:lnTo>
                  <a:pt x="354421" y="166871"/>
                </a:lnTo>
                <a:lnTo>
                  <a:pt x="409675" y="129579"/>
                </a:lnTo>
                <a:lnTo>
                  <a:pt x="467845" y="96536"/>
                </a:lnTo>
                <a:lnTo>
                  <a:pt x="528708" y="67966"/>
                </a:lnTo>
                <a:lnTo>
                  <a:pt x="592043" y="44092"/>
                </a:lnTo>
                <a:lnTo>
                  <a:pt x="657626" y="25135"/>
                </a:lnTo>
                <a:lnTo>
                  <a:pt x="725233" y="11319"/>
                </a:lnTo>
                <a:lnTo>
                  <a:pt x="794643" y="2867"/>
                </a:lnTo>
                <a:lnTo>
                  <a:pt x="865632" y="0"/>
                </a:lnTo>
                <a:lnTo>
                  <a:pt x="936620" y="2867"/>
                </a:lnTo>
                <a:lnTo>
                  <a:pt x="1006030" y="11319"/>
                </a:lnTo>
                <a:lnTo>
                  <a:pt x="1073637" y="25135"/>
                </a:lnTo>
                <a:lnTo>
                  <a:pt x="1139220" y="44092"/>
                </a:lnTo>
                <a:lnTo>
                  <a:pt x="1202555" y="67966"/>
                </a:lnTo>
                <a:lnTo>
                  <a:pt x="1263418" y="96536"/>
                </a:lnTo>
                <a:lnTo>
                  <a:pt x="1321588" y="129579"/>
                </a:lnTo>
                <a:lnTo>
                  <a:pt x="1376842" y="166871"/>
                </a:lnTo>
                <a:lnTo>
                  <a:pt x="1428956" y="208192"/>
                </a:lnTo>
                <a:lnTo>
                  <a:pt x="1477708" y="253317"/>
                </a:lnTo>
                <a:lnTo>
                  <a:pt x="1522875" y="302024"/>
                </a:lnTo>
                <a:lnTo>
                  <a:pt x="1564233" y="354092"/>
                </a:lnTo>
                <a:lnTo>
                  <a:pt x="1601561" y="409296"/>
                </a:lnTo>
                <a:lnTo>
                  <a:pt x="1634634" y="467415"/>
                </a:lnTo>
                <a:lnTo>
                  <a:pt x="1663231" y="528226"/>
                </a:lnTo>
                <a:lnTo>
                  <a:pt x="1687128" y="591507"/>
                </a:lnTo>
                <a:lnTo>
                  <a:pt x="1706103" y="657034"/>
                </a:lnTo>
                <a:lnTo>
                  <a:pt x="1719933" y="724585"/>
                </a:lnTo>
                <a:lnTo>
                  <a:pt x="1728394" y="793938"/>
                </a:lnTo>
                <a:lnTo>
                  <a:pt x="1731264" y="864869"/>
                </a:lnTo>
                <a:lnTo>
                  <a:pt x="1728394" y="935801"/>
                </a:lnTo>
                <a:lnTo>
                  <a:pt x="1719933" y="1005154"/>
                </a:lnTo>
                <a:lnTo>
                  <a:pt x="1706103" y="1072705"/>
                </a:lnTo>
                <a:lnTo>
                  <a:pt x="1687128" y="1138232"/>
                </a:lnTo>
                <a:lnTo>
                  <a:pt x="1663231" y="1201513"/>
                </a:lnTo>
                <a:lnTo>
                  <a:pt x="1634634" y="1262324"/>
                </a:lnTo>
                <a:lnTo>
                  <a:pt x="1601561" y="1320443"/>
                </a:lnTo>
                <a:lnTo>
                  <a:pt x="1564233" y="1375647"/>
                </a:lnTo>
                <a:lnTo>
                  <a:pt x="1522875" y="1427715"/>
                </a:lnTo>
                <a:lnTo>
                  <a:pt x="1477708" y="1476422"/>
                </a:lnTo>
                <a:lnTo>
                  <a:pt x="1428956" y="1521547"/>
                </a:lnTo>
                <a:lnTo>
                  <a:pt x="1376842" y="1562868"/>
                </a:lnTo>
                <a:lnTo>
                  <a:pt x="1321588" y="1600160"/>
                </a:lnTo>
                <a:lnTo>
                  <a:pt x="1263418" y="1633203"/>
                </a:lnTo>
                <a:lnTo>
                  <a:pt x="1202555" y="1661773"/>
                </a:lnTo>
                <a:lnTo>
                  <a:pt x="1139220" y="1685647"/>
                </a:lnTo>
                <a:lnTo>
                  <a:pt x="1073637" y="1704604"/>
                </a:lnTo>
                <a:lnTo>
                  <a:pt x="1006030" y="1718420"/>
                </a:lnTo>
                <a:lnTo>
                  <a:pt x="936620" y="1726872"/>
                </a:lnTo>
                <a:lnTo>
                  <a:pt x="865632" y="1729739"/>
                </a:lnTo>
                <a:lnTo>
                  <a:pt x="794643" y="1726872"/>
                </a:lnTo>
                <a:lnTo>
                  <a:pt x="725233" y="1718420"/>
                </a:lnTo>
                <a:lnTo>
                  <a:pt x="657626" y="1704604"/>
                </a:lnTo>
                <a:lnTo>
                  <a:pt x="592043" y="1685647"/>
                </a:lnTo>
                <a:lnTo>
                  <a:pt x="528708" y="1661773"/>
                </a:lnTo>
                <a:lnTo>
                  <a:pt x="467845" y="1633203"/>
                </a:lnTo>
                <a:lnTo>
                  <a:pt x="409675" y="1600160"/>
                </a:lnTo>
                <a:lnTo>
                  <a:pt x="354421" y="1562868"/>
                </a:lnTo>
                <a:lnTo>
                  <a:pt x="302307" y="1521547"/>
                </a:lnTo>
                <a:lnTo>
                  <a:pt x="253555" y="1476422"/>
                </a:lnTo>
                <a:lnTo>
                  <a:pt x="208388" y="1427715"/>
                </a:lnTo>
                <a:lnTo>
                  <a:pt x="167030" y="1375647"/>
                </a:lnTo>
                <a:lnTo>
                  <a:pt x="129702" y="1320443"/>
                </a:lnTo>
                <a:lnTo>
                  <a:pt x="96629" y="1262324"/>
                </a:lnTo>
                <a:lnTo>
                  <a:pt x="68032" y="1201513"/>
                </a:lnTo>
                <a:lnTo>
                  <a:pt x="44135" y="1138232"/>
                </a:lnTo>
                <a:lnTo>
                  <a:pt x="25160" y="1072705"/>
                </a:lnTo>
                <a:lnTo>
                  <a:pt x="11330" y="1005154"/>
                </a:lnTo>
                <a:lnTo>
                  <a:pt x="2869" y="935801"/>
                </a:lnTo>
                <a:lnTo>
                  <a:pt x="0" y="864869"/>
                </a:lnTo>
                <a:close/>
              </a:path>
            </a:pathLst>
          </a:custGeom>
          <a:ln w="25908">
            <a:solidFill>
              <a:srgbClr val="4471C4"/>
            </a:solidFill>
            <a:prstDash val="lg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597814" y="1734352"/>
            <a:ext cx="1612265" cy="84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Perce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ti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400" b="1" spc="-4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ng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e a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al</a:t>
            </a:r>
            <a:r>
              <a:rPr sz="1400" b="1" spc="-50" dirty="0">
                <a:solidFill>
                  <a:srgbClr val="1E52A3"/>
                </a:solidFill>
                <a:latin typeface="Arial"/>
                <a:cs typeface="Arial"/>
              </a:rPr>
              <a:t>y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sis</a:t>
            </a:r>
            <a:r>
              <a:rPr sz="1400" b="1" spc="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ng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e rec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ogn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iti</a:t>
            </a:r>
            <a:r>
              <a:rPr sz="1400" b="1" spc="-20" dirty="0">
                <a:solidFill>
                  <a:srgbClr val="1E52A3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400" b="1" spc="-35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ng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1E52A3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66772" y="1900427"/>
            <a:ext cx="441960" cy="4419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2510027" y="1385316"/>
            <a:ext cx="400812" cy="4023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3122676" y="1059180"/>
            <a:ext cx="708659" cy="1752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185160" y="1234439"/>
            <a:ext cx="585215" cy="13868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4059935" y="1880616"/>
            <a:ext cx="481584" cy="4831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2446401" y="3053247"/>
            <a:ext cx="207073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Sensor</a:t>
            </a:r>
            <a:r>
              <a:rPr sz="1400" spc="-3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&amp;</a:t>
            </a:r>
            <a:r>
              <a:rPr sz="1400" spc="-1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1E52A3"/>
                </a:solidFill>
                <a:latin typeface="Arial"/>
                <a:cs typeface="Arial"/>
              </a:rPr>
              <a:t>edg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e</a:t>
            </a:r>
            <a:r>
              <a:rPr sz="1400" spc="-2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co</a:t>
            </a:r>
            <a:r>
              <a:rPr sz="1400" spc="-10" dirty="0">
                <a:solidFill>
                  <a:srgbClr val="1E52A3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puting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37072" y="3031022"/>
            <a:ext cx="120205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1E52A3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og</a:t>
            </a:r>
            <a:r>
              <a:rPr sz="1400" spc="-2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co</a:t>
            </a:r>
            <a:r>
              <a:rPr sz="1400" spc="-10" dirty="0">
                <a:solidFill>
                  <a:srgbClr val="1E52A3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puting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40023" y="2502407"/>
            <a:ext cx="411479" cy="4114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4613147" y="1909572"/>
            <a:ext cx="739140" cy="454659"/>
          </a:xfrm>
          <a:custGeom>
            <a:avLst/>
            <a:gdLst/>
            <a:ahLst/>
            <a:cxnLst/>
            <a:rect l="l" t="t" r="r" b="b"/>
            <a:pathLst>
              <a:path w="739139" h="454660">
                <a:moveTo>
                  <a:pt x="512063" y="0"/>
                </a:moveTo>
                <a:lnTo>
                  <a:pt x="0" y="0"/>
                </a:lnTo>
                <a:lnTo>
                  <a:pt x="0" y="454151"/>
                </a:lnTo>
                <a:lnTo>
                  <a:pt x="512063" y="454151"/>
                </a:lnTo>
                <a:lnTo>
                  <a:pt x="739139" y="227075"/>
                </a:lnTo>
                <a:lnTo>
                  <a:pt x="512063" y="0"/>
                </a:lnTo>
                <a:close/>
              </a:path>
            </a:pathLst>
          </a:custGeom>
          <a:solidFill>
            <a:srgbClr val="DF1F0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4693920" y="1937004"/>
            <a:ext cx="405384" cy="4053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5425440" y="1464563"/>
            <a:ext cx="1498091" cy="14996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852671" y="1328927"/>
            <a:ext cx="466344" cy="4328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831335" y="2470404"/>
            <a:ext cx="449579" cy="4495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7504176" y="1505711"/>
            <a:ext cx="1854707" cy="13060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7926323" y="1836420"/>
            <a:ext cx="891540" cy="7513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7716393" y="3037118"/>
            <a:ext cx="13608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1E52A3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loud</a:t>
            </a:r>
            <a:r>
              <a:rPr sz="1400" spc="-20" dirty="0">
                <a:solidFill>
                  <a:srgbClr val="1E52A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co</a:t>
            </a:r>
            <a:r>
              <a:rPr sz="1400" spc="-10" dirty="0">
                <a:solidFill>
                  <a:srgbClr val="1E52A3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puting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119359" y="1598675"/>
            <a:ext cx="1380744" cy="8214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9963911" y="1360932"/>
            <a:ext cx="1722120" cy="17221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 txBox="1"/>
          <p:nvPr/>
        </p:nvSpPr>
        <p:spPr>
          <a:xfrm>
            <a:off x="10515981" y="3085886"/>
            <a:ext cx="48069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1E52A3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1E52A3"/>
                </a:solidFill>
                <a:latin typeface="Arial"/>
                <a:cs typeface="Arial"/>
              </a:rPr>
              <a:t>lient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95955" y="2572511"/>
            <a:ext cx="307848" cy="3078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2950464" y="1536191"/>
            <a:ext cx="932688" cy="9326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6451091" y="3413759"/>
            <a:ext cx="2615184" cy="139598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9066276" y="3413759"/>
            <a:ext cx="2615183" cy="27934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451091" y="4809744"/>
            <a:ext cx="2615184" cy="139750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9066276" y="3413759"/>
            <a:ext cx="2615565" cy="1396365"/>
          </a:xfrm>
          <a:custGeom>
            <a:avLst/>
            <a:gdLst/>
            <a:ahLst/>
            <a:cxnLst/>
            <a:rect l="l" t="t" r="r" b="b"/>
            <a:pathLst>
              <a:path w="2615565" h="1396364">
                <a:moveTo>
                  <a:pt x="0" y="1395983"/>
                </a:moveTo>
                <a:lnTo>
                  <a:pt x="2615183" y="1395983"/>
                </a:lnTo>
                <a:lnTo>
                  <a:pt x="2615183" y="0"/>
                </a:lnTo>
                <a:lnTo>
                  <a:pt x="0" y="0"/>
                </a:lnTo>
                <a:lnTo>
                  <a:pt x="0" y="1395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9047822" y="3467137"/>
            <a:ext cx="511261" cy="45157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6451091" y="4809744"/>
            <a:ext cx="2615565" cy="1397635"/>
          </a:xfrm>
          <a:custGeom>
            <a:avLst/>
            <a:gdLst/>
            <a:ahLst/>
            <a:cxnLst/>
            <a:rect l="l" t="t" r="r" b="b"/>
            <a:pathLst>
              <a:path w="2615565" h="1397635">
                <a:moveTo>
                  <a:pt x="0" y="1397507"/>
                </a:moveTo>
                <a:lnTo>
                  <a:pt x="2615184" y="1397507"/>
                </a:lnTo>
                <a:lnTo>
                  <a:pt x="2615184" y="0"/>
                </a:lnTo>
                <a:lnTo>
                  <a:pt x="0" y="0"/>
                </a:lnTo>
                <a:lnTo>
                  <a:pt x="0" y="1397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11208587" y="3491649"/>
            <a:ext cx="425195" cy="3969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411747" y="4851717"/>
            <a:ext cx="531672" cy="49625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9777983" y="4012691"/>
            <a:ext cx="1195070" cy="603885"/>
          </a:xfrm>
          <a:custGeom>
            <a:avLst/>
            <a:gdLst/>
            <a:ahLst/>
            <a:cxnLst/>
            <a:rect l="l" t="t" r="r" b="b"/>
            <a:pathLst>
              <a:path w="1195070" h="603885">
                <a:moveTo>
                  <a:pt x="0" y="603504"/>
                </a:moveTo>
                <a:lnTo>
                  <a:pt x="1194816" y="603504"/>
                </a:lnTo>
                <a:lnTo>
                  <a:pt x="1194816" y="0"/>
                </a:lnTo>
                <a:lnTo>
                  <a:pt x="0" y="0"/>
                </a:lnTo>
                <a:lnTo>
                  <a:pt x="0" y="603504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10110089" y="4161154"/>
            <a:ext cx="476250" cy="118745"/>
          </a:xfrm>
          <a:custGeom>
            <a:avLst/>
            <a:gdLst/>
            <a:ahLst/>
            <a:cxnLst/>
            <a:rect l="l" t="t" r="r" b="b"/>
            <a:pathLst>
              <a:path w="476250" h="118745">
                <a:moveTo>
                  <a:pt x="70357" y="0"/>
                </a:moveTo>
                <a:lnTo>
                  <a:pt x="45465" y="0"/>
                </a:lnTo>
                <a:lnTo>
                  <a:pt x="0" y="116840"/>
                </a:lnTo>
                <a:lnTo>
                  <a:pt x="25018" y="116840"/>
                </a:lnTo>
                <a:lnTo>
                  <a:pt x="34670" y="90297"/>
                </a:lnTo>
                <a:lnTo>
                  <a:pt x="106476" y="90297"/>
                </a:lnTo>
                <a:lnTo>
                  <a:pt x="98602" y="70612"/>
                </a:lnTo>
                <a:lnTo>
                  <a:pt x="41909" y="70612"/>
                </a:lnTo>
                <a:lnTo>
                  <a:pt x="57657" y="27305"/>
                </a:lnTo>
                <a:lnTo>
                  <a:pt x="81279" y="27305"/>
                </a:lnTo>
                <a:lnTo>
                  <a:pt x="70357" y="0"/>
                </a:lnTo>
                <a:close/>
              </a:path>
              <a:path w="476250" h="118745">
                <a:moveTo>
                  <a:pt x="106476" y="90297"/>
                </a:moveTo>
                <a:lnTo>
                  <a:pt x="81279" y="90297"/>
                </a:lnTo>
                <a:lnTo>
                  <a:pt x="91439" y="116840"/>
                </a:lnTo>
                <a:lnTo>
                  <a:pt x="117093" y="116840"/>
                </a:lnTo>
                <a:lnTo>
                  <a:pt x="106476" y="90297"/>
                </a:lnTo>
                <a:close/>
              </a:path>
              <a:path w="476250" h="118745">
                <a:moveTo>
                  <a:pt x="81279" y="27305"/>
                </a:moveTo>
                <a:lnTo>
                  <a:pt x="57657" y="27305"/>
                </a:lnTo>
                <a:lnTo>
                  <a:pt x="73786" y="70612"/>
                </a:lnTo>
                <a:lnTo>
                  <a:pt x="98602" y="70612"/>
                </a:lnTo>
                <a:lnTo>
                  <a:pt x="81279" y="27305"/>
                </a:lnTo>
                <a:close/>
              </a:path>
              <a:path w="476250" h="118745">
                <a:moveTo>
                  <a:pt x="156017" y="30431"/>
                </a:moveTo>
                <a:lnTo>
                  <a:pt x="122954" y="50779"/>
                </a:lnTo>
                <a:lnTo>
                  <a:pt x="118071" y="78114"/>
                </a:lnTo>
                <a:lnTo>
                  <a:pt x="120069" y="89739"/>
                </a:lnTo>
                <a:lnTo>
                  <a:pt x="125532" y="100865"/>
                </a:lnTo>
                <a:lnTo>
                  <a:pt x="135562" y="112418"/>
                </a:lnTo>
                <a:lnTo>
                  <a:pt x="146845" y="117145"/>
                </a:lnTo>
                <a:lnTo>
                  <a:pt x="161643" y="118674"/>
                </a:lnTo>
                <a:lnTo>
                  <a:pt x="174634" y="116293"/>
                </a:lnTo>
                <a:lnTo>
                  <a:pt x="185386" y="110395"/>
                </a:lnTo>
                <a:lnTo>
                  <a:pt x="193082" y="100941"/>
                </a:lnTo>
                <a:lnTo>
                  <a:pt x="193263" y="100457"/>
                </a:lnTo>
                <a:lnTo>
                  <a:pt x="153924" y="100457"/>
                </a:lnTo>
                <a:lnTo>
                  <a:pt x="149478" y="98425"/>
                </a:lnTo>
                <a:lnTo>
                  <a:pt x="146050" y="94234"/>
                </a:lnTo>
                <a:lnTo>
                  <a:pt x="142747" y="90043"/>
                </a:lnTo>
                <a:lnTo>
                  <a:pt x="140969" y="83058"/>
                </a:lnTo>
                <a:lnTo>
                  <a:pt x="140969" y="64008"/>
                </a:lnTo>
                <a:lnTo>
                  <a:pt x="142747" y="57531"/>
                </a:lnTo>
                <a:lnTo>
                  <a:pt x="146050" y="53721"/>
                </a:lnTo>
                <a:lnTo>
                  <a:pt x="149351" y="49784"/>
                </a:lnTo>
                <a:lnTo>
                  <a:pt x="153796" y="47879"/>
                </a:lnTo>
                <a:lnTo>
                  <a:pt x="192378" y="47879"/>
                </a:lnTo>
                <a:lnTo>
                  <a:pt x="190886" y="44783"/>
                </a:lnTo>
                <a:lnTo>
                  <a:pt x="181621" y="35616"/>
                </a:lnTo>
                <a:lnTo>
                  <a:pt x="171059" y="31670"/>
                </a:lnTo>
                <a:lnTo>
                  <a:pt x="156017" y="30431"/>
                </a:lnTo>
                <a:close/>
              </a:path>
              <a:path w="476250" h="118745">
                <a:moveTo>
                  <a:pt x="175767" y="84328"/>
                </a:moveTo>
                <a:lnTo>
                  <a:pt x="174751" y="90297"/>
                </a:lnTo>
                <a:lnTo>
                  <a:pt x="172846" y="94361"/>
                </a:lnTo>
                <a:lnTo>
                  <a:pt x="170052" y="96774"/>
                </a:lnTo>
                <a:lnTo>
                  <a:pt x="167385" y="99187"/>
                </a:lnTo>
                <a:lnTo>
                  <a:pt x="163956" y="100457"/>
                </a:lnTo>
                <a:lnTo>
                  <a:pt x="193263" y="100457"/>
                </a:lnTo>
                <a:lnTo>
                  <a:pt x="197865" y="88138"/>
                </a:lnTo>
                <a:lnTo>
                  <a:pt x="175767" y="84328"/>
                </a:lnTo>
                <a:close/>
              </a:path>
              <a:path w="476250" h="118745">
                <a:moveTo>
                  <a:pt x="192378" y="47879"/>
                </a:moveTo>
                <a:lnTo>
                  <a:pt x="163575" y="47879"/>
                </a:lnTo>
                <a:lnTo>
                  <a:pt x="167004" y="49022"/>
                </a:lnTo>
                <a:lnTo>
                  <a:pt x="169544" y="51308"/>
                </a:lnTo>
                <a:lnTo>
                  <a:pt x="172211" y="53467"/>
                </a:lnTo>
                <a:lnTo>
                  <a:pt x="173862" y="56769"/>
                </a:lnTo>
                <a:lnTo>
                  <a:pt x="174625" y="61214"/>
                </a:lnTo>
                <a:lnTo>
                  <a:pt x="196722" y="57277"/>
                </a:lnTo>
                <a:lnTo>
                  <a:pt x="196410" y="56243"/>
                </a:lnTo>
                <a:lnTo>
                  <a:pt x="192378" y="47879"/>
                </a:lnTo>
                <a:close/>
              </a:path>
              <a:path w="476250" h="118745">
                <a:moveTo>
                  <a:pt x="237870" y="50038"/>
                </a:moveTo>
                <a:lnTo>
                  <a:pt x="215391" y="50038"/>
                </a:lnTo>
                <a:lnTo>
                  <a:pt x="215453" y="96139"/>
                </a:lnTo>
                <a:lnTo>
                  <a:pt x="215645" y="100076"/>
                </a:lnTo>
                <a:lnTo>
                  <a:pt x="216153" y="102743"/>
                </a:lnTo>
                <a:lnTo>
                  <a:pt x="216788" y="106299"/>
                </a:lnTo>
                <a:lnTo>
                  <a:pt x="233299" y="118745"/>
                </a:lnTo>
                <a:lnTo>
                  <a:pt x="243966" y="118745"/>
                </a:lnTo>
                <a:lnTo>
                  <a:pt x="249808" y="117602"/>
                </a:lnTo>
                <a:lnTo>
                  <a:pt x="255015" y="115316"/>
                </a:lnTo>
                <a:lnTo>
                  <a:pt x="253335" y="100076"/>
                </a:lnTo>
                <a:lnTo>
                  <a:pt x="242569" y="100076"/>
                </a:lnTo>
                <a:lnTo>
                  <a:pt x="241300" y="99822"/>
                </a:lnTo>
                <a:lnTo>
                  <a:pt x="239267" y="98298"/>
                </a:lnTo>
                <a:lnTo>
                  <a:pt x="238632" y="97282"/>
                </a:lnTo>
                <a:lnTo>
                  <a:pt x="238378" y="96139"/>
                </a:lnTo>
                <a:lnTo>
                  <a:pt x="237997" y="94996"/>
                </a:lnTo>
                <a:lnTo>
                  <a:pt x="237870" y="50038"/>
                </a:lnTo>
                <a:close/>
              </a:path>
              <a:path w="476250" h="118745">
                <a:moveTo>
                  <a:pt x="253110" y="98044"/>
                </a:moveTo>
                <a:lnTo>
                  <a:pt x="249174" y="99441"/>
                </a:lnTo>
                <a:lnTo>
                  <a:pt x="246125" y="100076"/>
                </a:lnTo>
                <a:lnTo>
                  <a:pt x="253335" y="100076"/>
                </a:lnTo>
                <a:lnTo>
                  <a:pt x="253110" y="98044"/>
                </a:lnTo>
                <a:close/>
              </a:path>
              <a:path w="476250" h="118745">
                <a:moveTo>
                  <a:pt x="253110" y="32258"/>
                </a:moveTo>
                <a:lnTo>
                  <a:pt x="205104" y="32258"/>
                </a:lnTo>
                <a:lnTo>
                  <a:pt x="205104" y="50038"/>
                </a:lnTo>
                <a:lnTo>
                  <a:pt x="253110" y="50038"/>
                </a:lnTo>
                <a:lnTo>
                  <a:pt x="253110" y="32258"/>
                </a:lnTo>
                <a:close/>
              </a:path>
              <a:path w="476250" h="118745">
                <a:moveTo>
                  <a:pt x="237870" y="2413"/>
                </a:moveTo>
                <a:lnTo>
                  <a:pt x="215391" y="15367"/>
                </a:lnTo>
                <a:lnTo>
                  <a:pt x="215391" y="32258"/>
                </a:lnTo>
                <a:lnTo>
                  <a:pt x="237870" y="32258"/>
                </a:lnTo>
                <a:lnTo>
                  <a:pt x="237870" y="2413"/>
                </a:lnTo>
                <a:close/>
              </a:path>
              <a:path w="476250" h="118745">
                <a:moveTo>
                  <a:pt x="291591" y="0"/>
                </a:moveTo>
                <a:lnTo>
                  <a:pt x="269239" y="0"/>
                </a:lnTo>
                <a:lnTo>
                  <a:pt x="269239" y="20701"/>
                </a:lnTo>
                <a:lnTo>
                  <a:pt x="291591" y="20701"/>
                </a:lnTo>
                <a:lnTo>
                  <a:pt x="291591" y="0"/>
                </a:lnTo>
                <a:close/>
              </a:path>
              <a:path w="476250" h="118745">
                <a:moveTo>
                  <a:pt x="291591" y="32258"/>
                </a:moveTo>
                <a:lnTo>
                  <a:pt x="269239" y="32258"/>
                </a:lnTo>
                <a:lnTo>
                  <a:pt x="269239" y="116840"/>
                </a:lnTo>
                <a:lnTo>
                  <a:pt x="291591" y="116840"/>
                </a:lnTo>
                <a:lnTo>
                  <a:pt x="291591" y="32258"/>
                </a:lnTo>
                <a:close/>
              </a:path>
              <a:path w="476250" h="118745">
                <a:moveTo>
                  <a:pt x="327659" y="32258"/>
                </a:moveTo>
                <a:lnTo>
                  <a:pt x="304164" y="32258"/>
                </a:lnTo>
                <a:lnTo>
                  <a:pt x="338200" y="116840"/>
                </a:lnTo>
                <a:lnTo>
                  <a:pt x="358393" y="116840"/>
                </a:lnTo>
                <a:lnTo>
                  <a:pt x="369116" y="89789"/>
                </a:lnTo>
                <a:lnTo>
                  <a:pt x="348233" y="89789"/>
                </a:lnTo>
                <a:lnTo>
                  <a:pt x="343534" y="75311"/>
                </a:lnTo>
                <a:lnTo>
                  <a:pt x="327659" y="32258"/>
                </a:lnTo>
                <a:close/>
              </a:path>
              <a:path w="476250" h="118745">
                <a:moveTo>
                  <a:pt x="391921" y="32258"/>
                </a:moveTo>
                <a:lnTo>
                  <a:pt x="368934" y="32258"/>
                </a:lnTo>
                <a:lnTo>
                  <a:pt x="352043" y="77724"/>
                </a:lnTo>
                <a:lnTo>
                  <a:pt x="350519" y="82550"/>
                </a:lnTo>
                <a:lnTo>
                  <a:pt x="350138" y="83693"/>
                </a:lnTo>
                <a:lnTo>
                  <a:pt x="348233" y="89789"/>
                </a:lnTo>
                <a:lnTo>
                  <a:pt x="369116" y="89789"/>
                </a:lnTo>
                <a:lnTo>
                  <a:pt x="391921" y="32258"/>
                </a:lnTo>
                <a:close/>
              </a:path>
              <a:path w="476250" h="118745">
                <a:moveTo>
                  <a:pt x="435194" y="30354"/>
                </a:moveTo>
                <a:lnTo>
                  <a:pt x="402374" y="49943"/>
                </a:lnTo>
                <a:lnTo>
                  <a:pt x="396884" y="76313"/>
                </a:lnTo>
                <a:lnTo>
                  <a:pt x="398245" y="87182"/>
                </a:lnTo>
                <a:lnTo>
                  <a:pt x="402907" y="98395"/>
                </a:lnTo>
                <a:lnTo>
                  <a:pt x="412286" y="111418"/>
                </a:lnTo>
                <a:lnTo>
                  <a:pt x="423627" y="116913"/>
                </a:lnTo>
                <a:lnTo>
                  <a:pt x="437895" y="118745"/>
                </a:lnTo>
                <a:lnTo>
                  <a:pt x="447166" y="118745"/>
                </a:lnTo>
                <a:lnTo>
                  <a:pt x="454913" y="116586"/>
                </a:lnTo>
                <a:lnTo>
                  <a:pt x="461009" y="112268"/>
                </a:lnTo>
                <a:lnTo>
                  <a:pt x="467232" y="107950"/>
                </a:lnTo>
                <a:lnTo>
                  <a:pt x="471618" y="101981"/>
                </a:lnTo>
                <a:lnTo>
                  <a:pt x="432942" y="101981"/>
                </a:lnTo>
                <a:lnTo>
                  <a:pt x="428625" y="100076"/>
                </a:lnTo>
                <a:lnTo>
                  <a:pt x="421766" y="92710"/>
                </a:lnTo>
                <a:lnTo>
                  <a:pt x="419988" y="87630"/>
                </a:lnTo>
                <a:lnTo>
                  <a:pt x="419734" y="80899"/>
                </a:lnTo>
                <a:lnTo>
                  <a:pt x="475643" y="72395"/>
                </a:lnTo>
                <a:lnTo>
                  <a:pt x="474758" y="67310"/>
                </a:lnTo>
                <a:lnTo>
                  <a:pt x="420115" y="67310"/>
                </a:lnTo>
                <a:lnTo>
                  <a:pt x="420196" y="60833"/>
                </a:lnTo>
                <a:lnTo>
                  <a:pt x="421639" y="56261"/>
                </a:lnTo>
                <a:lnTo>
                  <a:pt x="424814" y="52705"/>
                </a:lnTo>
                <a:lnTo>
                  <a:pt x="428116" y="49149"/>
                </a:lnTo>
                <a:lnTo>
                  <a:pt x="432053" y="47371"/>
                </a:lnTo>
                <a:lnTo>
                  <a:pt x="467487" y="47371"/>
                </a:lnTo>
                <a:lnTo>
                  <a:pt x="460123" y="37818"/>
                </a:lnTo>
                <a:lnTo>
                  <a:pt x="448956" y="32204"/>
                </a:lnTo>
                <a:lnTo>
                  <a:pt x="435194" y="30354"/>
                </a:lnTo>
                <a:close/>
              </a:path>
              <a:path w="476250" h="118745">
                <a:moveTo>
                  <a:pt x="452374" y="89916"/>
                </a:moveTo>
                <a:lnTo>
                  <a:pt x="451103" y="94107"/>
                </a:lnTo>
                <a:lnTo>
                  <a:pt x="449325" y="97155"/>
                </a:lnTo>
                <a:lnTo>
                  <a:pt x="444500" y="100965"/>
                </a:lnTo>
                <a:lnTo>
                  <a:pt x="441578" y="101981"/>
                </a:lnTo>
                <a:lnTo>
                  <a:pt x="471618" y="101981"/>
                </a:lnTo>
                <a:lnTo>
                  <a:pt x="471804" y="101727"/>
                </a:lnTo>
                <a:lnTo>
                  <a:pt x="474599" y="93599"/>
                </a:lnTo>
                <a:lnTo>
                  <a:pt x="452374" y="89916"/>
                </a:lnTo>
                <a:close/>
              </a:path>
              <a:path w="476250" h="118745">
                <a:moveTo>
                  <a:pt x="467487" y="47371"/>
                </a:moveTo>
                <a:lnTo>
                  <a:pt x="441578" y="47371"/>
                </a:lnTo>
                <a:lnTo>
                  <a:pt x="445388" y="49149"/>
                </a:lnTo>
                <a:lnTo>
                  <a:pt x="448563" y="52451"/>
                </a:lnTo>
                <a:lnTo>
                  <a:pt x="451738" y="55880"/>
                </a:lnTo>
                <a:lnTo>
                  <a:pt x="453516" y="60833"/>
                </a:lnTo>
                <a:lnTo>
                  <a:pt x="453643" y="67310"/>
                </a:lnTo>
                <a:lnTo>
                  <a:pt x="474758" y="67310"/>
                </a:lnTo>
                <a:lnTo>
                  <a:pt x="473497" y="60069"/>
                </a:lnTo>
                <a:lnTo>
                  <a:pt x="468553" y="48752"/>
                </a:lnTo>
                <a:lnTo>
                  <a:pt x="467487" y="47371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10137647" y="4356227"/>
            <a:ext cx="477520" cy="151130"/>
          </a:xfrm>
          <a:custGeom>
            <a:avLst/>
            <a:gdLst/>
            <a:ahLst/>
            <a:cxnLst/>
            <a:rect l="l" t="t" r="r" b="b"/>
            <a:pathLst>
              <a:path w="477520" h="151129">
                <a:moveTo>
                  <a:pt x="20700" y="32258"/>
                </a:moveTo>
                <a:lnTo>
                  <a:pt x="0" y="32258"/>
                </a:lnTo>
                <a:lnTo>
                  <a:pt x="0" y="116840"/>
                </a:lnTo>
                <a:lnTo>
                  <a:pt x="22351" y="116840"/>
                </a:lnTo>
                <a:lnTo>
                  <a:pt x="22373" y="86310"/>
                </a:lnTo>
                <a:lnTo>
                  <a:pt x="22933" y="71351"/>
                </a:lnTo>
                <a:lnTo>
                  <a:pt x="34162" y="50418"/>
                </a:lnTo>
                <a:lnTo>
                  <a:pt x="49030" y="50418"/>
                </a:lnTo>
                <a:lnTo>
                  <a:pt x="51267" y="44196"/>
                </a:lnTo>
                <a:lnTo>
                  <a:pt x="20700" y="44196"/>
                </a:lnTo>
                <a:lnTo>
                  <a:pt x="20700" y="32258"/>
                </a:lnTo>
                <a:close/>
              </a:path>
              <a:path w="477520" h="151129">
                <a:moveTo>
                  <a:pt x="49030" y="50418"/>
                </a:moveTo>
                <a:lnTo>
                  <a:pt x="40512" y="50418"/>
                </a:lnTo>
                <a:lnTo>
                  <a:pt x="44069" y="51562"/>
                </a:lnTo>
                <a:lnTo>
                  <a:pt x="47751" y="53975"/>
                </a:lnTo>
                <a:lnTo>
                  <a:pt x="49030" y="50418"/>
                </a:lnTo>
                <a:close/>
              </a:path>
              <a:path w="477520" h="151129">
                <a:moveTo>
                  <a:pt x="45084" y="30353"/>
                </a:moveTo>
                <a:lnTo>
                  <a:pt x="36449" y="30353"/>
                </a:lnTo>
                <a:lnTo>
                  <a:pt x="33147" y="31242"/>
                </a:lnTo>
                <a:lnTo>
                  <a:pt x="30352" y="33020"/>
                </a:lnTo>
                <a:lnTo>
                  <a:pt x="27431" y="34798"/>
                </a:lnTo>
                <a:lnTo>
                  <a:pt x="24256" y="38608"/>
                </a:lnTo>
                <a:lnTo>
                  <a:pt x="20700" y="44196"/>
                </a:lnTo>
                <a:lnTo>
                  <a:pt x="51267" y="44196"/>
                </a:lnTo>
                <a:lnTo>
                  <a:pt x="54736" y="34543"/>
                </a:lnTo>
                <a:lnTo>
                  <a:pt x="50037" y="31750"/>
                </a:lnTo>
                <a:lnTo>
                  <a:pt x="45084" y="30353"/>
                </a:lnTo>
                <a:close/>
              </a:path>
              <a:path w="477520" h="151129">
                <a:moveTo>
                  <a:pt x="96739" y="30354"/>
                </a:moveTo>
                <a:lnTo>
                  <a:pt x="63919" y="49943"/>
                </a:lnTo>
                <a:lnTo>
                  <a:pt x="58429" y="76313"/>
                </a:lnTo>
                <a:lnTo>
                  <a:pt x="59790" y="87182"/>
                </a:lnTo>
                <a:lnTo>
                  <a:pt x="64452" y="98395"/>
                </a:lnTo>
                <a:lnTo>
                  <a:pt x="73831" y="111418"/>
                </a:lnTo>
                <a:lnTo>
                  <a:pt x="85172" y="116913"/>
                </a:lnTo>
                <a:lnTo>
                  <a:pt x="99441" y="118745"/>
                </a:lnTo>
                <a:lnTo>
                  <a:pt x="108711" y="118745"/>
                </a:lnTo>
                <a:lnTo>
                  <a:pt x="116458" y="116586"/>
                </a:lnTo>
                <a:lnTo>
                  <a:pt x="122554" y="112268"/>
                </a:lnTo>
                <a:lnTo>
                  <a:pt x="128777" y="107950"/>
                </a:lnTo>
                <a:lnTo>
                  <a:pt x="133163" y="101981"/>
                </a:lnTo>
                <a:lnTo>
                  <a:pt x="94487" y="101981"/>
                </a:lnTo>
                <a:lnTo>
                  <a:pt x="90170" y="100075"/>
                </a:lnTo>
                <a:lnTo>
                  <a:pt x="83311" y="92710"/>
                </a:lnTo>
                <a:lnTo>
                  <a:pt x="81533" y="87630"/>
                </a:lnTo>
                <a:lnTo>
                  <a:pt x="81279" y="80899"/>
                </a:lnTo>
                <a:lnTo>
                  <a:pt x="137188" y="72395"/>
                </a:lnTo>
                <a:lnTo>
                  <a:pt x="136303" y="67310"/>
                </a:lnTo>
                <a:lnTo>
                  <a:pt x="81660" y="67310"/>
                </a:lnTo>
                <a:lnTo>
                  <a:pt x="81741" y="60833"/>
                </a:lnTo>
                <a:lnTo>
                  <a:pt x="83184" y="56261"/>
                </a:lnTo>
                <a:lnTo>
                  <a:pt x="86359" y="52705"/>
                </a:lnTo>
                <a:lnTo>
                  <a:pt x="89661" y="49149"/>
                </a:lnTo>
                <a:lnTo>
                  <a:pt x="93599" y="47371"/>
                </a:lnTo>
                <a:lnTo>
                  <a:pt x="129032" y="47371"/>
                </a:lnTo>
                <a:lnTo>
                  <a:pt x="121668" y="37818"/>
                </a:lnTo>
                <a:lnTo>
                  <a:pt x="110501" y="32204"/>
                </a:lnTo>
                <a:lnTo>
                  <a:pt x="96739" y="30354"/>
                </a:lnTo>
                <a:close/>
              </a:path>
              <a:path w="477520" h="151129">
                <a:moveTo>
                  <a:pt x="113919" y="89916"/>
                </a:moveTo>
                <a:lnTo>
                  <a:pt x="112649" y="94106"/>
                </a:lnTo>
                <a:lnTo>
                  <a:pt x="110871" y="97155"/>
                </a:lnTo>
                <a:lnTo>
                  <a:pt x="106045" y="100965"/>
                </a:lnTo>
                <a:lnTo>
                  <a:pt x="103124" y="101981"/>
                </a:lnTo>
                <a:lnTo>
                  <a:pt x="133163" y="101981"/>
                </a:lnTo>
                <a:lnTo>
                  <a:pt x="133350" y="101727"/>
                </a:lnTo>
                <a:lnTo>
                  <a:pt x="136144" y="93599"/>
                </a:lnTo>
                <a:lnTo>
                  <a:pt x="113919" y="89916"/>
                </a:lnTo>
                <a:close/>
              </a:path>
              <a:path w="477520" h="151129">
                <a:moveTo>
                  <a:pt x="129032" y="47371"/>
                </a:moveTo>
                <a:lnTo>
                  <a:pt x="103124" y="47371"/>
                </a:lnTo>
                <a:lnTo>
                  <a:pt x="106933" y="49149"/>
                </a:lnTo>
                <a:lnTo>
                  <a:pt x="110108" y="52450"/>
                </a:lnTo>
                <a:lnTo>
                  <a:pt x="113283" y="55880"/>
                </a:lnTo>
                <a:lnTo>
                  <a:pt x="115061" y="60833"/>
                </a:lnTo>
                <a:lnTo>
                  <a:pt x="115188" y="67310"/>
                </a:lnTo>
                <a:lnTo>
                  <a:pt x="136303" y="67310"/>
                </a:lnTo>
                <a:lnTo>
                  <a:pt x="135042" y="60069"/>
                </a:lnTo>
                <a:lnTo>
                  <a:pt x="130098" y="48752"/>
                </a:lnTo>
                <a:lnTo>
                  <a:pt x="129032" y="47371"/>
                </a:lnTo>
                <a:close/>
              </a:path>
              <a:path w="477520" h="151129">
                <a:moveTo>
                  <a:pt x="154304" y="122300"/>
                </a:moveTo>
                <a:lnTo>
                  <a:pt x="193675" y="151130"/>
                </a:lnTo>
                <a:lnTo>
                  <a:pt x="201295" y="151130"/>
                </a:lnTo>
                <a:lnTo>
                  <a:pt x="224408" y="142112"/>
                </a:lnTo>
                <a:lnTo>
                  <a:pt x="227456" y="139319"/>
                </a:lnTo>
                <a:lnTo>
                  <a:pt x="229743" y="135381"/>
                </a:lnTo>
                <a:lnTo>
                  <a:pt x="230208" y="133985"/>
                </a:lnTo>
                <a:lnTo>
                  <a:pt x="188213" y="133985"/>
                </a:lnTo>
                <a:lnTo>
                  <a:pt x="184911" y="133223"/>
                </a:lnTo>
                <a:lnTo>
                  <a:pt x="181228" y="130429"/>
                </a:lnTo>
                <a:lnTo>
                  <a:pt x="180212" y="128397"/>
                </a:lnTo>
                <a:lnTo>
                  <a:pt x="179831" y="125475"/>
                </a:lnTo>
                <a:lnTo>
                  <a:pt x="154304" y="122300"/>
                </a:lnTo>
                <a:close/>
              </a:path>
              <a:path w="477520" h="151129">
                <a:moveTo>
                  <a:pt x="233806" y="103124"/>
                </a:moveTo>
                <a:lnTo>
                  <a:pt x="211454" y="103124"/>
                </a:lnTo>
                <a:lnTo>
                  <a:pt x="211454" y="120396"/>
                </a:lnTo>
                <a:lnTo>
                  <a:pt x="211074" y="123825"/>
                </a:lnTo>
                <a:lnTo>
                  <a:pt x="198627" y="133985"/>
                </a:lnTo>
                <a:lnTo>
                  <a:pt x="230208" y="133985"/>
                </a:lnTo>
                <a:lnTo>
                  <a:pt x="233045" y="125475"/>
                </a:lnTo>
                <a:lnTo>
                  <a:pt x="233806" y="118110"/>
                </a:lnTo>
                <a:lnTo>
                  <a:pt x="233806" y="103124"/>
                </a:lnTo>
                <a:close/>
              </a:path>
              <a:path w="477520" h="151129">
                <a:moveTo>
                  <a:pt x="181216" y="30812"/>
                </a:moveTo>
                <a:lnTo>
                  <a:pt x="152566" y="66377"/>
                </a:lnTo>
                <a:lnTo>
                  <a:pt x="152315" y="84361"/>
                </a:lnTo>
                <a:lnTo>
                  <a:pt x="156268" y="95704"/>
                </a:lnTo>
                <a:lnTo>
                  <a:pt x="164594" y="108696"/>
                </a:lnTo>
                <a:lnTo>
                  <a:pt x="175194" y="114759"/>
                </a:lnTo>
                <a:lnTo>
                  <a:pt x="189665" y="116653"/>
                </a:lnTo>
                <a:lnTo>
                  <a:pt x="201559" y="112564"/>
                </a:lnTo>
                <a:lnTo>
                  <a:pt x="211454" y="103124"/>
                </a:lnTo>
                <a:lnTo>
                  <a:pt x="233806" y="103124"/>
                </a:lnTo>
                <a:lnTo>
                  <a:pt x="233806" y="98679"/>
                </a:lnTo>
                <a:lnTo>
                  <a:pt x="187198" y="98679"/>
                </a:lnTo>
                <a:lnTo>
                  <a:pt x="183006" y="96647"/>
                </a:lnTo>
                <a:lnTo>
                  <a:pt x="179347" y="92329"/>
                </a:lnTo>
                <a:lnTo>
                  <a:pt x="176022" y="88265"/>
                </a:lnTo>
                <a:lnTo>
                  <a:pt x="174244" y="81661"/>
                </a:lnTo>
                <a:lnTo>
                  <a:pt x="174244" y="64262"/>
                </a:lnTo>
                <a:lnTo>
                  <a:pt x="176022" y="57785"/>
                </a:lnTo>
                <a:lnTo>
                  <a:pt x="183006" y="49530"/>
                </a:lnTo>
                <a:lnTo>
                  <a:pt x="187325" y="47371"/>
                </a:lnTo>
                <a:lnTo>
                  <a:pt x="233806" y="47371"/>
                </a:lnTo>
                <a:lnTo>
                  <a:pt x="233806" y="37725"/>
                </a:lnTo>
                <a:lnTo>
                  <a:pt x="206936" y="37725"/>
                </a:lnTo>
                <a:lnTo>
                  <a:pt x="196304" y="32310"/>
                </a:lnTo>
                <a:lnTo>
                  <a:pt x="181216" y="30812"/>
                </a:lnTo>
                <a:close/>
              </a:path>
              <a:path w="477520" h="151129">
                <a:moveTo>
                  <a:pt x="233806" y="47371"/>
                </a:moveTo>
                <a:lnTo>
                  <a:pt x="198247" y="47371"/>
                </a:lnTo>
                <a:lnTo>
                  <a:pt x="202819" y="49530"/>
                </a:lnTo>
                <a:lnTo>
                  <a:pt x="210057" y="58039"/>
                </a:lnTo>
                <a:lnTo>
                  <a:pt x="211766" y="64262"/>
                </a:lnTo>
                <a:lnTo>
                  <a:pt x="211835" y="81661"/>
                </a:lnTo>
                <a:lnTo>
                  <a:pt x="209930" y="88011"/>
                </a:lnTo>
                <a:lnTo>
                  <a:pt x="206132" y="92456"/>
                </a:lnTo>
                <a:lnTo>
                  <a:pt x="202437" y="96520"/>
                </a:lnTo>
                <a:lnTo>
                  <a:pt x="197866" y="98679"/>
                </a:lnTo>
                <a:lnTo>
                  <a:pt x="233806" y="98679"/>
                </a:lnTo>
                <a:lnTo>
                  <a:pt x="233806" y="47371"/>
                </a:lnTo>
                <a:close/>
              </a:path>
              <a:path w="477520" h="151129">
                <a:moveTo>
                  <a:pt x="233806" y="32258"/>
                </a:moveTo>
                <a:lnTo>
                  <a:pt x="212851" y="32258"/>
                </a:lnTo>
                <a:lnTo>
                  <a:pt x="206936" y="37725"/>
                </a:lnTo>
                <a:lnTo>
                  <a:pt x="233806" y="37725"/>
                </a:lnTo>
                <a:lnTo>
                  <a:pt x="233806" y="32258"/>
                </a:lnTo>
                <a:close/>
              </a:path>
              <a:path w="477520" h="151129">
                <a:moveTo>
                  <a:pt x="277749" y="0"/>
                </a:moveTo>
                <a:lnTo>
                  <a:pt x="255397" y="0"/>
                </a:lnTo>
                <a:lnTo>
                  <a:pt x="255397" y="20700"/>
                </a:lnTo>
                <a:lnTo>
                  <a:pt x="277749" y="20700"/>
                </a:lnTo>
                <a:lnTo>
                  <a:pt x="277749" y="0"/>
                </a:lnTo>
                <a:close/>
              </a:path>
              <a:path w="477520" h="151129">
                <a:moveTo>
                  <a:pt x="277749" y="32258"/>
                </a:moveTo>
                <a:lnTo>
                  <a:pt x="255397" y="32258"/>
                </a:lnTo>
                <a:lnTo>
                  <a:pt x="255397" y="116840"/>
                </a:lnTo>
                <a:lnTo>
                  <a:pt x="277749" y="116840"/>
                </a:lnTo>
                <a:lnTo>
                  <a:pt x="277749" y="32258"/>
                </a:lnTo>
                <a:close/>
              </a:path>
              <a:path w="477520" h="151129">
                <a:moveTo>
                  <a:pt x="339471" y="30353"/>
                </a:moveTo>
                <a:lnTo>
                  <a:pt x="331216" y="30353"/>
                </a:lnTo>
                <a:lnTo>
                  <a:pt x="323723" y="32131"/>
                </a:lnTo>
                <a:lnTo>
                  <a:pt x="295909" y="65912"/>
                </a:lnTo>
                <a:lnTo>
                  <a:pt x="295909" y="83058"/>
                </a:lnTo>
                <a:lnTo>
                  <a:pt x="318903" y="114097"/>
                </a:lnTo>
                <a:lnTo>
                  <a:pt x="344143" y="118542"/>
                </a:lnTo>
                <a:lnTo>
                  <a:pt x="354580" y="115934"/>
                </a:lnTo>
                <a:lnTo>
                  <a:pt x="365344" y="109305"/>
                </a:lnTo>
                <a:lnTo>
                  <a:pt x="374298" y="100456"/>
                </a:lnTo>
                <a:lnTo>
                  <a:pt x="333755" y="100456"/>
                </a:lnTo>
                <a:lnTo>
                  <a:pt x="328802" y="98171"/>
                </a:lnTo>
                <a:lnTo>
                  <a:pt x="320928" y="89281"/>
                </a:lnTo>
                <a:lnTo>
                  <a:pt x="318937" y="83058"/>
                </a:lnTo>
                <a:lnTo>
                  <a:pt x="318976" y="65912"/>
                </a:lnTo>
                <a:lnTo>
                  <a:pt x="320928" y="59690"/>
                </a:lnTo>
                <a:lnTo>
                  <a:pt x="328802" y="50800"/>
                </a:lnTo>
                <a:lnTo>
                  <a:pt x="333755" y="48514"/>
                </a:lnTo>
                <a:lnTo>
                  <a:pt x="374523" y="48514"/>
                </a:lnTo>
                <a:lnTo>
                  <a:pt x="364421" y="37318"/>
                </a:lnTo>
                <a:lnTo>
                  <a:pt x="352930" y="32080"/>
                </a:lnTo>
                <a:lnTo>
                  <a:pt x="339471" y="30353"/>
                </a:lnTo>
                <a:close/>
              </a:path>
              <a:path w="477520" h="151129">
                <a:moveTo>
                  <a:pt x="374523" y="48514"/>
                </a:moveTo>
                <a:lnTo>
                  <a:pt x="345440" y="48514"/>
                </a:lnTo>
                <a:lnTo>
                  <a:pt x="350393" y="50800"/>
                </a:lnTo>
                <a:lnTo>
                  <a:pt x="358267" y="59690"/>
                </a:lnTo>
                <a:lnTo>
                  <a:pt x="360133" y="65912"/>
                </a:lnTo>
                <a:lnTo>
                  <a:pt x="360097" y="83058"/>
                </a:lnTo>
                <a:lnTo>
                  <a:pt x="358267" y="89281"/>
                </a:lnTo>
                <a:lnTo>
                  <a:pt x="350393" y="98171"/>
                </a:lnTo>
                <a:lnTo>
                  <a:pt x="345440" y="100456"/>
                </a:lnTo>
                <a:lnTo>
                  <a:pt x="374298" y="100456"/>
                </a:lnTo>
                <a:lnTo>
                  <a:pt x="377407" y="97385"/>
                </a:lnTo>
                <a:lnTo>
                  <a:pt x="381786" y="85759"/>
                </a:lnTo>
                <a:lnTo>
                  <a:pt x="383197" y="71205"/>
                </a:lnTo>
                <a:lnTo>
                  <a:pt x="381024" y="60170"/>
                </a:lnTo>
                <a:lnTo>
                  <a:pt x="375125" y="49181"/>
                </a:lnTo>
                <a:lnTo>
                  <a:pt x="374523" y="48514"/>
                </a:lnTo>
                <a:close/>
              </a:path>
              <a:path w="477520" h="151129">
                <a:moveTo>
                  <a:pt x="420877" y="32258"/>
                </a:moveTo>
                <a:lnTo>
                  <a:pt x="400050" y="32258"/>
                </a:lnTo>
                <a:lnTo>
                  <a:pt x="400050" y="116840"/>
                </a:lnTo>
                <a:lnTo>
                  <a:pt x="422401" y="116840"/>
                </a:lnTo>
                <a:lnTo>
                  <a:pt x="422401" y="69087"/>
                </a:lnTo>
                <a:lnTo>
                  <a:pt x="423036" y="62611"/>
                </a:lnTo>
                <a:lnTo>
                  <a:pt x="425323" y="55499"/>
                </a:lnTo>
                <a:lnTo>
                  <a:pt x="427354" y="52705"/>
                </a:lnTo>
                <a:lnTo>
                  <a:pt x="430402" y="50673"/>
                </a:lnTo>
                <a:lnTo>
                  <a:pt x="433577" y="48514"/>
                </a:lnTo>
                <a:lnTo>
                  <a:pt x="437006" y="47371"/>
                </a:lnTo>
                <a:lnTo>
                  <a:pt x="475473" y="47371"/>
                </a:lnTo>
                <a:lnTo>
                  <a:pt x="475106" y="45720"/>
                </a:lnTo>
                <a:lnTo>
                  <a:pt x="474558" y="44577"/>
                </a:lnTo>
                <a:lnTo>
                  <a:pt x="420877" y="44577"/>
                </a:lnTo>
                <a:lnTo>
                  <a:pt x="420877" y="32258"/>
                </a:lnTo>
                <a:close/>
              </a:path>
              <a:path w="477520" h="151129">
                <a:moveTo>
                  <a:pt x="475473" y="47371"/>
                </a:moveTo>
                <a:lnTo>
                  <a:pt x="443865" y="47371"/>
                </a:lnTo>
                <a:lnTo>
                  <a:pt x="446531" y="48133"/>
                </a:lnTo>
                <a:lnTo>
                  <a:pt x="450850" y="51181"/>
                </a:lnTo>
                <a:lnTo>
                  <a:pt x="452374" y="53212"/>
                </a:lnTo>
                <a:lnTo>
                  <a:pt x="453262" y="55880"/>
                </a:lnTo>
                <a:lnTo>
                  <a:pt x="454278" y="58547"/>
                </a:lnTo>
                <a:lnTo>
                  <a:pt x="454786" y="64516"/>
                </a:lnTo>
                <a:lnTo>
                  <a:pt x="454786" y="116840"/>
                </a:lnTo>
                <a:lnTo>
                  <a:pt x="477138" y="116840"/>
                </a:lnTo>
                <a:lnTo>
                  <a:pt x="477138" y="57658"/>
                </a:lnTo>
                <a:lnTo>
                  <a:pt x="476757" y="52705"/>
                </a:lnTo>
                <a:lnTo>
                  <a:pt x="475869" y="49149"/>
                </a:lnTo>
                <a:lnTo>
                  <a:pt x="475473" y="47371"/>
                </a:lnTo>
                <a:close/>
              </a:path>
              <a:path w="477520" h="151129">
                <a:moveTo>
                  <a:pt x="453644" y="30353"/>
                </a:moveTo>
                <a:lnTo>
                  <a:pt x="442623" y="30846"/>
                </a:lnTo>
                <a:lnTo>
                  <a:pt x="430806" y="35344"/>
                </a:lnTo>
                <a:lnTo>
                  <a:pt x="420877" y="44577"/>
                </a:lnTo>
                <a:lnTo>
                  <a:pt x="474558" y="44577"/>
                </a:lnTo>
                <a:lnTo>
                  <a:pt x="453644" y="30353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9365360" y="3739515"/>
            <a:ext cx="745236" cy="6513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10519664" y="3741928"/>
            <a:ext cx="855471" cy="6823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6732143" y="5165344"/>
            <a:ext cx="1250696" cy="77666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7159752" y="5353811"/>
            <a:ext cx="1129665" cy="603885"/>
          </a:xfrm>
          <a:custGeom>
            <a:avLst/>
            <a:gdLst/>
            <a:ahLst/>
            <a:cxnLst/>
            <a:rect l="l" t="t" r="r" b="b"/>
            <a:pathLst>
              <a:path w="1129665" h="603885">
                <a:moveTo>
                  <a:pt x="0" y="603504"/>
                </a:moveTo>
                <a:lnTo>
                  <a:pt x="1129283" y="603504"/>
                </a:lnTo>
                <a:lnTo>
                  <a:pt x="1129283" y="0"/>
                </a:lnTo>
                <a:lnTo>
                  <a:pt x="0" y="0"/>
                </a:lnTo>
                <a:lnTo>
                  <a:pt x="0" y="603504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7333224" y="5598052"/>
            <a:ext cx="480059" cy="120014"/>
          </a:xfrm>
          <a:custGeom>
            <a:avLst/>
            <a:gdLst/>
            <a:ahLst/>
            <a:cxnLst/>
            <a:rect l="l" t="t" r="r" b="b"/>
            <a:pathLst>
              <a:path w="480059" h="120014">
                <a:moveTo>
                  <a:pt x="43576" y="0"/>
                </a:moveTo>
                <a:lnTo>
                  <a:pt x="10047" y="20505"/>
                </a:lnTo>
                <a:lnTo>
                  <a:pt x="0" y="72934"/>
                </a:lnTo>
                <a:lnTo>
                  <a:pt x="3112" y="85138"/>
                </a:lnTo>
                <a:lnTo>
                  <a:pt x="39459" y="118472"/>
                </a:lnTo>
                <a:lnTo>
                  <a:pt x="53300" y="119900"/>
                </a:lnTo>
                <a:lnTo>
                  <a:pt x="64950" y="118554"/>
                </a:lnTo>
                <a:lnTo>
                  <a:pt x="76386" y="114146"/>
                </a:lnTo>
                <a:lnTo>
                  <a:pt x="88749" y="105649"/>
                </a:lnTo>
                <a:lnTo>
                  <a:pt x="92783" y="99764"/>
                </a:lnTo>
                <a:lnTo>
                  <a:pt x="43570" y="99764"/>
                </a:lnTo>
                <a:lnTo>
                  <a:pt x="36712" y="96627"/>
                </a:lnTo>
                <a:lnTo>
                  <a:pt x="30704" y="89533"/>
                </a:lnTo>
                <a:lnTo>
                  <a:pt x="26648" y="81542"/>
                </a:lnTo>
                <a:lnTo>
                  <a:pt x="24284" y="69320"/>
                </a:lnTo>
                <a:lnTo>
                  <a:pt x="23669" y="51426"/>
                </a:lnTo>
                <a:lnTo>
                  <a:pt x="26278" y="38135"/>
                </a:lnTo>
                <a:lnTo>
                  <a:pt x="31505" y="28657"/>
                </a:lnTo>
                <a:lnTo>
                  <a:pt x="36966" y="22446"/>
                </a:lnTo>
                <a:lnTo>
                  <a:pt x="43951" y="19348"/>
                </a:lnTo>
                <a:lnTo>
                  <a:pt x="93906" y="19348"/>
                </a:lnTo>
                <a:lnTo>
                  <a:pt x="93267" y="18173"/>
                </a:lnTo>
                <a:lnTo>
                  <a:pt x="83160" y="7548"/>
                </a:lnTo>
                <a:lnTo>
                  <a:pt x="73618" y="2984"/>
                </a:lnTo>
                <a:lnTo>
                  <a:pt x="60831" y="435"/>
                </a:lnTo>
                <a:lnTo>
                  <a:pt x="43576" y="0"/>
                </a:lnTo>
                <a:close/>
              </a:path>
              <a:path w="480059" h="120014">
                <a:moveTo>
                  <a:pt x="77987" y="74999"/>
                </a:moveTo>
                <a:lnTo>
                  <a:pt x="75955" y="83546"/>
                </a:lnTo>
                <a:lnTo>
                  <a:pt x="72780" y="89807"/>
                </a:lnTo>
                <a:lnTo>
                  <a:pt x="68208" y="93795"/>
                </a:lnTo>
                <a:lnTo>
                  <a:pt x="63763" y="97770"/>
                </a:lnTo>
                <a:lnTo>
                  <a:pt x="58302" y="99764"/>
                </a:lnTo>
                <a:lnTo>
                  <a:pt x="92783" y="99764"/>
                </a:lnTo>
                <a:lnTo>
                  <a:pt x="95792" y="95374"/>
                </a:lnTo>
                <a:lnTo>
                  <a:pt x="100847" y="82251"/>
                </a:lnTo>
                <a:lnTo>
                  <a:pt x="77987" y="74999"/>
                </a:lnTo>
                <a:close/>
              </a:path>
              <a:path w="480059" h="120014">
                <a:moveTo>
                  <a:pt x="93906" y="19348"/>
                </a:moveTo>
                <a:lnTo>
                  <a:pt x="58810" y="19348"/>
                </a:lnTo>
                <a:lnTo>
                  <a:pt x="64144" y="21100"/>
                </a:lnTo>
                <a:lnTo>
                  <a:pt x="68589" y="24593"/>
                </a:lnTo>
                <a:lnTo>
                  <a:pt x="72907" y="28098"/>
                </a:lnTo>
                <a:lnTo>
                  <a:pt x="75828" y="32873"/>
                </a:lnTo>
                <a:lnTo>
                  <a:pt x="77225" y="38931"/>
                </a:lnTo>
                <a:lnTo>
                  <a:pt x="98845" y="28428"/>
                </a:lnTo>
                <a:lnTo>
                  <a:pt x="93906" y="19348"/>
                </a:lnTo>
                <a:close/>
              </a:path>
              <a:path w="480059" h="120014">
                <a:moveTo>
                  <a:pt x="142757" y="1187"/>
                </a:moveTo>
                <a:lnTo>
                  <a:pt x="120405" y="1187"/>
                </a:lnTo>
                <a:lnTo>
                  <a:pt x="120405" y="117912"/>
                </a:lnTo>
                <a:lnTo>
                  <a:pt x="142757" y="117912"/>
                </a:lnTo>
                <a:lnTo>
                  <a:pt x="142757" y="68446"/>
                </a:lnTo>
                <a:lnTo>
                  <a:pt x="143392" y="63074"/>
                </a:lnTo>
                <a:lnTo>
                  <a:pt x="146186" y="55797"/>
                </a:lnTo>
                <a:lnTo>
                  <a:pt x="148345" y="53079"/>
                </a:lnTo>
                <a:lnTo>
                  <a:pt x="154187" y="49472"/>
                </a:lnTo>
                <a:lnTo>
                  <a:pt x="157489" y="48570"/>
                </a:lnTo>
                <a:lnTo>
                  <a:pt x="195604" y="48570"/>
                </a:lnTo>
                <a:lnTo>
                  <a:pt x="195462" y="47897"/>
                </a:lnTo>
                <a:lnTo>
                  <a:pt x="194065" y="44608"/>
                </a:lnTo>
                <a:lnTo>
                  <a:pt x="193696" y="44100"/>
                </a:lnTo>
                <a:lnTo>
                  <a:pt x="142757" y="44100"/>
                </a:lnTo>
                <a:lnTo>
                  <a:pt x="142757" y="1187"/>
                </a:lnTo>
                <a:close/>
              </a:path>
              <a:path w="480059" h="120014">
                <a:moveTo>
                  <a:pt x="195604" y="48570"/>
                </a:moveTo>
                <a:lnTo>
                  <a:pt x="164347" y="48570"/>
                </a:lnTo>
                <a:lnTo>
                  <a:pt x="167141" y="49269"/>
                </a:lnTo>
                <a:lnTo>
                  <a:pt x="171459" y="52076"/>
                </a:lnTo>
                <a:lnTo>
                  <a:pt x="172856" y="53981"/>
                </a:lnTo>
                <a:lnTo>
                  <a:pt x="174634" y="58756"/>
                </a:lnTo>
                <a:lnTo>
                  <a:pt x="174927" y="63074"/>
                </a:lnTo>
                <a:lnTo>
                  <a:pt x="175015" y="117912"/>
                </a:lnTo>
                <a:lnTo>
                  <a:pt x="197367" y="117912"/>
                </a:lnTo>
                <a:lnTo>
                  <a:pt x="197367" y="60724"/>
                </a:lnTo>
                <a:lnTo>
                  <a:pt x="196986" y="55124"/>
                </a:lnTo>
                <a:lnTo>
                  <a:pt x="195604" y="48570"/>
                </a:lnTo>
                <a:close/>
              </a:path>
              <a:path w="480059" h="120014">
                <a:moveTo>
                  <a:pt x="173745" y="31451"/>
                </a:moveTo>
                <a:lnTo>
                  <a:pt x="165143" y="31630"/>
                </a:lnTo>
                <a:lnTo>
                  <a:pt x="153137" y="35411"/>
                </a:lnTo>
                <a:lnTo>
                  <a:pt x="142757" y="44100"/>
                </a:lnTo>
                <a:lnTo>
                  <a:pt x="193696" y="44100"/>
                </a:lnTo>
                <a:lnTo>
                  <a:pt x="191906" y="41636"/>
                </a:lnTo>
                <a:lnTo>
                  <a:pt x="189874" y="38664"/>
                </a:lnTo>
                <a:lnTo>
                  <a:pt x="186699" y="36226"/>
                </a:lnTo>
                <a:lnTo>
                  <a:pt x="182635" y="34308"/>
                </a:lnTo>
                <a:lnTo>
                  <a:pt x="178444" y="32403"/>
                </a:lnTo>
                <a:lnTo>
                  <a:pt x="173745" y="31451"/>
                </a:lnTo>
                <a:close/>
              </a:path>
              <a:path w="480059" h="120014">
                <a:moveTo>
                  <a:pt x="251326" y="31452"/>
                </a:moveTo>
                <a:lnTo>
                  <a:pt x="218540" y="51085"/>
                </a:lnTo>
                <a:lnTo>
                  <a:pt x="212998" y="77436"/>
                </a:lnTo>
                <a:lnTo>
                  <a:pt x="214366" y="88340"/>
                </a:lnTo>
                <a:lnTo>
                  <a:pt x="219040" y="99561"/>
                </a:lnTo>
                <a:lnTo>
                  <a:pt x="228441" y="112527"/>
                </a:lnTo>
                <a:lnTo>
                  <a:pt x="239763" y="118005"/>
                </a:lnTo>
                <a:lnTo>
                  <a:pt x="254009" y="119830"/>
                </a:lnTo>
                <a:lnTo>
                  <a:pt x="263280" y="119830"/>
                </a:lnTo>
                <a:lnTo>
                  <a:pt x="271027" y="117696"/>
                </a:lnTo>
                <a:lnTo>
                  <a:pt x="277250" y="113417"/>
                </a:lnTo>
                <a:lnTo>
                  <a:pt x="283346" y="109149"/>
                </a:lnTo>
                <a:lnTo>
                  <a:pt x="287788" y="103104"/>
                </a:lnTo>
                <a:lnTo>
                  <a:pt x="249056" y="103104"/>
                </a:lnTo>
                <a:lnTo>
                  <a:pt x="244865" y="101263"/>
                </a:lnTo>
                <a:lnTo>
                  <a:pt x="241309" y="97567"/>
                </a:lnTo>
                <a:lnTo>
                  <a:pt x="237880" y="93884"/>
                </a:lnTo>
                <a:lnTo>
                  <a:pt x="236102" y="88715"/>
                </a:lnTo>
                <a:lnTo>
                  <a:pt x="235975" y="82086"/>
                </a:lnTo>
                <a:lnTo>
                  <a:pt x="291796" y="73494"/>
                </a:lnTo>
                <a:lnTo>
                  <a:pt x="290908" y="68395"/>
                </a:lnTo>
                <a:lnTo>
                  <a:pt x="236356" y="68395"/>
                </a:lnTo>
                <a:lnTo>
                  <a:pt x="236355" y="61918"/>
                </a:lnTo>
                <a:lnTo>
                  <a:pt x="237880" y="57460"/>
                </a:lnTo>
                <a:lnTo>
                  <a:pt x="244230" y="50348"/>
                </a:lnTo>
                <a:lnTo>
                  <a:pt x="248294" y="48570"/>
                </a:lnTo>
                <a:lnTo>
                  <a:pt x="283689" y="48570"/>
                </a:lnTo>
                <a:lnTo>
                  <a:pt x="276311" y="38964"/>
                </a:lnTo>
                <a:lnTo>
                  <a:pt x="265170" y="33329"/>
                </a:lnTo>
                <a:lnTo>
                  <a:pt x="251326" y="31452"/>
                </a:lnTo>
                <a:close/>
              </a:path>
              <a:path w="480059" h="120014">
                <a:moveTo>
                  <a:pt x="268487" y="91001"/>
                </a:moveTo>
                <a:lnTo>
                  <a:pt x="257819" y="103104"/>
                </a:lnTo>
                <a:lnTo>
                  <a:pt x="287788" y="103104"/>
                </a:lnTo>
                <a:lnTo>
                  <a:pt x="287918" y="102926"/>
                </a:lnTo>
                <a:lnTo>
                  <a:pt x="290839" y="94748"/>
                </a:lnTo>
                <a:lnTo>
                  <a:pt x="268487" y="91001"/>
                </a:lnTo>
                <a:close/>
              </a:path>
              <a:path w="480059" h="120014">
                <a:moveTo>
                  <a:pt x="283689" y="48570"/>
                </a:moveTo>
                <a:lnTo>
                  <a:pt x="257692" y="48570"/>
                </a:lnTo>
                <a:lnTo>
                  <a:pt x="261629" y="50247"/>
                </a:lnTo>
                <a:lnTo>
                  <a:pt x="267979" y="56990"/>
                </a:lnTo>
                <a:lnTo>
                  <a:pt x="269630" y="61918"/>
                </a:lnTo>
                <a:lnTo>
                  <a:pt x="269757" y="68395"/>
                </a:lnTo>
                <a:lnTo>
                  <a:pt x="290908" y="68395"/>
                </a:lnTo>
                <a:lnTo>
                  <a:pt x="289654" y="61192"/>
                </a:lnTo>
                <a:lnTo>
                  <a:pt x="284701" y="49888"/>
                </a:lnTo>
                <a:lnTo>
                  <a:pt x="283689" y="48570"/>
                </a:lnTo>
                <a:close/>
              </a:path>
              <a:path w="480059" h="120014">
                <a:moveTo>
                  <a:pt x="344160" y="31528"/>
                </a:moveTo>
                <a:lnTo>
                  <a:pt x="311094" y="51831"/>
                </a:lnTo>
                <a:lnTo>
                  <a:pt x="306162" y="79141"/>
                </a:lnTo>
                <a:lnTo>
                  <a:pt x="308132" y="90795"/>
                </a:lnTo>
                <a:lnTo>
                  <a:pt x="313546" y="101943"/>
                </a:lnTo>
                <a:lnTo>
                  <a:pt x="323489" y="113500"/>
                </a:lnTo>
                <a:lnTo>
                  <a:pt x="334758" y="118231"/>
                </a:lnTo>
                <a:lnTo>
                  <a:pt x="349603" y="119762"/>
                </a:lnTo>
                <a:lnTo>
                  <a:pt x="362599" y="117422"/>
                </a:lnTo>
                <a:lnTo>
                  <a:pt x="373355" y="111511"/>
                </a:lnTo>
                <a:lnTo>
                  <a:pt x="381052" y="102090"/>
                </a:lnTo>
                <a:lnTo>
                  <a:pt x="381237" y="101593"/>
                </a:lnTo>
                <a:lnTo>
                  <a:pt x="342020" y="101593"/>
                </a:lnTo>
                <a:lnTo>
                  <a:pt x="337448" y="99523"/>
                </a:lnTo>
                <a:lnTo>
                  <a:pt x="334146" y="95383"/>
                </a:lnTo>
                <a:lnTo>
                  <a:pt x="330717" y="91242"/>
                </a:lnTo>
                <a:lnTo>
                  <a:pt x="329066" y="84156"/>
                </a:lnTo>
                <a:lnTo>
                  <a:pt x="329066" y="65106"/>
                </a:lnTo>
                <a:lnTo>
                  <a:pt x="330717" y="58667"/>
                </a:lnTo>
                <a:lnTo>
                  <a:pt x="337321" y="50971"/>
                </a:lnTo>
                <a:lnTo>
                  <a:pt x="341766" y="49040"/>
                </a:lnTo>
                <a:lnTo>
                  <a:pt x="380414" y="49040"/>
                </a:lnTo>
                <a:lnTo>
                  <a:pt x="378960" y="45981"/>
                </a:lnTo>
                <a:lnTo>
                  <a:pt x="369694" y="36815"/>
                </a:lnTo>
                <a:lnTo>
                  <a:pt x="359181" y="32804"/>
                </a:lnTo>
                <a:lnTo>
                  <a:pt x="344160" y="31528"/>
                </a:lnTo>
                <a:close/>
              </a:path>
              <a:path w="480059" h="120014">
                <a:moveTo>
                  <a:pt x="363864" y="85515"/>
                </a:moveTo>
                <a:lnTo>
                  <a:pt x="351926" y="101593"/>
                </a:lnTo>
                <a:lnTo>
                  <a:pt x="381237" y="101593"/>
                </a:lnTo>
                <a:lnTo>
                  <a:pt x="385835" y="89248"/>
                </a:lnTo>
                <a:lnTo>
                  <a:pt x="363864" y="85515"/>
                </a:lnTo>
                <a:close/>
              </a:path>
              <a:path w="480059" h="120014">
                <a:moveTo>
                  <a:pt x="380414" y="49040"/>
                </a:moveTo>
                <a:lnTo>
                  <a:pt x="351545" y="49040"/>
                </a:lnTo>
                <a:lnTo>
                  <a:pt x="354974" y="50158"/>
                </a:lnTo>
                <a:lnTo>
                  <a:pt x="357641" y="52393"/>
                </a:lnTo>
                <a:lnTo>
                  <a:pt x="360181" y="54616"/>
                </a:lnTo>
                <a:lnTo>
                  <a:pt x="361959" y="57930"/>
                </a:lnTo>
                <a:lnTo>
                  <a:pt x="362594" y="62337"/>
                </a:lnTo>
                <a:lnTo>
                  <a:pt x="384692" y="58362"/>
                </a:lnTo>
                <a:lnTo>
                  <a:pt x="384427" y="57484"/>
                </a:lnTo>
                <a:lnTo>
                  <a:pt x="380414" y="49040"/>
                </a:lnTo>
                <a:close/>
              </a:path>
              <a:path w="480059" h="120014">
                <a:moveTo>
                  <a:pt x="423935" y="1187"/>
                </a:moveTo>
                <a:lnTo>
                  <a:pt x="401583" y="1187"/>
                </a:lnTo>
                <a:lnTo>
                  <a:pt x="401583" y="117912"/>
                </a:lnTo>
                <a:lnTo>
                  <a:pt x="423935" y="117912"/>
                </a:lnTo>
                <a:lnTo>
                  <a:pt x="423935" y="90849"/>
                </a:lnTo>
                <a:lnTo>
                  <a:pt x="434476" y="79939"/>
                </a:lnTo>
                <a:lnTo>
                  <a:pt x="457885" y="79939"/>
                </a:lnTo>
                <a:lnTo>
                  <a:pt x="448827" y="64255"/>
                </a:lnTo>
                <a:lnTo>
                  <a:pt x="449875" y="63137"/>
                </a:lnTo>
                <a:lnTo>
                  <a:pt x="423935" y="63137"/>
                </a:lnTo>
                <a:lnTo>
                  <a:pt x="423935" y="1187"/>
                </a:lnTo>
                <a:close/>
              </a:path>
              <a:path w="480059" h="120014">
                <a:moveTo>
                  <a:pt x="457885" y="79939"/>
                </a:moveTo>
                <a:lnTo>
                  <a:pt x="434476" y="79939"/>
                </a:lnTo>
                <a:lnTo>
                  <a:pt x="455685" y="117912"/>
                </a:lnTo>
                <a:lnTo>
                  <a:pt x="479815" y="117912"/>
                </a:lnTo>
                <a:lnTo>
                  <a:pt x="457885" y="79939"/>
                </a:lnTo>
                <a:close/>
              </a:path>
              <a:path w="480059" h="120014">
                <a:moveTo>
                  <a:pt x="477783" y="33356"/>
                </a:moveTo>
                <a:lnTo>
                  <a:pt x="450224" y="33356"/>
                </a:lnTo>
                <a:lnTo>
                  <a:pt x="423935" y="63137"/>
                </a:lnTo>
                <a:lnTo>
                  <a:pt x="449875" y="63137"/>
                </a:lnTo>
                <a:lnTo>
                  <a:pt x="477783" y="33356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7824596" y="5662464"/>
            <a:ext cx="44450" cy="22860"/>
          </a:xfrm>
          <a:custGeom>
            <a:avLst/>
            <a:gdLst/>
            <a:ahLst/>
            <a:cxnLst/>
            <a:rect l="l" t="t" r="r" b="b"/>
            <a:pathLst>
              <a:path w="44450" h="22860">
                <a:moveTo>
                  <a:pt x="0" y="11186"/>
                </a:moveTo>
                <a:lnTo>
                  <a:pt x="43952" y="11186"/>
                </a:lnTo>
              </a:path>
            </a:pathLst>
          </a:custGeom>
          <a:ln w="23643">
            <a:solidFill>
              <a:srgbClr val="1E52A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876793" y="5601550"/>
            <a:ext cx="243840" cy="116839"/>
          </a:xfrm>
          <a:custGeom>
            <a:avLst/>
            <a:gdLst/>
            <a:ahLst/>
            <a:cxnLst/>
            <a:rect l="l" t="t" r="r" b="b"/>
            <a:pathLst>
              <a:path w="243840" h="116839">
                <a:moveTo>
                  <a:pt x="43560" y="27952"/>
                </a:moveTo>
                <a:lnTo>
                  <a:pt x="35305" y="27952"/>
                </a:lnTo>
                <a:lnTo>
                  <a:pt x="27812" y="29781"/>
                </a:lnTo>
                <a:lnTo>
                  <a:pt x="14350" y="37109"/>
                </a:lnTo>
                <a:lnTo>
                  <a:pt x="9144" y="42417"/>
                </a:lnTo>
                <a:lnTo>
                  <a:pt x="1777" y="56324"/>
                </a:lnTo>
                <a:lnTo>
                  <a:pt x="0" y="63512"/>
                </a:lnTo>
                <a:lnTo>
                  <a:pt x="0" y="80657"/>
                </a:lnTo>
                <a:lnTo>
                  <a:pt x="22872" y="111743"/>
                </a:lnTo>
                <a:lnTo>
                  <a:pt x="48101" y="116137"/>
                </a:lnTo>
                <a:lnTo>
                  <a:pt x="58570" y="113573"/>
                </a:lnTo>
                <a:lnTo>
                  <a:pt x="69312" y="106987"/>
                </a:lnTo>
                <a:lnTo>
                  <a:pt x="78298" y="98094"/>
                </a:lnTo>
                <a:lnTo>
                  <a:pt x="37719" y="98094"/>
                </a:lnTo>
                <a:lnTo>
                  <a:pt x="32892" y="95872"/>
                </a:lnTo>
                <a:lnTo>
                  <a:pt x="28828" y="91401"/>
                </a:lnTo>
                <a:lnTo>
                  <a:pt x="24891" y="86944"/>
                </a:lnTo>
                <a:lnTo>
                  <a:pt x="22900" y="80657"/>
                </a:lnTo>
                <a:lnTo>
                  <a:pt x="22936" y="63512"/>
                </a:lnTo>
                <a:lnTo>
                  <a:pt x="24891" y="57327"/>
                </a:lnTo>
                <a:lnTo>
                  <a:pt x="28828" y="52870"/>
                </a:lnTo>
                <a:lnTo>
                  <a:pt x="32892" y="48412"/>
                </a:lnTo>
                <a:lnTo>
                  <a:pt x="37719" y="46177"/>
                </a:lnTo>
                <a:lnTo>
                  <a:pt x="78561" y="46177"/>
                </a:lnTo>
                <a:lnTo>
                  <a:pt x="68456" y="35008"/>
                </a:lnTo>
                <a:lnTo>
                  <a:pt x="56966" y="29716"/>
                </a:lnTo>
                <a:lnTo>
                  <a:pt x="43560" y="27952"/>
                </a:lnTo>
                <a:close/>
              </a:path>
              <a:path w="243840" h="116839">
                <a:moveTo>
                  <a:pt x="78561" y="46177"/>
                </a:moveTo>
                <a:lnTo>
                  <a:pt x="49402" y="46177"/>
                </a:lnTo>
                <a:lnTo>
                  <a:pt x="54355" y="48412"/>
                </a:lnTo>
                <a:lnTo>
                  <a:pt x="62229" y="57327"/>
                </a:lnTo>
                <a:lnTo>
                  <a:pt x="64201" y="63512"/>
                </a:lnTo>
                <a:lnTo>
                  <a:pt x="64202" y="80657"/>
                </a:lnTo>
                <a:lnTo>
                  <a:pt x="62229" y="86944"/>
                </a:lnTo>
                <a:lnTo>
                  <a:pt x="54355" y="95872"/>
                </a:lnTo>
                <a:lnTo>
                  <a:pt x="49402" y="98094"/>
                </a:lnTo>
                <a:lnTo>
                  <a:pt x="78298" y="98094"/>
                </a:lnTo>
                <a:lnTo>
                  <a:pt x="81359" y="95065"/>
                </a:lnTo>
                <a:lnTo>
                  <a:pt x="85749" y="83455"/>
                </a:lnTo>
                <a:lnTo>
                  <a:pt x="87168" y="68901"/>
                </a:lnTo>
                <a:lnTo>
                  <a:pt x="85047" y="57857"/>
                </a:lnTo>
                <a:lnTo>
                  <a:pt x="79191" y="46872"/>
                </a:lnTo>
                <a:lnTo>
                  <a:pt x="78561" y="46177"/>
                </a:lnTo>
                <a:close/>
              </a:path>
              <a:path w="243840" h="116839">
                <a:moveTo>
                  <a:pt x="126110" y="29857"/>
                </a:moveTo>
                <a:lnTo>
                  <a:pt x="103758" y="29857"/>
                </a:lnTo>
                <a:lnTo>
                  <a:pt x="103779" y="91452"/>
                </a:lnTo>
                <a:lnTo>
                  <a:pt x="104775" y="97561"/>
                </a:lnTo>
                <a:lnTo>
                  <a:pt x="108838" y="106591"/>
                </a:lnTo>
                <a:lnTo>
                  <a:pt x="112013" y="110096"/>
                </a:lnTo>
                <a:lnTo>
                  <a:pt x="116585" y="112585"/>
                </a:lnTo>
                <a:lnTo>
                  <a:pt x="121030" y="115087"/>
                </a:lnTo>
                <a:lnTo>
                  <a:pt x="126110" y="116331"/>
                </a:lnTo>
                <a:lnTo>
                  <a:pt x="137413" y="116331"/>
                </a:lnTo>
                <a:lnTo>
                  <a:pt x="142748" y="115023"/>
                </a:lnTo>
                <a:lnTo>
                  <a:pt x="147700" y="112433"/>
                </a:lnTo>
                <a:lnTo>
                  <a:pt x="152780" y="109829"/>
                </a:lnTo>
                <a:lnTo>
                  <a:pt x="156845" y="106273"/>
                </a:lnTo>
                <a:lnTo>
                  <a:pt x="159892" y="101752"/>
                </a:lnTo>
                <a:lnTo>
                  <a:pt x="180594" y="101752"/>
                </a:lnTo>
                <a:lnTo>
                  <a:pt x="180594" y="99288"/>
                </a:lnTo>
                <a:lnTo>
                  <a:pt x="136778" y="99288"/>
                </a:lnTo>
                <a:lnTo>
                  <a:pt x="133984" y="98501"/>
                </a:lnTo>
                <a:lnTo>
                  <a:pt x="129666" y="95376"/>
                </a:lnTo>
                <a:lnTo>
                  <a:pt x="128142" y="93256"/>
                </a:lnTo>
                <a:lnTo>
                  <a:pt x="127380" y="90576"/>
                </a:lnTo>
                <a:lnTo>
                  <a:pt x="126491" y="87896"/>
                </a:lnTo>
                <a:lnTo>
                  <a:pt x="126110" y="80606"/>
                </a:lnTo>
                <a:lnTo>
                  <a:pt x="126110" y="29857"/>
                </a:lnTo>
                <a:close/>
              </a:path>
              <a:path w="243840" h="116839">
                <a:moveTo>
                  <a:pt x="180594" y="101752"/>
                </a:moveTo>
                <a:lnTo>
                  <a:pt x="159892" y="101752"/>
                </a:lnTo>
                <a:lnTo>
                  <a:pt x="159892" y="114414"/>
                </a:lnTo>
                <a:lnTo>
                  <a:pt x="180594" y="114414"/>
                </a:lnTo>
                <a:lnTo>
                  <a:pt x="180594" y="101752"/>
                </a:lnTo>
                <a:close/>
              </a:path>
              <a:path w="243840" h="116839">
                <a:moveTo>
                  <a:pt x="180594" y="29857"/>
                </a:moveTo>
                <a:lnTo>
                  <a:pt x="158241" y="29857"/>
                </a:lnTo>
                <a:lnTo>
                  <a:pt x="158241" y="77635"/>
                </a:lnTo>
                <a:lnTo>
                  <a:pt x="157733" y="85242"/>
                </a:lnTo>
                <a:lnTo>
                  <a:pt x="155448" y="91452"/>
                </a:lnTo>
                <a:lnTo>
                  <a:pt x="153415" y="94043"/>
                </a:lnTo>
                <a:lnTo>
                  <a:pt x="147320" y="98247"/>
                </a:lnTo>
                <a:lnTo>
                  <a:pt x="143890" y="99288"/>
                </a:lnTo>
                <a:lnTo>
                  <a:pt x="180594" y="99288"/>
                </a:lnTo>
                <a:lnTo>
                  <a:pt x="180594" y="29857"/>
                </a:lnTo>
                <a:close/>
              </a:path>
              <a:path w="243840" h="116839">
                <a:moveTo>
                  <a:pt x="226822" y="47688"/>
                </a:moveTo>
                <a:lnTo>
                  <a:pt x="204342" y="47688"/>
                </a:lnTo>
                <a:lnTo>
                  <a:pt x="204463" y="94970"/>
                </a:lnTo>
                <a:lnTo>
                  <a:pt x="222123" y="116331"/>
                </a:lnTo>
                <a:lnTo>
                  <a:pt x="232790" y="116331"/>
                </a:lnTo>
                <a:lnTo>
                  <a:pt x="238632" y="115214"/>
                </a:lnTo>
                <a:lnTo>
                  <a:pt x="243839" y="112979"/>
                </a:lnTo>
                <a:lnTo>
                  <a:pt x="242170" y="97777"/>
                </a:lnTo>
                <a:lnTo>
                  <a:pt x="231521" y="97777"/>
                </a:lnTo>
                <a:lnTo>
                  <a:pt x="230250" y="97408"/>
                </a:lnTo>
                <a:lnTo>
                  <a:pt x="229234" y="96659"/>
                </a:lnTo>
                <a:lnTo>
                  <a:pt x="228091" y="95923"/>
                </a:lnTo>
                <a:lnTo>
                  <a:pt x="227456" y="94970"/>
                </a:lnTo>
                <a:lnTo>
                  <a:pt x="226949" y="92697"/>
                </a:lnTo>
                <a:lnTo>
                  <a:pt x="226822" y="47688"/>
                </a:lnTo>
                <a:close/>
              </a:path>
              <a:path w="243840" h="116839">
                <a:moveTo>
                  <a:pt x="241934" y="95630"/>
                </a:moveTo>
                <a:lnTo>
                  <a:pt x="237998" y="97066"/>
                </a:lnTo>
                <a:lnTo>
                  <a:pt x="235076" y="97777"/>
                </a:lnTo>
                <a:lnTo>
                  <a:pt x="242170" y="97777"/>
                </a:lnTo>
                <a:lnTo>
                  <a:pt x="241934" y="95630"/>
                </a:lnTo>
                <a:close/>
              </a:path>
              <a:path w="243840" h="116839">
                <a:moveTo>
                  <a:pt x="242061" y="29857"/>
                </a:moveTo>
                <a:lnTo>
                  <a:pt x="194055" y="29857"/>
                </a:lnTo>
                <a:lnTo>
                  <a:pt x="194055" y="47688"/>
                </a:lnTo>
                <a:lnTo>
                  <a:pt x="242061" y="47688"/>
                </a:lnTo>
                <a:lnTo>
                  <a:pt x="242061" y="29857"/>
                </a:lnTo>
                <a:close/>
              </a:path>
              <a:path w="243840" h="116839">
                <a:moveTo>
                  <a:pt x="226822" y="0"/>
                </a:moveTo>
                <a:lnTo>
                  <a:pt x="204342" y="13055"/>
                </a:lnTo>
                <a:lnTo>
                  <a:pt x="204342" y="29857"/>
                </a:lnTo>
                <a:lnTo>
                  <a:pt x="226822" y="29857"/>
                </a:lnTo>
                <a:lnTo>
                  <a:pt x="226822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611123" y="3342132"/>
            <a:ext cx="11123930" cy="0"/>
          </a:xfrm>
          <a:custGeom>
            <a:avLst/>
            <a:gdLst/>
            <a:ahLst/>
            <a:cxnLst/>
            <a:rect l="l" t="t" r="r" b="b"/>
            <a:pathLst>
              <a:path w="11123930">
                <a:moveTo>
                  <a:pt x="0" y="0"/>
                </a:moveTo>
                <a:lnTo>
                  <a:pt x="1112367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7028688" y="1898904"/>
            <a:ext cx="332740" cy="443865"/>
          </a:xfrm>
          <a:custGeom>
            <a:avLst/>
            <a:gdLst/>
            <a:ahLst/>
            <a:cxnLst/>
            <a:rect l="l" t="t" r="r" b="b"/>
            <a:pathLst>
              <a:path w="332740" h="443864">
                <a:moveTo>
                  <a:pt x="167893" y="0"/>
                </a:moveTo>
                <a:lnTo>
                  <a:pt x="0" y="0"/>
                </a:lnTo>
                <a:lnTo>
                  <a:pt x="164337" y="221742"/>
                </a:lnTo>
                <a:lnTo>
                  <a:pt x="0" y="443484"/>
                </a:lnTo>
                <a:lnTo>
                  <a:pt x="167893" y="443484"/>
                </a:lnTo>
                <a:lnTo>
                  <a:pt x="332231" y="221742"/>
                </a:lnTo>
                <a:lnTo>
                  <a:pt x="16789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9396983" y="1898904"/>
            <a:ext cx="330835" cy="443865"/>
          </a:xfrm>
          <a:custGeom>
            <a:avLst/>
            <a:gdLst/>
            <a:ahLst/>
            <a:cxnLst/>
            <a:rect l="l" t="t" r="r" b="b"/>
            <a:pathLst>
              <a:path w="330834" h="443864">
                <a:moveTo>
                  <a:pt x="176911" y="0"/>
                </a:moveTo>
                <a:lnTo>
                  <a:pt x="0" y="0"/>
                </a:lnTo>
                <a:lnTo>
                  <a:pt x="153797" y="221742"/>
                </a:lnTo>
                <a:lnTo>
                  <a:pt x="0" y="443484"/>
                </a:lnTo>
                <a:lnTo>
                  <a:pt x="176911" y="443484"/>
                </a:lnTo>
                <a:lnTo>
                  <a:pt x="330708" y="221742"/>
                </a:lnTo>
                <a:lnTo>
                  <a:pt x="17691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5189" rIns="0" bIns="0" rtlCol="0">
            <a:spAutoFit/>
          </a:bodyPr>
          <a:lstStyle/>
          <a:p>
            <a:pPr marL="238760">
              <a:lnSpc>
                <a:spcPct val="100000"/>
              </a:lnSpc>
            </a:pPr>
            <a:r>
              <a:rPr spc="-15" dirty="0">
                <a:latin typeface="Arial"/>
                <a:cs typeface="Arial"/>
              </a:rPr>
              <a:t>IoT</a:t>
            </a:r>
            <a:r>
              <a:rPr spc="-10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Ap</a:t>
            </a:r>
            <a:r>
              <a:rPr spc="-35" dirty="0">
                <a:latin typeface="Arial"/>
                <a:cs typeface="Arial"/>
              </a:rPr>
              <a:t>p</a:t>
            </a:r>
            <a:r>
              <a:rPr spc="-10" dirty="0">
                <a:latin typeface="Arial"/>
                <a:cs typeface="Arial"/>
              </a:rPr>
              <a:t>li</a:t>
            </a:r>
            <a:r>
              <a:rPr spc="-15" dirty="0">
                <a:latin typeface="Arial"/>
                <a:cs typeface="Arial"/>
              </a:rPr>
              <a:t>c</a:t>
            </a:r>
            <a:r>
              <a:rPr spc="-20" dirty="0">
                <a:latin typeface="Arial"/>
                <a:cs typeface="Arial"/>
              </a:rPr>
              <a:t>a</a:t>
            </a:r>
            <a:r>
              <a:rPr spc="-5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ions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55</a:t>
            </a:fld>
            <a:endParaRPr spc="-10" dirty="0"/>
          </a:p>
        </p:txBody>
      </p:sp>
      <p:sp>
        <p:nvSpPr>
          <p:cNvPr id="64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838880"/>
            <a:ext cx="638746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Arial"/>
                <a:cs typeface="Arial"/>
              </a:rPr>
              <a:t>FedEdg</a:t>
            </a:r>
            <a:r>
              <a:rPr sz="2800" b="1" spc="-30" dirty="0">
                <a:latin typeface="Arial"/>
                <a:cs typeface="Arial"/>
              </a:rPr>
              <a:t>e</a:t>
            </a:r>
            <a:r>
              <a:rPr sz="2800" b="1" spc="-10" dirty="0">
                <a:latin typeface="Arial"/>
                <a:cs typeface="Arial"/>
              </a:rPr>
              <a:t>:</a:t>
            </a:r>
            <a:r>
              <a:rPr sz="2800" b="1" spc="4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Feder</a:t>
            </a:r>
            <a:r>
              <a:rPr sz="2800" b="1" spc="-15" dirty="0">
                <a:latin typeface="Arial"/>
                <a:cs typeface="Arial"/>
              </a:rPr>
              <a:t>a</a:t>
            </a:r>
            <a:r>
              <a:rPr sz="2800" b="1" spc="-10" dirty="0">
                <a:latin typeface="Arial"/>
                <a:cs typeface="Arial"/>
              </a:rPr>
              <a:t>t</a:t>
            </a:r>
            <a:r>
              <a:rPr sz="2800" b="1" spc="-15" dirty="0">
                <a:latin typeface="Arial"/>
                <a:cs typeface="Arial"/>
              </a:rPr>
              <a:t>e</a:t>
            </a:r>
            <a:r>
              <a:rPr sz="2800" b="1" spc="-20" dirty="0">
                <a:latin typeface="Arial"/>
                <a:cs typeface="Arial"/>
              </a:rPr>
              <a:t>d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E</a:t>
            </a:r>
            <a:r>
              <a:rPr sz="2800" b="1" spc="-30" dirty="0">
                <a:latin typeface="Arial"/>
                <a:cs typeface="Arial"/>
              </a:rPr>
              <a:t>d</a:t>
            </a:r>
            <a:r>
              <a:rPr sz="2800" b="1" spc="-20" dirty="0">
                <a:latin typeface="Arial"/>
                <a:cs typeface="Arial"/>
              </a:rPr>
              <a:t>ge</a:t>
            </a:r>
            <a:r>
              <a:rPr sz="2800" b="1" spc="2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Co</a:t>
            </a:r>
            <a:r>
              <a:rPr sz="2800" b="1" spc="-35" dirty="0">
                <a:latin typeface="Arial"/>
                <a:cs typeface="Arial"/>
              </a:rPr>
              <a:t>m</a:t>
            </a:r>
            <a:r>
              <a:rPr sz="2800" b="1" spc="-20" dirty="0">
                <a:latin typeface="Arial"/>
                <a:cs typeface="Arial"/>
              </a:rPr>
              <a:t>p</a:t>
            </a:r>
            <a:r>
              <a:rPr sz="2800" b="1" spc="-30" dirty="0">
                <a:latin typeface="Arial"/>
                <a:cs typeface="Arial"/>
              </a:rPr>
              <a:t>u</a:t>
            </a:r>
            <a:r>
              <a:rPr sz="2800" b="1" spc="-15" dirty="0">
                <a:latin typeface="Arial"/>
                <a:cs typeface="Arial"/>
              </a:rPr>
              <a:t>ting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33600" y="1993392"/>
            <a:ext cx="1065276" cy="6446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133600" y="2994660"/>
            <a:ext cx="1065276" cy="655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133600" y="4006596"/>
            <a:ext cx="1065276" cy="673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610355" y="1982723"/>
            <a:ext cx="917448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906511" y="2398776"/>
            <a:ext cx="2834640" cy="18455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525771" y="2301620"/>
            <a:ext cx="3382010" cy="1045844"/>
          </a:xfrm>
          <a:custGeom>
            <a:avLst/>
            <a:gdLst/>
            <a:ahLst/>
            <a:cxnLst/>
            <a:rect l="l" t="t" r="r" b="b"/>
            <a:pathLst>
              <a:path w="3382009" h="1045845">
                <a:moveTo>
                  <a:pt x="5587" y="0"/>
                </a:moveTo>
                <a:lnTo>
                  <a:pt x="0" y="19050"/>
                </a:lnTo>
                <a:lnTo>
                  <a:pt x="75818" y="41782"/>
                </a:lnTo>
                <a:lnTo>
                  <a:pt x="81533" y="22732"/>
                </a:lnTo>
                <a:lnTo>
                  <a:pt x="5587" y="0"/>
                </a:lnTo>
                <a:close/>
              </a:path>
              <a:path w="3382009" h="1045845">
                <a:moveTo>
                  <a:pt x="138429" y="39750"/>
                </a:moveTo>
                <a:lnTo>
                  <a:pt x="132841" y="58800"/>
                </a:lnTo>
                <a:lnTo>
                  <a:pt x="208787" y="81533"/>
                </a:lnTo>
                <a:lnTo>
                  <a:pt x="214375" y="62483"/>
                </a:lnTo>
                <a:lnTo>
                  <a:pt x="138429" y="39750"/>
                </a:lnTo>
                <a:close/>
              </a:path>
              <a:path w="3382009" h="1045845">
                <a:moveTo>
                  <a:pt x="271399" y="79628"/>
                </a:moveTo>
                <a:lnTo>
                  <a:pt x="265683" y="98551"/>
                </a:lnTo>
                <a:lnTo>
                  <a:pt x="341629" y="121284"/>
                </a:lnTo>
                <a:lnTo>
                  <a:pt x="347217" y="102234"/>
                </a:lnTo>
                <a:lnTo>
                  <a:pt x="271399" y="79628"/>
                </a:lnTo>
                <a:close/>
              </a:path>
              <a:path w="3382009" h="1045845">
                <a:moveTo>
                  <a:pt x="404240" y="119379"/>
                </a:moveTo>
                <a:lnTo>
                  <a:pt x="398525" y="138302"/>
                </a:lnTo>
                <a:lnTo>
                  <a:pt x="474472" y="161036"/>
                </a:lnTo>
                <a:lnTo>
                  <a:pt x="480187" y="142112"/>
                </a:lnTo>
                <a:lnTo>
                  <a:pt x="404240" y="119379"/>
                </a:lnTo>
                <a:close/>
              </a:path>
              <a:path w="3382009" h="1045845">
                <a:moveTo>
                  <a:pt x="537082" y="159130"/>
                </a:moveTo>
                <a:lnTo>
                  <a:pt x="531367" y="178053"/>
                </a:lnTo>
                <a:lnTo>
                  <a:pt x="607313" y="200787"/>
                </a:lnTo>
                <a:lnTo>
                  <a:pt x="613028" y="181863"/>
                </a:lnTo>
                <a:lnTo>
                  <a:pt x="537082" y="159130"/>
                </a:lnTo>
                <a:close/>
              </a:path>
              <a:path w="3382009" h="1045845">
                <a:moveTo>
                  <a:pt x="669925" y="198881"/>
                </a:moveTo>
                <a:lnTo>
                  <a:pt x="664210" y="217804"/>
                </a:lnTo>
                <a:lnTo>
                  <a:pt x="740155" y="240537"/>
                </a:lnTo>
                <a:lnTo>
                  <a:pt x="745870" y="221614"/>
                </a:lnTo>
                <a:lnTo>
                  <a:pt x="669925" y="198881"/>
                </a:lnTo>
                <a:close/>
              </a:path>
              <a:path w="3382009" h="1045845">
                <a:moveTo>
                  <a:pt x="802766" y="238632"/>
                </a:moveTo>
                <a:lnTo>
                  <a:pt x="797051" y="257555"/>
                </a:lnTo>
                <a:lnTo>
                  <a:pt x="872998" y="280288"/>
                </a:lnTo>
                <a:lnTo>
                  <a:pt x="878713" y="261365"/>
                </a:lnTo>
                <a:lnTo>
                  <a:pt x="802766" y="238632"/>
                </a:lnTo>
                <a:close/>
              </a:path>
              <a:path w="3382009" h="1045845">
                <a:moveTo>
                  <a:pt x="935608" y="278383"/>
                </a:moveTo>
                <a:lnTo>
                  <a:pt x="930020" y="297433"/>
                </a:lnTo>
                <a:lnTo>
                  <a:pt x="1005839" y="320039"/>
                </a:lnTo>
                <a:lnTo>
                  <a:pt x="1011554" y="301116"/>
                </a:lnTo>
                <a:lnTo>
                  <a:pt x="935608" y="278383"/>
                </a:lnTo>
                <a:close/>
              </a:path>
              <a:path w="3382009" h="1045845">
                <a:moveTo>
                  <a:pt x="1068577" y="318134"/>
                </a:moveTo>
                <a:lnTo>
                  <a:pt x="1062863" y="337184"/>
                </a:lnTo>
                <a:lnTo>
                  <a:pt x="1138808" y="359917"/>
                </a:lnTo>
                <a:lnTo>
                  <a:pt x="1144397" y="340867"/>
                </a:lnTo>
                <a:lnTo>
                  <a:pt x="1068577" y="318134"/>
                </a:lnTo>
                <a:close/>
              </a:path>
              <a:path w="3382009" h="1045845">
                <a:moveTo>
                  <a:pt x="1201419" y="357886"/>
                </a:moveTo>
                <a:lnTo>
                  <a:pt x="1195704" y="376936"/>
                </a:lnTo>
                <a:lnTo>
                  <a:pt x="1271651" y="399668"/>
                </a:lnTo>
                <a:lnTo>
                  <a:pt x="1277239" y="380618"/>
                </a:lnTo>
                <a:lnTo>
                  <a:pt x="1201419" y="357886"/>
                </a:lnTo>
                <a:close/>
              </a:path>
              <a:path w="3382009" h="1045845">
                <a:moveTo>
                  <a:pt x="1334262" y="397637"/>
                </a:moveTo>
                <a:lnTo>
                  <a:pt x="1328547" y="416687"/>
                </a:lnTo>
                <a:lnTo>
                  <a:pt x="1404492" y="439419"/>
                </a:lnTo>
                <a:lnTo>
                  <a:pt x="1410207" y="420369"/>
                </a:lnTo>
                <a:lnTo>
                  <a:pt x="1334262" y="397637"/>
                </a:lnTo>
                <a:close/>
              </a:path>
              <a:path w="3382009" h="1045845">
                <a:moveTo>
                  <a:pt x="1467103" y="437514"/>
                </a:moveTo>
                <a:lnTo>
                  <a:pt x="1461389" y="456438"/>
                </a:lnTo>
                <a:lnTo>
                  <a:pt x="1537335" y="479170"/>
                </a:lnTo>
                <a:lnTo>
                  <a:pt x="1543050" y="460248"/>
                </a:lnTo>
                <a:lnTo>
                  <a:pt x="1467103" y="437514"/>
                </a:lnTo>
                <a:close/>
              </a:path>
              <a:path w="3382009" h="1045845">
                <a:moveTo>
                  <a:pt x="1599945" y="477265"/>
                </a:moveTo>
                <a:lnTo>
                  <a:pt x="1594230" y="496188"/>
                </a:lnTo>
                <a:lnTo>
                  <a:pt x="1670177" y="518921"/>
                </a:lnTo>
                <a:lnTo>
                  <a:pt x="1675891" y="499999"/>
                </a:lnTo>
                <a:lnTo>
                  <a:pt x="1599945" y="477265"/>
                </a:lnTo>
                <a:close/>
              </a:path>
              <a:path w="3382009" h="1045845">
                <a:moveTo>
                  <a:pt x="1732788" y="517016"/>
                </a:moveTo>
                <a:lnTo>
                  <a:pt x="1727073" y="535939"/>
                </a:lnTo>
                <a:lnTo>
                  <a:pt x="1803018" y="558673"/>
                </a:lnTo>
                <a:lnTo>
                  <a:pt x="1808733" y="539750"/>
                </a:lnTo>
                <a:lnTo>
                  <a:pt x="1732788" y="517016"/>
                </a:lnTo>
                <a:close/>
              </a:path>
              <a:path w="3382009" h="1045845">
                <a:moveTo>
                  <a:pt x="1865629" y="556767"/>
                </a:moveTo>
                <a:lnTo>
                  <a:pt x="1860041" y="575690"/>
                </a:lnTo>
                <a:lnTo>
                  <a:pt x="1935861" y="598424"/>
                </a:lnTo>
                <a:lnTo>
                  <a:pt x="1941576" y="579501"/>
                </a:lnTo>
                <a:lnTo>
                  <a:pt x="1865629" y="556767"/>
                </a:lnTo>
                <a:close/>
              </a:path>
              <a:path w="3382009" h="1045845">
                <a:moveTo>
                  <a:pt x="1998599" y="596518"/>
                </a:moveTo>
                <a:lnTo>
                  <a:pt x="1992883" y="615568"/>
                </a:lnTo>
                <a:lnTo>
                  <a:pt x="2068829" y="638175"/>
                </a:lnTo>
                <a:lnTo>
                  <a:pt x="2074418" y="619251"/>
                </a:lnTo>
                <a:lnTo>
                  <a:pt x="1998599" y="596518"/>
                </a:lnTo>
                <a:close/>
              </a:path>
              <a:path w="3382009" h="1045845">
                <a:moveTo>
                  <a:pt x="2131441" y="636269"/>
                </a:moveTo>
                <a:lnTo>
                  <a:pt x="2125726" y="655319"/>
                </a:lnTo>
                <a:lnTo>
                  <a:pt x="2201672" y="678052"/>
                </a:lnTo>
                <a:lnTo>
                  <a:pt x="2207259" y="659002"/>
                </a:lnTo>
                <a:lnTo>
                  <a:pt x="2131441" y="636269"/>
                </a:lnTo>
                <a:close/>
              </a:path>
              <a:path w="3382009" h="1045845">
                <a:moveTo>
                  <a:pt x="2264282" y="676020"/>
                </a:moveTo>
                <a:lnTo>
                  <a:pt x="2258568" y="695070"/>
                </a:lnTo>
                <a:lnTo>
                  <a:pt x="2334513" y="717803"/>
                </a:lnTo>
                <a:lnTo>
                  <a:pt x="2340229" y="698753"/>
                </a:lnTo>
                <a:lnTo>
                  <a:pt x="2264282" y="676020"/>
                </a:lnTo>
                <a:close/>
              </a:path>
              <a:path w="3382009" h="1045845">
                <a:moveTo>
                  <a:pt x="2397125" y="715771"/>
                </a:moveTo>
                <a:lnTo>
                  <a:pt x="2391409" y="734821"/>
                </a:lnTo>
                <a:lnTo>
                  <a:pt x="2467355" y="757554"/>
                </a:lnTo>
                <a:lnTo>
                  <a:pt x="2473071" y="738504"/>
                </a:lnTo>
                <a:lnTo>
                  <a:pt x="2397125" y="715771"/>
                </a:lnTo>
                <a:close/>
              </a:path>
              <a:path w="3382009" h="1045845">
                <a:moveTo>
                  <a:pt x="2529967" y="755650"/>
                </a:moveTo>
                <a:lnTo>
                  <a:pt x="2524252" y="774573"/>
                </a:lnTo>
                <a:lnTo>
                  <a:pt x="2600198" y="797305"/>
                </a:lnTo>
                <a:lnTo>
                  <a:pt x="2605912" y="778255"/>
                </a:lnTo>
                <a:lnTo>
                  <a:pt x="2529967" y="755650"/>
                </a:lnTo>
                <a:close/>
              </a:path>
              <a:path w="3382009" h="1045845">
                <a:moveTo>
                  <a:pt x="2662808" y="795401"/>
                </a:moveTo>
                <a:lnTo>
                  <a:pt x="2657221" y="814324"/>
                </a:lnTo>
                <a:lnTo>
                  <a:pt x="2733039" y="837056"/>
                </a:lnTo>
                <a:lnTo>
                  <a:pt x="2738754" y="818133"/>
                </a:lnTo>
                <a:lnTo>
                  <a:pt x="2662808" y="795401"/>
                </a:lnTo>
                <a:close/>
              </a:path>
              <a:path w="3382009" h="1045845">
                <a:moveTo>
                  <a:pt x="2795651" y="835151"/>
                </a:moveTo>
                <a:lnTo>
                  <a:pt x="2790062" y="854075"/>
                </a:lnTo>
                <a:lnTo>
                  <a:pt x="2865881" y="876807"/>
                </a:lnTo>
                <a:lnTo>
                  <a:pt x="2871597" y="857884"/>
                </a:lnTo>
                <a:lnTo>
                  <a:pt x="2795651" y="835151"/>
                </a:lnTo>
                <a:close/>
              </a:path>
              <a:path w="3382009" h="1045845">
                <a:moveTo>
                  <a:pt x="2928620" y="874902"/>
                </a:moveTo>
                <a:lnTo>
                  <a:pt x="2922904" y="893826"/>
                </a:lnTo>
                <a:lnTo>
                  <a:pt x="2998851" y="916558"/>
                </a:lnTo>
                <a:lnTo>
                  <a:pt x="3004438" y="897636"/>
                </a:lnTo>
                <a:lnTo>
                  <a:pt x="2928620" y="874902"/>
                </a:lnTo>
                <a:close/>
              </a:path>
              <a:path w="3382009" h="1045845">
                <a:moveTo>
                  <a:pt x="3061461" y="914653"/>
                </a:moveTo>
                <a:lnTo>
                  <a:pt x="3055747" y="933576"/>
                </a:lnTo>
                <a:lnTo>
                  <a:pt x="3131693" y="956309"/>
                </a:lnTo>
                <a:lnTo>
                  <a:pt x="3137280" y="937387"/>
                </a:lnTo>
                <a:lnTo>
                  <a:pt x="3061461" y="914653"/>
                </a:lnTo>
                <a:close/>
              </a:path>
              <a:path w="3382009" h="1045845">
                <a:moveTo>
                  <a:pt x="3278504" y="923670"/>
                </a:moveTo>
                <a:lnTo>
                  <a:pt x="3308984" y="999108"/>
                </a:lnTo>
                <a:lnTo>
                  <a:pt x="3242055" y="1045337"/>
                </a:lnTo>
                <a:lnTo>
                  <a:pt x="3381882" y="1020952"/>
                </a:lnTo>
                <a:lnTo>
                  <a:pt x="3278504" y="923670"/>
                </a:lnTo>
                <a:close/>
              </a:path>
              <a:path w="3382009" h="1045845">
                <a:moveTo>
                  <a:pt x="3194304" y="954404"/>
                </a:moveTo>
                <a:lnTo>
                  <a:pt x="3188588" y="973454"/>
                </a:lnTo>
                <a:lnTo>
                  <a:pt x="3264534" y="996188"/>
                </a:lnTo>
                <a:lnTo>
                  <a:pt x="3270250" y="977138"/>
                </a:lnTo>
                <a:lnTo>
                  <a:pt x="3194304" y="9544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5563615" y="4118163"/>
            <a:ext cx="225552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latin typeface="Microsoft YaHei"/>
                <a:cs typeface="Microsoft YaHei"/>
              </a:rPr>
              <a:t>数据量大，无法实时传输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418" y="2156045"/>
            <a:ext cx="117475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0A1107"/>
                </a:solidFill>
                <a:latin typeface="Microsoft YaHei"/>
                <a:cs typeface="Microsoft YaHei"/>
              </a:rPr>
              <a:t>无人车公司</a:t>
            </a:r>
            <a:r>
              <a:rPr sz="1600" spc="-15" dirty="0">
                <a:solidFill>
                  <a:srgbClr val="0A1107"/>
                </a:solidFill>
                <a:latin typeface="Arial"/>
                <a:cs typeface="Arial"/>
              </a:rPr>
              <a:t>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0927" y="3238346"/>
            <a:ext cx="1174750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>
                <a:solidFill>
                  <a:srgbClr val="0A1107"/>
                </a:solidFill>
                <a:latin typeface="Microsoft YaHei"/>
                <a:cs typeface="Microsoft YaHei"/>
              </a:rPr>
              <a:t>无人车公司</a:t>
            </a:r>
            <a:r>
              <a:rPr sz="1600" spc="-15" dirty="0">
                <a:solidFill>
                  <a:srgbClr val="0A1107"/>
                </a:solidFill>
                <a:latin typeface="Arial"/>
                <a:cs typeface="Arial"/>
              </a:rPr>
              <a:t>B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0927" y="4240496"/>
            <a:ext cx="1185545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0A1107"/>
                </a:solidFill>
                <a:latin typeface="Microsoft YaHei"/>
                <a:cs typeface="Microsoft YaHei"/>
              </a:rPr>
              <a:t>无人车公司</a:t>
            </a:r>
            <a:r>
              <a:rPr sz="1600" spc="-15" dirty="0">
                <a:solidFill>
                  <a:srgbClr val="0A1107"/>
                </a:solidFill>
                <a:latin typeface="Arial"/>
                <a:cs typeface="Arial"/>
              </a:rPr>
              <a:t>C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10355" y="3031235"/>
            <a:ext cx="917448" cy="653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649979" y="4026408"/>
            <a:ext cx="917448" cy="6537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4528439" y="3260978"/>
            <a:ext cx="3379470" cy="127000"/>
          </a:xfrm>
          <a:custGeom>
            <a:avLst/>
            <a:gdLst/>
            <a:ahLst/>
            <a:cxnLst/>
            <a:rect l="l" t="t" r="r" b="b"/>
            <a:pathLst>
              <a:path w="3379470" h="127000">
                <a:moveTo>
                  <a:pt x="79248" y="87884"/>
                </a:moveTo>
                <a:lnTo>
                  <a:pt x="0" y="88773"/>
                </a:lnTo>
                <a:lnTo>
                  <a:pt x="253" y="108585"/>
                </a:lnTo>
                <a:lnTo>
                  <a:pt x="79501" y="107696"/>
                </a:lnTo>
                <a:lnTo>
                  <a:pt x="79248" y="87884"/>
                </a:lnTo>
                <a:close/>
              </a:path>
              <a:path w="3379470" h="127000">
                <a:moveTo>
                  <a:pt x="217932" y="86360"/>
                </a:moveTo>
                <a:lnTo>
                  <a:pt x="138684" y="87249"/>
                </a:lnTo>
                <a:lnTo>
                  <a:pt x="138937" y="107061"/>
                </a:lnTo>
                <a:lnTo>
                  <a:pt x="218186" y="106172"/>
                </a:lnTo>
                <a:lnTo>
                  <a:pt x="217932" y="86360"/>
                </a:lnTo>
                <a:close/>
              </a:path>
              <a:path w="3379470" h="127000">
                <a:moveTo>
                  <a:pt x="356615" y="84836"/>
                </a:moveTo>
                <a:lnTo>
                  <a:pt x="277368" y="85725"/>
                </a:lnTo>
                <a:lnTo>
                  <a:pt x="277622" y="105537"/>
                </a:lnTo>
                <a:lnTo>
                  <a:pt x="356870" y="104648"/>
                </a:lnTo>
                <a:lnTo>
                  <a:pt x="356615" y="84836"/>
                </a:lnTo>
                <a:close/>
              </a:path>
              <a:path w="3379470" h="127000">
                <a:moveTo>
                  <a:pt x="495300" y="83438"/>
                </a:moveTo>
                <a:lnTo>
                  <a:pt x="416051" y="84200"/>
                </a:lnTo>
                <a:lnTo>
                  <a:pt x="416306" y="104012"/>
                </a:lnTo>
                <a:lnTo>
                  <a:pt x="495553" y="103250"/>
                </a:lnTo>
                <a:lnTo>
                  <a:pt x="495300" y="83438"/>
                </a:lnTo>
                <a:close/>
              </a:path>
              <a:path w="3379470" h="127000">
                <a:moveTo>
                  <a:pt x="633984" y="81915"/>
                </a:moveTo>
                <a:lnTo>
                  <a:pt x="554736" y="82804"/>
                </a:lnTo>
                <a:lnTo>
                  <a:pt x="554989" y="102616"/>
                </a:lnTo>
                <a:lnTo>
                  <a:pt x="634238" y="101726"/>
                </a:lnTo>
                <a:lnTo>
                  <a:pt x="633984" y="81915"/>
                </a:lnTo>
                <a:close/>
              </a:path>
              <a:path w="3379470" h="127000">
                <a:moveTo>
                  <a:pt x="772668" y="80391"/>
                </a:moveTo>
                <a:lnTo>
                  <a:pt x="693420" y="81280"/>
                </a:lnTo>
                <a:lnTo>
                  <a:pt x="693674" y="101092"/>
                </a:lnTo>
                <a:lnTo>
                  <a:pt x="772795" y="100203"/>
                </a:lnTo>
                <a:lnTo>
                  <a:pt x="772668" y="80391"/>
                </a:lnTo>
                <a:close/>
              </a:path>
              <a:path w="3379470" h="127000">
                <a:moveTo>
                  <a:pt x="911351" y="78867"/>
                </a:moveTo>
                <a:lnTo>
                  <a:pt x="832103" y="79756"/>
                </a:lnTo>
                <a:lnTo>
                  <a:pt x="832231" y="99568"/>
                </a:lnTo>
                <a:lnTo>
                  <a:pt x="911478" y="98679"/>
                </a:lnTo>
                <a:lnTo>
                  <a:pt x="911351" y="78867"/>
                </a:lnTo>
                <a:close/>
              </a:path>
              <a:path w="3379470" h="127000">
                <a:moveTo>
                  <a:pt x="1050036" y="77343"/>
                </a:moveTo>
                <a:lnTo>
                  <a:pt x="970788" y="78232"/>
                </a:lnTo>
                <a:lnTo>
                  <a:pt x="970914" y="98044"/>
                </a:lnTo>
                <a:lnTo>
                  <a:pt x="1050163" y="97155"/>
                </a:lnTo>
                <a:lnTo>
                  <a:pt x="1050036" y="77343"/>
                </a:lnTo>
                <a:close/>
              </a:path>
              <a:path w="3379470" h="127000">
                <a:moveTo>
                  <a:pt x="1188720" y="75946"/>
                </a:moveTo>
                <a:lnTo>
                  <a:pt x="1109472" y="76708"/>
                </a:lnTo>
                <a:lnTo>
                  <a:pt x="1109599" y="96520"/>
                </a:lnTo>
                <a:lnTo>
                  <a:pt x="1188847" y="95758"/>
                </a:lnTo>
                <a:lnTo>
                  <a:pt x="1188720" y="75946"/>
                </a:lnTo>
                <a:close/>
              </a:path>
              <a:path w="3379470" h="127000">
                <a:moveTo>
                  <a:pt x="1327403" y="74422"/>
                </a:moveTo>
                <a:lnTo>
                  <a:pt x="1248156" y="75184"/>
                </a:lnTo>
                <a:lnTo>
                  <a:pt x="1248283" y="94996"/>
                </a:lnTo>
                <a:lnTo>
                  <a:pt x="1327531" y="94234"/>
                </a:lnTo>
                <a:lnTo>
                  <a:pt x="1327403" y="74422"/>
                </a:lnTo>
                <a:close/>
              </a:path>
              <a:path w="3379470" h="127000">
                <a:moveTo>
                  <a:pt x="1465961" y="72898"/>
                </a:moveTo>
                <a:lnTo>
                  <a:pt x="1386713" y="73787"/>
                </a:lnTo>
                <a:lnTo>
                  <a:pt x="1386966" y="93599"/>
                </a:lnTo>
                <a:lnTo>
                  <a:pt x="1466214" y="92710"/>
                </a:lnTo>
                <a:lnTo>
                  <a:pt x="1465961" y="72898"/>
                </a:lnTo>
                <a:close/>
              </a:path>
              <a:path w="3379470" h="127000">
                <a:moveTo>
                  <a:pt x="1604645" y="71374"/>
                </a:moveTo>
                <a:lnTo>
                  <a:pt x="1525397" y="72262"/>
                </a:lnTo>
                <a:lnTo>
                  <a:pt x="1525651" y="92075"/>
                </a:lnTo>
                <a:lnTo>
                  <a:pt x="1604899" y="91186"/>
                </a:lnTo>
                <a:lnTo>
                  <a:pt x="1604645" y="71374"/>
                </a:lnTo>
                <a:close/>
              </a:path>
              <a:path w="3379470" h="127000">
                <a:moveTo>
                  <a:pt x="1743328" y="69850"/>
                </a:moveTo>
                <a:lnTo>
                  <a:pt x="1664081" y="70738"/>
                </a:lnTo>
                <a:lnTo>
                  <a:pt x="1664335" y="90550"/>
                </a:lnTo>
                <a:lnTo>
                  <a:pt x="1743583" y="89662"/>
                </a:lnTo>
                <a:lnTo>
                  <a:pt x="1743328" y="69850"/>
                </a:lnTo>
                <a:close/>
              </a:path>
              <a:path w="3379470" h="127000">
                <a:moveTo>
                  <a:pt x="1882013" y="68325"/>
                </a:moveTo>
                <a:lnTo>
                  <a:pt x="1802764" y="69215"/>
                </a:lnTo>
                <a:lnTo>
                  <a:pt x="1803019" y="89026"/>
                </a:lnTo>
                <a:lnTo>
                  <a:pt x="1882266" y="88137"/>
                </a:lnTo>
                <a:lnTo>
                  <a:pt x="1882013" y="68325"/>
                </a:lnTo>
                <a:close/>
              </a:path>
              <a:path w="3379470" h="127000">
                <a:moveTo>
                  <a:pt x="2020696" y="66929"/>
                </a:moveTo>
                <a:lnTo>
                  <a:pt x="1941449" y="67691"/>
                </a:lnTo>
                <a:lnTo>
                  <a:pt x="1941702" y="87503"/>
                </a:lnTo>
                <a:lnTo>
                  <a:pt x="2020951" y="86741"/>
                </a:lnTo>
                <a:lnTo>
                  <a:pt x="2020696" y="66929"/>
                </a:lnTo>
                <a:close/>
              </a:path>
              <a:path w="3379470" h="127000">
                <a:moveTo>
                  <a:pt x="2159381" y="65405"/>
                </a:moveTo>
                <a:lnTo>
                  <a:pt x="2080133" y="66294"/>
                </a:lnTo>
                <a:lnTo>
                  <a:pt x="2080387" y="86106"/>
                </a:lnTo>
                <a:lnTo>
                  <a:pt x="2159635" y="85217"/>
                </a:lnTo>
                <a:lnTo>
                  <a:pt x="2159381" y="65405"/>
                </a:lnTo>
                <a:close/>
              </a:path>
              <a:path w="3379470" h="127000">
                <a:moveTo>
                  <a:pt x="2298065" y="63881"/>
                </a:moveTo>
                <a:lnTo>
                  <a:pt x="2218816" y="64770"/>
                </a:lnTo>
                <a:lnTo>
                  <a:pt x="2219070" y="84582"/>
                </a:lnTo>
                <a:lnTo>
                  <a:pt x="2298318" y="83693"/>
                </a:lnTo>
                <a:lnTo>
                  <a:pt x="2298065" y="63881"/>
                </a:lnTo>
                <a:close/>
              </a:path>
              <a:path w="3379470" h="127000">
                <a:moveTo>
                  <a:pt x="2436749" y="62357"/>
                </a:moveTo>
                <a:lnTo>
                  <a:pt x="2357501" y="63246"/>
                </a:lnTo>
                <a:lnTo>
                  <a:pt x="2357755" y="83058"/>
                </a:lnTo>
                <a:lnTo>
                  <a:pt x="2437003" y="82169"/>
                </a:lnTo>
                <a:lnTo>
                  <a:pt x="2436749" y="62357"/>
                </a:lnTo>
                <a:close/>
              </a:path>
              <a:path w="3379470" h="127000">
                <a:moveTo>
                  <a:pt x="2575433" y="60833"/>
                </a:moveTo>
                <a:lnTo>
                  <a:pt x="2496185" y="61722"/>
                </a:lnTo>
                <a:lnTo>
                  <a:pt x="2496439" y="81534"/>
                </a:lnTo>
                <a:lnTo>
                  <a:pt x="2575687" y="80645"/>
                </a:lnTo>
                <a:lnTo>
                  <a:pt x="2575433" y="60833"/>
                </a:lnTo>
                <a:close/>
              </a:path>
              <a:path w="3379470" h="127000">
                <a:moveTo>
                  <a:pt x="2714116" y="59436"/>
                </a:moveTo>
                <a:lnTo>
                  <a:pt x="2634868" y="60198"/>
                </a:lnTo>
                <a:lnTo>
                  <a:pt x="2635122" y="80010"/>
                </a:lnTo>
                <a:lnTo>
                  <a:pt x="2714370" y="79248"/>
                </a:lnTo>
                <a:lnTo>
                  <a:pt x="2714116" y="59436"/>
                </a:lnTo>
                <a:close/>
              </a:path>
              <a:path w="3379470" h="127000">
                <a:moveTo>
                  <a:pt x="2852801" y="57912"/>
                </a:moveTo>
                <a:lnTo>
                  <a:pt x="2773553" y="58800"/>
                </a:lnTo>
                <a:lnTo>
                  <a:pt x="2773807" y="78612"/>
                </a:lnTo>
                <a:lnTo>
                  <a:pt x="2853055" y="77724"/>
                </a:lnTo>
                <a:lnTo>
                  <a:pt x="2852801" y="57912"/>
                </a:lnTo>
                <a:close/>
              </a:path>
              <a:path w="3379470" h="127000">
                <a:moveTo>
                  <a:pt x="2991485" y="56387"/>
                </a:moveTo>
                <a:lnTo>
                  <a:pt x="2912237" y="57276"/>
                </a:lnTo>
                <a:lnTo>
                  <a:pt x="2912364" y="77088"/>
                </a:lnTo>
                <a:lnTo>
                  <a:pt x="2991612" y="76200"/>
                </a:lnTo>
                <a:lnTo>
                  <a:pt x="2991485" y="56387"/>
                </a:lnTo>
                <a:close/>
              </a:path>
              <a:path w="3379470" h="127000">
                <a:moveTo>
                  <a:pt x="3130168" y="54863"/>
                </a:moveTo>
                <a:lnTo>
                  <a:pt x="3050920" y="55753"/>
                </a:lnTo>
                <a:lnTo>
                  <a:pt x="3051047" y="75565"/>
                </a:lnTo>
                <a:lnTo>
                  <a:pt x="3130295" y="74675"/>
                </a:lnTo>
                <a:lnTo>
                  <a:pt x="3130168" y="54863"/>
                </a:lnTo>
                <a:close/>
              </a:path>
              <a:path w="3379470" h="127000">
                <a:moveTo>
                  <a:pt x="3251581" y="0"/>
                </a:moveTo>
                <a:lnTo>
                  <a:pt x="3303016" y="62865"/>
                </a:lnTo>
                <a:lnTo>
                  <a:pt x="3252978" y="127000"/>
                </a:lnTo>
                <a:lnTo>
                  <a:pt x="3379216" y="62103"/>
                </a:lnTo>
                <a:lnTo>
                  <a:pt x="3251581" y="0"/>
                </a:lnTo>
                <a:close/>
              </a:path>
              <a:path w="3379470" h="127000">
                <a:moveTo>
                  <a:pt x="3268853" y="53340"/>
                </a:moveTo>
                <a:lnTo>
                  <a:pt x="3189605" y="54229"/>
                </a:lnTo>
                <a:lnTo>
                  <a:pt x="3189732" y="74041"/>
                </a:lnTo>
                <a:lnTo>
                  <a:pt x="3268980" y="73151"/>
                </a:lnTo>
                <a:lnTo>
                  <a:pt x="3268853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4565269" y="3299840"/>
            <a:ext cx="3343910" cy="1064895"/>
          </a:xfrm>
          <a:custGeom>
            <a:avLst/>
            <a:gdLst/>
            <a:ahLst/>
            <a:cxnLst/>
            <a:rect l="l" t="t" r="r" b="b"/>
            <a:pathLst>
              <a:path w="3343909" h="1064895">
                <a:moveTo>
                  <a:pt x="75691" y="1022477"/>
                </a:moveTo>
                <a:lnTo>
                  <a:pt x="0" y="1045845"/>
                </a:lnTo>
                <a:lnTo>
                  <a:pt x="5841" y="1064895"/>
                </a:lnTo>
                <a:lnTo>
                  <a:pt x="81533" y="1041400"/>
                </a:lnTo>
                <a:lnTo>
                  <a:pt x="75691" y="1022477"/>
                </a:lnTo>
                <a:close/>
              </a:path>
              <a:path w="3343909" h="1064895">
                <a:moveTo>
                  <a:pt x="208152" y="981583"/>
                </a:moveTo>
                <a:lnTo>
                  <a:pt x="132460" y="1004951"/>
                </a:lnTo>
                <a:lnTo>
                  <a:pt x="138302" y="1023874"/>
                </a:lnTo>
                <a:lnTo>
                  <a:pt x="214121" y="1000506"/>
                </a:lnTo>
                <a:lnTo>
                  <a:pt x="208152" y="981583"/>
                </a:lnTo>
                <a:close/>
              </a:path>
              <a:path w="3343909" h="1064895">
                <a:moveTo>
                  <a:pt x="340740" y="940689"/>
                </a:moveTo>
                <a:lnTo>
                  <a:pt x="265048" y="964057"/>
                </a:lnTo>
                <a:lnTo>
                  <a:pt x="270890" y="982980"/>
                </a:lnTo>
                <a:lnTo>
                  <a:pt x="346582" y="959612"/>
                </a:lnTo>
                <a:lnTo>
                  <a:pt x="340740" y="940689"/>
                </a:lnTo>
                <a:close/>
              </a:path>
              <a:path w="3343909" h="1064895">
                <a:moveTo>
                  <a:pt x="473201" y="899668"/>
                </a:moveTo>
                <a:lnTo>
                  <a:pt x="397509" y="923036"/>
                </a:lnTo>
                <a:lnTo>
                  <a:pt x="403351" y="941959"/>
                </a:lnTo>
                <a:lnTo>
                  <a:pt x="479043" y="918591"/>
                </a:lnTo>
                <a:lnTo>
                  <a:pt x="473201" y="899668"/>
                </a:lnTo>
                <a:close/>
              </a:path>
              <a:path w="3343909" h="1064895">
                <a:moveTo>
                  <a:pt x="605663" y="858774"/>
                </a:moveTo>
                <a:lnTo>
                  <a:pt x="529970" y="882142"/>
                </a:lnTo>
                <a:lnTo>
                  <a:pt x="535813" y="901065"/>
                </a:lnTo>
                <a:lnTo>
                  <a:pt x="611631" y="877697"/>
                </a:lnTo>
                <a:lnTo>
                  <a:pt x="605663" y="858774"/>
                </a:lnTo>
                <a:close/>
              </a:path>
              <a:path w="3343909" h="1064895">
                <a:moveTo>
                  <a:pt x="738251" y="817753"/>
                </a:moveTo>
                <a:lnTo>
                  <a:pt x="662558" y="841248"/>
                </a:lnTo>
                <a:lnTo>
                  <a:pt x="668401" y="860171"/>
                </a:lnTo>
                <a:lnTo>
                  <a:pt x="744092" y="836676"/>
                </a:lnTo>
                <a:lnTo>
                  <a:pt x="738251" y="817753"/>
                </a:lnTo>
                <a:close/>
              </a:path>
              <a:path w="3343909" h="1064895">
                <a:moveTo>
                  <a:pt x="870711" y="776859"/>
                </a:moveTo>
                <a:lnTo>
                  <a:pt x="795019" y="800227"/>
                </a:lnTo>
                <a:lnTo>
                  <a:pt x="800861" y="819150"/>
                </a:lnTo>
                <a:lnTo>
                  <a:pt x="876553" y="795782"/>
                </a:lnTo>
                <a:lnTo>
                  <a:pt x="870711" y="776859"/>
                </a:lnTo>
                <a:close/>
              </a:path>
              <a:path w="3343909" h="1064895">
                <a:moveTo>
                  <a:pt x="1003172" y="735965"/>
                </a:moveTo>
                <a:lnTo>
                  <a:pt x="927480" y="759333"/>
                </a:lnTo>
                <a:lnTo>
                  <a:pt x="933322" y="778256"/>
                </a:lnTo>
                <a:lnTo>
                  <a:pt x="1009141" y="754888"/>
                </a:lnTo>
                <a:lnTo>
                  <a:pt x="1003172" y="735965"/>
                </a:lnTo>
                <a:close/>
              </a:path>
              <a:path w="3343909" h="1064895">
                <a:moveTo>
                  <a:pt x="1135760" y="694944"/>
                </a:moveTo>
                <a:lnTo>
                  <a:pt x="1060068" y="718439"/>
                </a:lnTo>
                <a:lnTo>
                  <a:pt x="1065910" y="737362"/>
                </a:lnTo>
                <a:lnTo>
                  <a:pt x="1141602" y="713867"/>
                </a:lnTo>
                <a:lnTo>
                  <a:pt x="1135760" y="694944"/>
                </a:lnTo>
                <a:close/>
              </a:path>
              <a:path w="3343909" h="1064895">
                <a:moveTo>
                  <a:pt x="1268221" y="654050"/>
                </a:moveTo>
                <a:lnTo>
                  <a:pt x="1192529" y="677418"/>
                </a:lnTo>
                <a:lnTo>
                  <a:pt x="1198371" y="696341"/>
                </a:lnTo>
                <a:lnTo>
                  <a:pt x="1274064" y="672973"/>
                </a:lnTo>
                <a:lnTo>
                  <a:pt x="1268221" y="654050"/>
                </a:lnTo>
                <a:close/>
              </a:path>
              <a:path w="3343909" h="1064895">
                <a:moveTo>
                  <a:pt x="1400682" y="613156"/>
                </a:moveTo>
                <a:lnTo>
                  <a:pt x="1324990" y="636524"/>
                </a:lnTo>
                <a:lnTo>
                  <a:pt x="1330832" y="655447"/>
                </a:lnTo>
                <a:lnTo>
                  <a:pt x="1406652" y="632079"/>
                </a:lnTo>
                <a:lnTo>
                  <a:pt x="1400682" y="613156"/>
                </a:lnTo>
                <a:close/>
              </a:path>
              <a:path w="3343909" h="1064895">
                <a:moveTo>
                  <a:pt x="1533270" y="572135"/>
                </a:moveTo>
                <a:lnTo>
                  <a:pt x="1457578" y="595503"/>
                </a:lnTo>
                <a:lnTo>
                  <a:pt x="1463420" y="614426"/>
                </a:lnTo>
                <a:lnTo>
                  <a:pt x="1539113" y="591058"/>
                </a:lnTo>
                <a:lnTo>
                  <a:pt x="1533270" y="572135"/>
                </a:lnTo>
                <a:close/>
              </a:path>
              <a:path w="3343909" h="1064895">
                <a:moveTo>
                  <a:pt x="1665731" y="531241"/>
                </a:moveTo>
                <a:lnTo>
                  <a:pt x="1590039" y="554609"/>
                </a:lnTo>
                <a:lnTo>
                  <a:pt x="1595881" y="573532"/>
                </a:lnTo>
                <a:lnTo>
                  <a:pt x="1671573" y="550164"/>
                </a:lnTo>
                <a:lnTo>
                  <a:pt x="1665731" y="531241"/>
                </a:lnTo>
                <a:close/>
              </a:path>
              <a:path w="3343909" h="1064895">
                <a:moveTo>
                  <a:pt x="1798192" y="490220"/>
                </a:moveTo>
                <a:lnTo>
                  <a:pt x="1722501" y="513715"/>
                </a:lnTo>
                <a:lnTo>
                  <a:pt x="1728342" y="532638"/>
                </a:lnTo>
                <a:lnTo>
                  <a:pt x="1804161" y="509270"/>
                </a:lnTo>
                <a:lnTo>
                  <a:pt x="1798192" y="490220"/>
                </a:lnTo>
                <a:close/>
              </a:path>
              <a:path w="3343909" h="1064895">
                <a:moveTo>
                  <a:pt x="1930780" y="449326"/>
                </a:moveTo>
                <a:lnTo>
                  <a:pt x="1855089" y="472694"/>
                </a:lnTo>
                <a:lnTo>
                  <a:pt x="1860930" y="491617"/>
                </a:lnTo>
                <a:lnTo>
                  <a:pt x="1936622" y="468249"/>
                </a:lnTo>
                <a:lnTo>
                  <a:pt x="1930780" y="449326"/>
                </a:lnTo>
                <a:close/>
              </a:path>
              <a:path w="3343909" h="1064895">
                <a:moveTo>
                  <a:pt x="2063241" y="408432"/>
                </a:moveTo>
                <a:lnTo>
                  <a:pt x="1987550" y="431800"/>
                </a:lnTo>
                <a:lnTo>
                  <a:pt x="1993391" y="450723"/>
                </a:lnTo>
                <a:lnTo>
                  <a:pt x="2069083" y="427355"/>
                </a:lnTo>
                <a:lnTo>
                  <a:pt x="2063241" y="408432"/>
                </a:lnTo>
                <a:close/>
              </a:path>
              <a:path w="3343909" h="1064895">
                <a:moveTo>
                  <a:pt x="2195703" y="367411"/>
                </a:moveTo>
                <a:lnTo>
                  <a:pt x="2120010" y="390906"/>
                </a:lnTo>
                <a:lnTo>
                  <a:pt x="2125853" y="409829"/>
                </a:lnTo>
                <a:lnTo>
                  <a:pt x="2201672" y="386334"/>
                </a:lnTo>
                <a:lnTo>
                  <a:pt x="2195703" y="367411"/>
                </a:lnTo>
                <a:close/>
              </a:path>
              <a:path w="3343909" h="1064895">
                <a:moveTo>
                  <a:pt x="2328290" y="326517"/>
                </a:moveTo>
                <a:lnTo>
                  <a:pt x="2252599" y="349885"/>
                </a:lnTo>
                <a:lnTo>
                  <a:pt x="2258440" y="368808"/>
                </a:lnTo>
                <a:lnTo>
                  <a:pt x="2334132" y="345440"/>
                </a:lnTo>
                <a:lnTo>
                  <a:pt x="2328290" y="326517"/>
                </a:lnTo>
                <a:close/>
              </a:path>
              <a:path w="3343909" h="1064895">
                <a:moveTo>
                  <a:pt x="2460752" y="285623"/>
                </a:moveTo>
                <a:lnTo>
                  <a:pt x="2385059" y="308991"/>
                </a:lnTo>
                <a:lnTo>
                  <a:pt x="2390902" y="327914"/>
                </a:lnTo>
                <a:lnTo>
                  <a:pt x="2466594" y="304546"/>
                </a:lnTo>
                <a:lnTo>
                  <a:pt x="2460752" y="285623"/>
                </a:lnTo>
                <a:close/>
              </a:path>
              <a:path w="3343909" h="1064895">
                <a:moveTo>
                  <a:pt x="2593212" y="244601"/>
                </a:moveTo>
                <a:lnTo>
                  <a:pt x="2517521" y="267970"/>
                </a:lnTo>
                <a:lnTo>
                  <a:pt x="2523362" y="287020"/>
                </a:lnTo>
                <a:lnTo>
                  <a:pt x="2599181" y="263525"/>
                </a:lnTo>
                <a:lnTo>
                  <a:pt x="2593212" y="244601"/>
                </a:lnTo>
                <a:close/>
              </a:path>
              <a:path w="3343909" h="1064895">
                <a:moveTo>
                  <a:pt x="2725801" y="203708"/>
                </a:moveTo>
                <a:lnTo>
                  <a:pt x="2650108" y="227075"/>
                </a:lnTo>
                <a:lnTo>
                  <a:pt x="2655951" y="245999"/>
                </a:lnTo>
                <a:lnTo>
                  <a:pt x="2731642" y="222631"/>
                </a:lnTo>
                <a:lnTo>
                  <a:pt x="2725801" y="203708"/>
                </a:lnTo>
                <a:close/>
              </a:path>
              <a:path w="3343909" h="1064895">
                <a:moveTo>
                  <a:pt x="2858261" y="162813"/>
                </a:moveTo>
                <a:lnTo>
                  <a:pt x="2782570" y="186182"/>
                </a:lnTo>
                <a:lnTo>
                  <a:pt x="2788411" y="205105"/>
                </a:lnTo>
                <a:lnTo>
                  <a:pt x="2864104" y="181737"/>
                </a:lnTo>
                <a:lnTo>
                  <a:pt x="2858261" y="162813"/>
                </a:lnTo>
                <a:close/>
              </a:path>
              <a:path w="3343909" h="1064895">
                <a:moveTo>
                  <a:pt x="2990723" y="121793"/>
                </a:moveTo>
                <a:lnTo>
                  <a:pt x="2915030" y="145161"/>
                </a:lnTo>
                <a:lnTo>
                  <a:pt x="2920873" y="164084"/>
                </a:lnTo>
                <a:lnTo>
                  <a:pt x="2996691" y="140716"/>
                </a:lnTo>
                <a:lnTo>
                  <a:pt x="2990723" y="121793"/>
                </a:lnTo>
                <a:close/>
              </a:path>
              <a:path w="3343909" h="1064895">
                <a:moveTo>
                  <a:pt x="3123310" y="80899"/>
                </a:moveTo>
                <a:lnTo>
                  <a:pt x="3047619" y="104267"/>
                </a:lnTo>
                <a:lnTo>
                  <a:pt x="3053460" y="123189"/>
                </a:lnTo>
                <a:lnTo>
                  <a:pt x="3129153" y="99822"/>
                </a:lnTo>
                <a:lnTo>
                  <a:pt x="3123310" y="80899"/>
                </a:lnTo>
                <a:close/>
              </a:path>
              <a:path w="3343909" h="1064895">
                <a:moveTo>
                  <a:pt x="3203321" y="0"/>
                </a:moveTo>
                <a:lnTo>
                  <a:pt x="3270630" y="45720"/>
                </a:lnTo>
                <a:lnTo>
                  <a:pt x="3240785" y="121412"/>
                </a:lnTo>
                <a:lnTo>
                  <a:pt x="3343402" y="23241"/>
                </a:lnTo>
                <a:lnTo>
                  <a:pt x="3203321" y="0"/>
                </a:lnTo>
                <a:close/>
              </a:path>
              <a:path w="3343909" h="1064895">
                <a:moveTo>
                  <a:pt x="3255772" y="39878"/>
                </a:moveTo>
                <a:lnTo>
                  <a:pt x="3180079" y="63373"/>
                </a:lnTo>
                <a:lnTo>
                  <a:pt x="3185922" y="82296"/>
                </a:lnTo>
                <a:lnTo>
                  <a:pt x="3261613" y="58928"/>
                </a:lnTo>
                <a:lnTo>
                  <a:pt x="3255772" y="398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3199510" y="2249297"/>
            <a:ext cx="412115" cy="127000"/>
          </a:xfrm>
          <a:custGeom>
            <a:avLst/>
            <a:gdLst/>
            <a:ahLst/>
            <a:cxnLst/>
            <a:rect l="l" t="t" r="r" b="b"/>
            <a:pathLst>
              <a:path w="412114" h="127000">
                <a:moveTo>
                  <a:pt x="393369" y="52958"/>
                </a:moveTo>
                <a:lnTo>
                  <a:pt x="335406" y="52958"/>
                </a:lnTo>
                <a:lnTo>
                  <a:pt x="335661" y="72770"/>
                </a:lnTo>
                <a:lnTo>
                  <a:pt x="327745" y="72872"/>
                </a:lnTo>
                <a:lnTo>
                  <a:pt x="285623" y="127000"/>
                </a:lnTo>
                <a:lnTo>
                  <a:pt x="411734" y="61849"/>
                </a:lnTo>
                <a:lnTo>
                  <a:pt x="393369" y="52958"/>
                </a:lnTo>
                <a:close/>
              </a:path>
              <a:path w="412114" h="127000">
                <a:moveTo>
                  <a:pt x="327492" y="53060"/>
                </a:moveTo>
                <a:lnTo>
                  <a:pt x="0" y="57276"/>
                </a:lnTo>
                <a:lnTo>
                  <a:pt x="253" y="77088"/>
                </a:lnTo>
                <a:lnTo>
                  <a:pt x="327745" y="72872"/>
                </a:lnTo>
                <a:lnTo>
                  <a:pt x="335534" y="62864"/>
                </a:lnTo>
                <a:lnTo>
                  <a:pt x="327492" y="53060"/>
                </a:lnTo>
                <a:close/>
              </a:path>
              <a:path w="412114" h="127000">
                <a:moveTo>
                  <a:pt x="335533" y="62864"/>
                </a:moveTo>
                <a:lnTo>
                  <a:pt x="327745" y="72872"/>
                </a:lnTo>
                <a:lnTo>
                  <a:pt x="335661" y="72770"/>
                </a:lnTo>
                <a:lnTo>
                  <a:pt x="335533" y="62864"/>
                </a:lnTo>
                <a:close/>
              </a:path>
              <a:path w="412114" h="127000">
                <a:moveTo>
                  <a:pt x="335406" y="52958"/>
                </a:moveTo>
                <a:lnTo>
                  <a:pt x="327492" y="53060"/>
                </a:lnTo>
                <a:lnTo>
                  <a:pt x="335534" y="62864"/>
                </a:lnTo>
                <a:lnTo>
                  <a:pt x="335406" y="52958"/>
                </a:lnTo>
                <a:close/>
              </a:path>
              <a:path w="412114" h="127000">
                <a:moveTo>
                  <a:pt x="283972" y="0"/>
                </a:moveTo>
                <a:lnTo>
                  <a:pt x="327492" y="53060"/>
                </a:lnTo>
                <a:lnTo>
                  <a:pt x="335406" y="52958"/>
                </a:lnTo>
                <a:lnTo>
                  <a:pt x="393369" y="52958"/>
                </a:lnTo>
                <a:lnTo>
                  <a:pt x="283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3198748" y="3285109"/>
            <a:ext cx="412750" cy="127000"/>
          </a:xfrm>
          <a:custGeom>
            <a:avLst/>
            <a:gdLst/>
            <a:ahLst/>
            <a:cxnLst/>
            <a:rect l="l" t="t" r="r" b="b"/>
            <a:pathLst>
              <a:path w="412750" h="127000">
                <a:moveTo>
                  <a:pt x="327964" y="76904"/>
                </a:moveTo>
                <a:lnTo>
                  <a:pt x="280415" y="126491"/>
                </a:lnTo>
                <a:lnTo>
                  <a:pt x="404745" y="77596"/>
                </a:lnTo>
                <a:lnTo>
                  <a:pt x="335788" y="77596"/>
                </a:lnTo>
                <a:lnTo>
                  <a:pt x="327964" y="76904"/>
                </a:lnTo>
                <a:close/>
              </a:path>
              <a:path w="412750" h="127000">
                <a:moveTo>
                  <a:pt x="336670" y="67824"/>
                </a:moveTo>
                <a:lnTo>
                  <a:pt x="327964" y="76904"/>
                </a:lnTo>
                <a:lnTo>
                  <a:pt x="335788" y="77596"/>
                </a:lnTo>
                <a:lnTo>
                  <a:pt x="336670" y="67824"/>
                </a:lnTo>
                <a:close/>
              </a:path>
              <a:path w="412750" h="127000">
                <a:moveTo>
                  <a:pt x="291718" y="0"/>
                </a:moveTo>
                <a:lnTo>
                  <a:pt x="329643" y="57207"/>
                </a:lnTo>
                <a:lnTo>
                  <a:pt x="337565" y="57912"/>
                </a:lnTo>
                <a:lnTo>
                  <a:pt x="335788" y="77596"/>
                </a:lnTo>
                <a:lnTo>
                  <a:pt x="404745" y="77596"/>
                </a:lnTo>
                <a:lnTo>
                  <a:pt x="412496" y="74549"/>
                </a:lnTo>
                <a:lnTo>
                  <a:pt x="291718" y="0"/>
                </a:lnTo>
                <a:close/>
              </a:path>
              <a:path w="412750" h="127000">
                <a:moveTo>
                  <a:pt x="1777" y="28066"/>
                </a:moveTo>
                <a:lnTo>
                  <a:pt x="0" y="47878"/>
                </a:lnTo>
                <a:lnTo>
                  <a:pt x="327964" y="76904"/>
                </a:lnTo>
                <a:lnTo>
                  <a:pt x="336671" y="67810"/>
                </a:lnTo>
                <a:lnTo>
                  <a:pt x="329643" y="57207"/>
                </a:lnTo>
                <a:lnTo>
                  <a:pt x="1777" y="28066"/>
                </a:lnTo>
                <a:close/>
              </a:path>
              <a:path w="412750" h="127000">
                <a:moveTo>
                  <a:pt x="329643" y="57207"/>
                </a:moveTo>
                <a:lnTo>
                  <a:pt x="336671" y="67810"/>
                </a:lnTo>
                <a:lnTo>
                  <a:pt x="337565" y="57912"/>
                </a:lnTo>
                <a:lnTo>
                  <a:pt x="329643" y="572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3199383" y="4288154"/>
            <a:ext cx="450850" cy="127000"/>
          </a:xfrm>
          <a:custGeom>
            <a:avLst/>
            <a:gdLst/>
            <a:ahLst/>
            <a:cxnLst/>
            <a:rect l="l" t="t" r="r" b="b"/>
            <a:pathLst>
              <a:path w="450850" h="127000">
                <a:moveTo>
                  <a:pt x="366240" y="74366"/>
                </a:moveTo>
                <a:lnTo>
                  <a:pt x="322199" y="126873"/>
                </a:lnTo>
                <a:lnTo>
                  <a:pt x="433332" y="74549"/>
                </a:lnTo>
                <a:lnTo>
                  <a:pt x="374142" y="74549"/>
                </a:lnTo>
                <a:lnTo>
                  <a:pt x="366240" y="74366"/>
                </a:lnTo>
                <a:close/>
              </a:path>
              <a:path w="450850" h="127000">
                <a:moveTo>
                  <a:pt x="374395" y="64643"/>
                </a:moveTo>
                <a:lnTo>
                  <a:pt x="366240" y="74366"/>
                </a:lnTo>
                <a:lnTo>
                  <a:pt x="374142" y="74549"/>
                </a:lnTo>
                <a:lnTo>
                  <a:pt x="374395" y="64643"/>
                </a:lnTo>
                <a:close/>
              </a:path>
              <a:path w="450850" h="127000">
                <a:moveTo>
                  <a:pt x="325119" y="0"/>
                </a:moveTo>
                <a:lnTo>
                  <a:pt x="366705" y="54553"/>
                </a:lnTo>
                <a:lnTo>
                  <a:pt x="374650" y="54737"/>
                </a:lnTo>
                <a:lnTo>
                  <a:pt x="374142" y="74549"/>
                </a:lnTo>
                <a:lnTo>
                  <a:pt x="433332" y="74549"/>
                </a:lnTo>
                <a:lnTo>
                  <a:pt x="450595" y="66421"/>
                </a:lnTo>
                <a:lnTo>
                  <a:pt x="325119" y="0"/>
                </a:lnTo>
                <a:close/>
              </a:path>
              <a:path w="450850" h="127000">
                <a:moveTo>
                  <a:pt x="508" y="46101"/>
                </a:moveTo>
                <a:lnTo>
                  <a:pt x="0" y="65913"/>
                </a:lnTo>
                <a:lnTo>
                  <a:pt x="366240" y="74366"/>
                </a:lnTo>
                <a:lnTo>
                  <a:pt x="374395" y="64643"/>
                </a:lnTo>
                <a:lnTo>
                  <a:pt x="366705" y="54553"/>
                </a:lnTo>
                <a:lnTo>
                  <a:pt x="508" y="46101"/>
                </a:lnTo>
                <a:close/>
              </a:path>
              <a:path w="450850" h="127000">
                <a:moveTo>
                  <a:pt x="366705" y="54553"/>
                </a:moveTo>
                <a:lnTo>
                  <a:pt x="374395" y="64643"/>
                </a:lnTo>
                <a:lnTo>
                  <a:pt x="374650" y="54737"/>
                </a:lnTo>
                <a:lnTo>
                  <a:pt x="366705" y="545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2592704" y="4840285"/>
            <a:ext cx="164718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20" dirty="0">
                <a:latin typeface="Microsoft YaHei"/>
                <a:cs typeface="Microsoft YaHei"/>
              </a:rPr>
              <a:t>数据隐私无法共享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56</a:t>
            </a:fld>
            <a:endParaRPr spc="-10" dirty="0"/>
          </a:p>
        </p:txBody>
      </p:sp>
      <p:sp>
        <p:nvSpPr>
          <p:cNvPr id="22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3911" y="2692907"/>
            <a:ext cx="1729739" cy="783590"/>
          </a:xfrm>
          <a:custGeom>
            <a:avLst/>
            <a:gdLst/>
            <a:ahLst/>
            <a:cxnLst/>
            <a:rect l="l" t="t" r="r" b="b"/>
            <a:pathLst>
              <a:path w="1729740" h="783589">
                <a:moveTo>
                  <a:pt x="1599184" y="0"/>
                </a:moveTo>
                <a:lnTo>
                  <a:pt x="122604" y="237"/>
                </a:lnTo>
                <a:lnTo>
                  <a:pt x="80970" y="9735"/>
                </a:lnTo>
                <a:lnTo>
                  <a:pt x="45620" y="31380"/>
                </a:lnTo>
                <a:lnTo>
                  <a:pt x="18911" y="62813"/>
                </a:lnTo>
                <a:lnTo>
                  <a:pt x="3200" y="101680"/>
                </a:lnTo>
                <a:lnTo>
                  <a:pt x="0" y="130555"/>
                </a:lnTo>
                <a:lnTo>
                  <a:pt x="237" y="660731"/>
                </a:lnTo>
                <a:lnTo>
                  <a:pt x="9735" y="702365"/>
                </a:lnTo>
                <a:lnTo>
                  <a:pt x="31380" y="737715"/>
                </a:lnTo>
                <a:lnTo>
                  <a:pt x="62813" y="764424"/>
                </a:lnTo>
                <a:lnTo>
                  <a:pt x="101680" y="780135"/>
                </a:lnTo>
                <a:lnTo>
                  <a:pt x="130556" y="783336"/>
                </a:lnTo>
                <a:lnTo>
                  <a:pt x="1607135" y="783098"/>
                </a:lnTo>
                <a:lnTo>
                  <a:pt x="1648769" y="773600"/>
                </a:lnTo>
                <a:lnTo>
                  <a:pt x="1684119" y="751955"/>
                </a:lnTo>
                <a:lnTo>
                  <a:pt x="1710828" y="720522"/>
                </a:lnTo>
                <a:lnTo>
                  <a:pt x="1726539" y="681655"/>
                </a:lnTo>
                <a:lnTo>
                  <a:pt x="1729740" y="652779"/>
                </a:lnTo>
                <a:lnTo>
                  <a:pt x="1729502" y="122604"/>
                </a:lnTo>
                <a:lnTo>
                  <a:pt x="1720004" y="80970"/>
                </a:lnTo>
                <a:lnTo>
                  <a:pt x="1698359" y="45620"/>
                </a:lnTo>
                <a:lnTo>
                  <a:pt x="1666926" y="18911"/>
                </a:lnTo>
                <a:lnTo>
                  <a:pt x="1628059" y="3200"/>
                </a:lnTo>
                <a:lnTo>
                  <a:pt x="159918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963911" y="3613403"/>
            <a:ext cx="1729739" cy="783590"/>
          </a:xfrm>
          <a:custGeom>
            <a:avLst/>
            <a:gdLst/>
            <a:ahLst/>
            <a:cxnLst/>
            <a:rect l="l" t="t" r="r" b="b"/>
            <a:pathLst>
              <a:path w="1729740" h="783589">
                <a:moveTo>
                  <a:pt x="1599184" y="0"/>
                </a:moveTo>
                <a:lnTo>
                  <a:pt x="122604" y="237"/>
                </a:lnTo>
                <a:lnTo>
                  <a:pt x="80970" y="9735"/>
                </a:lnTo>
                <a:lnTo>
                  <a:pt x="45620" y="31380"/>
                </a:lnTo>
                <a:lnTo>
                  <a:pt x="18911" y="62813"/>
                </a:lnTo>
                <a:lnTo>
                  <a:pt x="3200" y="101680"/>
                </a:lnTo>
                <a:lnTo>
                  <a:pt x="0" y="130556"/>
                </a:lnTo>
                <a:lnTo>
                  <a:pt x="237" y="660731"/>
                </a:lnTo>
                <a:lnTo>
                  <a:pt x="9735" y="702365"/>
                </a:lnTo>
                <a:lnTo>
                  <a:pt x="31380" y="737715"/>
                </a:lnTo>
                <a:lnTo>
                  <a:pt x="62813" y="764424"/>
                </a:lnTo>
                <a:lnTo>
                  <a:pt x="101680" y="780135"/>
                </a:lnTo>
                <a:lnTo>
                  <a:pt x="130556" y="783336"/>
                </a:lnTo>
                <a:lnTo>
                  <a:pt x="1607135" y="783098"/>
                </a:lnTo>
                <a:lnTo>
                  <a:pt x="1648769" y="773600"/>
                </a:lnTo>
                <a:lnTo>
                  <a:pt x="1684119" y="751955"/>
                </a:lnTo>
                <a:lnTo>
                  <a:pt x="1710828" y="720522"/>
                </a:lnTo>
                <a:lnTo>
                  <a:pt x="1726539" y="681655"/>
                </a:lnTo>
                <a:lnTo>
                  <a:pt x="1729740" y="652780"/>
                </a:lnTo>
                <a:lnTo>
                  <a:pt x="1729502" y="122604"/>
                </a:lnTo>
                <a:lnTo>
                  <a:pt x="1720004" y="80970"/>
                </a:lnTo>
                <a:lnTo>
                  <a:pt x="1698359" y="45620"/>
                </a:lnTo>
                <a:lnTo>
                  <a:pt x="1666926" y="18911"/>
                </a:lnTo>
                <a:lnTo>
                  <a:pt x="1628059" y="3200"/>
                </a:lnTo>
                <a:lnTo>
                  <a:pt x="159918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63911" y="4524755"/>
            <a:ext cx="1729739" cy="782320"/>
          </a:xfrm>
          <a:custGeom>
            <a:avLst/>
            <a:gdLst/>
            <a:ahLst/>
            <a:cxnLst/>
            <a:rect l="l" t="t" r="r" b="b"/>
            <a:pathLst>
              <a:path w="1729740" h="782320">
                <a:moveTo>
                  <a:pt x="1599438" y="0"/>
                </a:moveTo>
                <a:lnTo>
                  <a:pt x="122764" y="213"/>
                </a:lnTo>
                <a:lnTo>
                  <a:pt x="81085" y="9601"/>
                </a:lnTo>
                <a:lnTo>
                  <a:pt x="45689" y="31175"/>
                </a:lnTo>
                <a:lnTo>
                  <a:pt x="18941" y="62570"/>
                </a:lnTo>
                <a:lnTo>
                  <a:pt x="3205" y="101423"/>
                </a:lnTo>
                <a:lnTo>
                  <a:pt x="0" y="130302"/>
                </a:lnTo>
                <a:lnTo>
                  <a:pt x="213" y="659047"/>
                </a:lnTo>
                <a:lnTo>
                  <a:pt x="9601" y="700726"/>
                </a:lnTo>
                <a:lnTo>
                  <a:pt x="31175" y="736122"/>
                </a:lnTo>
                <a:lnTo>
                  <a:pt x="62570" y="762870"/>
                </a:lnTo>
                <a:lnTo>
                  <a:pt x="101423" y="778606"/>
                </a:lnTo>
                <a:lnTo>
                  <a:pt x="130302" y="781812"/>
                </a:lnTo>
                <a:lnTo>
                  <a:pt x="1606975" y="781598"/>
                </a:lnTo>
                <a:lnTo>
                  <a:pt x="1648654" y="772210"/>
                </a:lnTo>
                <a:lnTo>
                  <a:pt x="1684050" y="750636"/>
                </a:lnTo>
                <a:lnTo>
                  <a:pt x="1710798" y="719241"/>
                </a:lnTo>
                <a:lnTo>
                  <a:pt x="1726534" y="680388"/>
                </a:lnTo>
                <a:lnTo>
                  <a:pt x="1729740" y="651510"/>
                </a:lnTo>
                <a:lnTo>
                  <a:pt x="1729526" y="122764"/>
                </a:lnTo>
                <a:lnTo>
                  <a:pt x="1720138" y="81085"/>
                </a:lnTo>
                <a:lnTo>
                  <a:pt x="1698564" y="45689"/>
                </a:lnTo>
                <a:lnTo>
                  <a:pt x="1667169" y="18941"/>
                </a:lnTo>
                <a:lnTo>
                  <a:pt x="1628316" y="3205"/>
                </a:lnTo>
                <a:lnTo>
                  <a:pt x="159943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133843" y="3678935"/>
            <a:ext cx="2786380" cy="626745"/>
          </a:xfrm>
          <a:custGeom>
            <a:avLst/>
            <a:gdLst/>
            <a:ahLst/>
            <a:cxnLst/>
            <a:rect l="l" t="t" r="r" b="b"/>
            <a:pathLst>
              <a:path w="2786379" h="626745">
                <a:moveTo>
                  <a:pt x="2522347" y="0"/>
                </a:moveTo>
                <a:lnTo>
                  <a:pt x="2522347" y="170306"/>
                </a:lnTo>
                <a:lnTo>
                  <a:pt x="0" y="170306"/>
                </a:lnTo>
                <a:lnTo>
                  <a:pt x="120269" y="313181"/>
                </a:lnTo>
                <a:lnTo>
                  <a:pt x="0" y="456056"/>
                </a:lnTo>
                <a:lnTo>
                  <a:pt x="2522347" y="456056"/>
                </a:lnTo>
                <a:lnTo>
                  <a:pt x="2522347" y="626363"/>
                </a:lnTo>
                <a:lnTo>
                  <a:pt x="2785872" y="313181"/>
                </a:lnTo>
                <a:lnTo>
                  <a:pt x="2522347" y="0"/>
                </a:lnTo>
                <a:close/>
              </a:path>
            </a:pathLst>
          </a:custGeom>
          <a:solidFill>
            <a:srgbClr val="C9DBF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7495031" y="2420150"/>
            <a:ext cx="2237994" cy="3224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815071" y="2702051"/>
            <a:ext cx="1618615" cy="2604770"/>
          </a:xfrm>
          <a:custGeom>
            <a:avLst/>
            <a:gdLst/>
            <a:ahLst/>
            <a:cxnLst/>
            <a:rect l="l" t="t" r="r" b="b"/>
            <a:pathLst>
              <a:path w="1618615" h="2604770">
                <a:moveTo>
                  <a:pt x="1348739" y="0"/>
                </a:moveTo>
                <a:lnTo>
                  <a:pt x="269748" y="0"/>
                </a:lnTo>
                <a:lnTo>
                  <a:pt x="247625" y="894"/>
                </a:lnTo>
                <a:lnTo>
                  <a:pt x="204926" y="7839"/>
                </a:lnTo>
                <a:lnTo>
                  <a:pt x="164752" y="21199"/>
                </a:lnTo>
                <a:lnTo>
                  <a:pt x="127659" y="40416"/>
                </a:lnTo>
                <a:lnTo>
                  <a:pt x="94201" y="64935"/>
                </a:lnTo>
                <a:lnTo>
                  <a:pt x="64935" y="94201"/>
                </a:lnTo>
                <a:lnTo>
                  <a:pt x="40416" y="127659"/>
                </a:lnTo>
                <a:lnTo>
                  <a:pt x="21199" y="164752"/>
                </a:lnTo>
                <a:lnTo>
                  <a:pt x="7839" y="204926"/>
                </a:lnTo>
                <a:lnTo>
                  <a:pt x="894" y="247625"/>
                </a:lnTo>
                <a:lnTo>
                  <a:pt x="0" y="269748"/>
                </a:lnTo>
                <a:lnTo>
                  <a:pt x="0" y="2334768"/>
                </a:lnTo>
                <a:lnTo>
                  <a:pt x="3530" y="2378520"/>
                </a:lnTo>
                <a:lnTo>
                  <a:pt x="13752" y="2420026"/>
                </a:lnTo>
                <a:lnTo>
                  <a:pt x="30110" y="2458729"/>
                </a:lnTo>
                <a:lnTo>
                  <a:pt x="52047" y="2494074"/>
                </a:lnTo>
                <a:lnTo>
                  <a:pt x="79009" y="2525506"/>
                </a:lnTo>
                <a:lnTo>
                  <a:pt x="110441" y="2552468"/>
                </a:lnTo>
                <a:lnTo>
                  <a:pt x="145786" y="2574405"/>
                </a:lnTo>
                <a:lnTo>
                  <a:pt x="184489" y="2590763"/>
                </a:lnTo>
                <a:lnTo>
                  <a:pt x="225995" y="2600985"/>
                </a:lnTo>
                <a:lnTo>
                  <a:pt x="269748" y="2604516"/>
                </a:lnTo>
                <a:lnTo>
                  <a:pt x="1348739" y="2604516"/>
                </a:lnTo>
                <a:lnTo>
                  <a:pt x="1392492" y="2600985"/>
                </a:lnTo>
                <a:lnTo>
                  <a:pt x="1433998" y="2590763"/>
                </a:lnTo>
                <a:lnTo>
                  <a:pt x="1472701" y="2574405"/>
                </a:lnTo>
                <a:lnTo>
                  <a:pt x="1508046" y="2552468"/>
                </a:lnTo>
                <a:lnTo>
                  <a:pt x="1539478" y="2525506"/>
                </a:lnTo>
                <a:lnTo>
                  <a:pt x="1566440" y="2494074"/>
                </a:lnTo>
                <a:lnTo>
                  <a:pt x="1588377" y="2458729"/>
                </a:lnTo>
                <a:lnTo>
                  <a:pt x="1604735" y="2420026"/>
                </a:lnTo>
                <a:lnTo>
                  <a:pt x="1614957" y="2378520"/>
                </a:lnTo>
                <a:lnTo>
                  <a:pt x="1618487" y="2334768"/>
                </a:lnTo>
                <a:lnTo>
                  <a:pt x="1618487" y="269748"/>
                </a:lnTo>
                <a:lnTo>
                  <a:pt x="1614957" y="225995"/>
                </a:lnTo>
                <a:lnTo>
                  <a:pt x="1604735" y="184489"/>
                </a:lnTo>
                <a:lnTo>
                  <a:pt x="1588377" y="145786"/>
                </a:lnTo>
                <a:lnTo>
                  <a:pt x="1566440" y="110441"/>
                </a:lnTo>
                <a:lnTo>
                  <a:pt x="1539478" y="79009"/>
                </a:lnTo>
                <a:lnTo>
                  <a:pt x="1508046" y="52047"/>
                </a:lnTo>
                <a:lnTo>
                  <a:pt x="1472701" y="30110"/>
                </a:lnTo>
                <a:lnTo>
                  <a:pt x="1433998" y="13752"/>
                </a:lnTo>
                <a:lnTo>
                  <a:pt x="1392492" y="3530"/>
                </a:lnTo>
                <a:lnTo>
                  <a:pt x="1348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652272" y="5596128"/>
            <a:ext cx="5278120" cy="581025"/>
          </a:xfrm>
          <a:custGeom>
            <a:avLst/>
            <a:gdLst/>
            <a:ahLst/>
            <a:cxnLst/>
            <a:rect l="l" t="t" r="r" b="b"/>
            <a:pathLst>
              <a:path w="5278120" h="581025">
                <a:moveTo>
                  <a:pt x="5180838" y="0"/>
                </a:moveTo>
                <a:lnTo>
                  <a:pt x="85394" y="662"/>
                </a:lnTo>
                <a:lnTo>
                  <a:pt x="45745" y="14533"/>
                </a:lnTo>
                <a:lnTo>
                  <a:pt x="16211" y="43141"/>
                </a:lnTo>
                <a:lnTo>
                  <a:pt x="1092" y="82184"/>
                </a:lnTo>
                <a:lnTo>
                  <a:pt x="0" y="96774"/>
                </a:lnTo>
                <a:lnTo>
                  <a:pt x="662" y="495249"/>
                </a:lnTo>
                <a:lnTo>
                  <a:pt x="14533" y="534898"/>
                </a:lnTo>
                <a:lnTo>
                  <a:pt x="43141" y="564432"/>
                </a:lnTo>
                <a:lnTo>
                  <a:pt x="82184" y="579551"/>
                </a:lnTo>
                <a:lnTo>
                  <a:pt x="96773" y="580644"/>
                </a:lnTo>
                <a:lnTo>
                  <a:pt x="5192222" y="579981"/>
                </a:lnTo>
                <a:lnTo>
                  <a:pt x="5231877" y="566110"/>
                </a:lnTo>
                <a:lnTo>
                  <a:pt x="5261406" y="537502"/>
                </a:lnTo>
                <a:lnTo>
                  <a:pt x="5276519" y="498459"/>
                </a:lnTo>
                <a:lnTo>
                  <a:pt x="5277612" y="483870"/>
                </a:lnTo>
                <a:lnTo>
                  <a:pt x="5276950" y="85394"/>
                </a:lnTo>
                <a:lnTo>
                  <a:pt x="5263084" y="45745"/>
                </a:lnTo>
                <a:lnTo>
                  <a:pt x="5234481" y="16211"/>
                </a:lnTo>
                <a:lnTo>
                  <a:pt x="5195433" y="1092"/>
                </a:lnTo>
                <a:lnTo>
                  <a:pt x="5180838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911" rIns="0" bIns="0" rtlCol="0">
            <a:spAutoFit/>
          </a:bodyPr>
          <a:lstStyle/>
          <a:p>
            <a:pPr marL="402590">
              <a:lnSpc>
                <a:spcPts val="3329"/>
              </a:lnSpc>
            </a:pPr>
            <a:r>
              <a:rPr spc="-20" dirty="0">
                <a:latin typeface="Arial"/>
                <a:cs typeface="Arial"/>
              </a:rPr>
              <a:t>Co</a:t>
            </a:r>
            <a:r>
              <a:rPr spc="-35" dirty="0">
                <a:latin typeface="Arial"/>
                <a:cs typeface="Arial"/>
              </a:rPr>
              <a:t>m</a:t>
            </a:r>
            <a:r>
              <a:rPr spc="-20" dirty="0">
                <a:latin typeface="Arial"/>
                <a:cs typeface="Arial"/>
              </a:rPr>
              <a:t>p</a:t>
            </a:r>
            <a:r>
              <a:rPr spc="-30" dirty="0">
                <a:latin typeface="Arial"/>
                <a:cs typeface="Arial"/>
              </a:rPr>
              <a:t>u</a:t>
            </a:r>
            <a:r>
              <a:rPr spc="-1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er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75" dirty="0">
                <a:latin typeface="Arial"/>
                <a:cs typeface="Arial"/>
              </a:rPr>
              <a:t>V</a:t>
            </a:r>
            <a:r>
              <a:rPr spc="-15" dirty="0">
                <a:latin typeface="Arial"/>
                <a:cs typeface="Arial"/>
              </a:rPr>
              <a:t>is</a:t>
            </a:r>
            <a:r>
              <a:rPr spc="-5" dirty="0">
                <a:latin typeface="Arial"/>
                <a:cs typeface="Arial"/>
              </a:rPr>
              <a:t>i</a:t>
            </a:r>
            <a:r>
              <a:rPr spc="-20" dirty="0">
                <a:latin typeface="Arial"/>
                <a:cs typeface="Arial"/>
              </a:rPr>
              <a:t>on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using</a:t>
            </a:r>
            <a:r>
              <a:rPr spc="2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Feder</a:t>
            </a:r>
            <a:r>
              <a:rPr spc="-15" dirty="0">
                <a:latin typeface="Arial"/>
                <a:cs typeface="Arial"/>
              </a:rPr>
              <a:t>a</a:t>
            </a:r>
            <a:r>
              <a:rPr spc="-10"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e</a:t>
            </a:r>
            <a:r>
              <a:rPr spc="-20" dirty="0">
                <a:latin typeface="Arial"/>
                <a:cs typeface="Arial"/>
              </a:rPr>
              <a:t>d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Lea</a:t>
            </a:r>
            <a:r>
              <a:rPr spc="-10" dirty="0">
                <a:latin typeface="Arial"/>
                <a:cs typeface="Arial"/>
              </a:rPr>
              <a:t>r</a:t>
            </a:r>
            <a:r>
              <a:rPr spc="-15" dirty="0">
                <a:latin typeface="Arial"/>
                <a:cs typeface="Arial"/>
              </a:rPr>
              <a:t>ning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86816" y="1079593"/>
            <a:ext cx="7806690" cy="1231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装备制造业、物联网</a:t>
            </a:r>
            <a:r>
              <a:rPr sz="1600" spc="-10" dirty="0">
                <a:solidFill>
                  <a:srgbClr val="3A3838"/>
                </a:solidFill>
                <a:latin typeface="Arial"/>
                <a:cs typeface="Arial"/>
              </a:rPr>
              <a:t>AIO</a:t>
            </a:r>
            <a:r>
              <a:rPr sz="1600" spc="-15" dirty="0">
                <a:solidFill>
                  <a:srgbClr val="3A3838"/>
                </a:solidFill>
                <a:latin typeface="Arial"/>
                <a:cs typeface="Arial"/>
              </a:rPr>
              <a:t>T</a:t>
            </a: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、智</a:t>
            </a:r>
            <a:r>
              <a:rPr sz="1600" spc="-10" dirty="0">
                <a:solidFill>
                  <a:srgbClr val="3A3838"/>
                </a:solidFill>
                <a:latin typeface="Microsoft YaHei"/>
                <a:cs typeface="Microsoft YaHei"/>
              </a:rPr>
              <a:t>慧</a:t>
            </a: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安防</a:t>
            </a:r>
            <a:r>
              <a:rPr sz="1600" spc="-10" dirty="0">
                <a:solidFill>
                  <a:srgbClr val="3A3838"/>
                </a:solidFill>
                <a:latin typeface="Microsoft YaHei"/>
                <a:cs typeface="Microsoft YaHei"/>
              </a:rPr>
              <a:t>等</a:t>
            </a: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行业</a:t>
            </a:r>
            <a:r>
              <a:rPr sz="1600" spc="-10" dirty="0">
                <a:solidFill>
                  <a:srgbClr val="3A3838"/>
                </a:solidFill>
                <a:latin typeface="Microsoft YaHei"/>
                <a:cs typeface="Microsoft YaHei"/>
              </a:rPr>
              <a:t>，</a:t>
            </a: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依托</a:t>
            </a:r>
            <a:r>
              <a:rPr sz="1600" spc="-10" dirty="0">
                <a:solidFill>
                  <a:srgbClr val="3A3838"/>
                </a:solidFill>
                <a:latin typeface="Microsoft YaHei"/>
                <a:cs typeface="Microsoft YaHei"/>
              </a:rPr>
              <a:t>联</a:t>
            </a: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邦学</a:t>
            </a:r>
            <a:r>
              <a:rPr sz="1600" spc="-10" dirty="0">
                <a:solidFill>
                  <a:srgbClr val="3A3838"/>
                </a:solidFill>
                <a:latin typeface="Microsoft YaHei"/>
                <a:cs typeface="Microsoft YaHei"/>
              </a:rPr>
              <a:t>习</a:t>
            </a: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，进</a:t>
            </a:r>
            <a:r>
              <a:rPr sz="1600" spc="-10" dirty="0">
                <a:solidFill>
                  <a:srgbClr val="3A3838"/>
                </a:solidFill>
                <a:latin typeface="Microsoft YaHei"/>
                <a:cs typeface="Microsoft YaHei"/>
              </a:rPr>
              <a:t>行</a:t>
            </a: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视觉</a:t>
            </a:r>
            <a:r>
              <a:rPr sz="1600" spc="-10" dirty="0">
                <a:solidFill>
                  <a:srgbClr val="3A3838"/>
                </a:solidFill>
                <a:latin typeface="Microsoft YaHei"/>
                <a:cs typeface="Microsoft YaHei"/>
              </a:rPr>
              <a:t>市</a:t>
            </a: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场的</a:t>
            </a:r>
            <a:r>
              <a:rPr sz="1600" spc="-10" dirty="0">
                <a:solidFill>
                  <a:srgbClr val="3A3838"/>
                </a:solidFill>
                <a:latin typeface="Microsoft YaHei"/>
                <a:cs typeface="Microsoft YaHei"/>
              </a:rPr>
              <a:t>场</a:t>
            </a:r>
            <a:r>
              <a:rPr sz="1600" spc="-20" dirty="0">
                <a:solidFill>
                  <a:srgbClr val="3A3838"/>
                </a:solidFill>
                <a:latin typeface="Microsoft YaHei"/>
                <a:cs typeface="Microsoft YaHei"/>
              </a:rPr>
              <a:t>景拓宽</a:t>
            </a:r>
            <a:endParaRPr sz="16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spc="-20" dirty="0">
                <a:latin typeface="Microsoft YaHei"/>
                <a:cs typeface="Microsoft YaHei"/>
              </a:rPr>
              <a:t>优势：</a:t>
            </a:r>
            <a:endParaRPr sz="1600" dirty="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  <a:spcBef>
                <a:spcPts val="894"/>
              </a:spcBef>
              <a:tabLst>
                <a:tab pos="612775" algn="l"/>
              </a:tabLst>
            </a:pPr>
            <a:r>
              <a:rPr sz="1400" dirty="0">
                <a:solidFill>
                  <a:srgbClr val="0A1107"/>
                </a:solidFill>
                <a:latin typeface="Arial"/>
                <a:cs typeface="Arial"/>
              </a:rPr>
              <a:t>•	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相对于本地建模进一步</a:t>
            </a:r>
            <a:r>
              <a:rPr sz="1400" spc="-15" dirty="0">
                <a:solidFill>
                  <a:srgbClr val="0A1107"/>
                </a:solidFill>
                <a:latin typeface="Microsoft YaHei"/>
                <a:cs typeface="Microsoft YaHei"/>
              </a:rPr>
              <a:t>提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升算</a:t>
            </a:r>
            <a:r>
              <a:rPr sz="1400" spc="-15" dirty="0">
                <a:solidFill>
                  <a:srgbClr val="0A1107"/>
                </a:solidFill>
                <a:latin typeface="Microsoft YaHei"/>
                <a:cs typeface="Microsoft YaHei"/>
              </a:rPr>
              <a:t>法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准确率</a:t>
            </a:r>
            <a:endParaRPr sz="1400" dirty="0">
              <a:latin typeface="Microsoft YaHei"/>
              <a:cs typeface="Microsoft YaHei"/>
            </a:endParaRPr>
          </a:p>
          <a:p>
            <a:pPr marL="355600">
              <a:lnSpc>
                <a:spcPct val="100000"/>
              </a:lnSpc>
              <a:spcBef>
                <a:spcPts val="840"/>
              </a:spcBef>
              <a:tabLst>
                <a:tab pos="612775" algn="l"/>
              </a:tabLst>
            </a:pPr>
            <a:r>
              <a:rPr sz="1400" dirty="0">
                <a:solidFill>
                  <a:srgbClr val="0A1107"/>
                </a:solidFill>
                <a:latin typeface="Arial"/>
                <a:cs typeface="Arial"/>
              </a:rPr>
              <a:t>•	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形成网络效应，降低长</a:t>
            </a:r>
            <a:r>
              <a:rPr sz="1400" spc="-15" dirty="0">
                <a:solidFill>
                  <a:srgbClr val="0A1107"/>
                </a:solidFill>
                <a:latin typeface="Microsoft YaHei"/>
                <a:cs typeface="Microsoft YaHei"/>
              </a:rPr>
              <a:t>尾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应用</a:t>
            </a:r>
            <a:r>
              <a:rPr sz="1400" spc="-15" dirty="0">
                <a:solidFill>
                  <a:srgbClr val="0A1107"/>
                </a:solidFill>
                <a:latin typeface="Microsoft YaHei"/>
                <a:cs typeface="Microsoft YaHei"/>
              </a:rPr>
              <a:t>成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本，</a:t>
            </a:r>
            <a:r>
              <a:rPr sz="1400" spc="-15" dirty="0">
                <a:solidFill>
                  <a:srgbClr val="0A1107"/>
                </a:solidFill>
                <a:latin typeface="Microsoft YaHei"/>
                <a:cs typeface="Microsoft YaHei"/>
              </a:rPr>
              <a:t>提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升视</a:t>
            </a:r>
            <a:r>
              <a:rPr sz="1400" spc="-15" dirty="0">
                <a:solidFill>
                  <a:srgbClr val="0A1107"/>
                </a:solidFill>
                <a:latin typeface="Microsoft YaHei"/>
                <a:cs typeface="Microsoft YaHei"/>
              </a:rPr>
              <a:t>觉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业务</a:t>
            </a:r>
            <a:r>
              <a:rPr sz="1400" spc="-15" dirty="0">
                <a:solidFill>
                  <a:srgbClr val="0A1107"/>
                </a:solidFill>
                <a:latin typeface="Microsoft YaHei"/>
                <a:cs typeface="Microsoft YaHei"/>
              </a:rPr>
              <a:t>总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体利</a:t>
            </a:r>
            <a:r>
              <a:rPr sz="1400" spc="-15" dirty="0">
                <a:solidFill>
                  <a:srgbClr val="0A1107"/>
                </a:solidFill>
                <a:latin typeface="Microsoft YaHei"/>
                <a:cs typeface="Microsoft YaHei"/>
              </a:rPr>
              <a:t>润</a:t>
            </a:r>
            <a:r>
              <a:rPr sz="1400" dirty="0">
                <a:solidFill>
                  <a:srgbClr val="0A1107"/>
                </a:solidFill>
                <a:latin typeface="Microsoft YaHei"/>
                <a:cs typeface="Microsoft YaHei"/>
              </a:rPr>
              <a:t>率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76438" y="2793532"/>
            <a:ext cx="1095375" cy="2423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05" algn="ctr">
              <a:lnSpc>
                <a:spcPct val="130000"/>
              </a:lnSpc>
            </a:pPr>
            <a:r>
              <a:rPr sz="1400" spc="-165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asks:” 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行人检测 出行检测 区域检测 设备异常检测 安全帽检测 </a:t>
            </a:r>
            <a:r>
              <a:rPr sz="1400" spc="-5" dirty="0">
                <a:solidFill>
                  <a:srgbClr val="44536A"/>
                </a:solidFill>
                <a:latin typeface="Microsoft YaHei"/>
                <a:cs typeface="Microsoft YaHei"/>
              </a:rPr>
              <a:t>火焰检测 </a:t>
            </a:r>
            <a:r>
              <a:rPr sz="1400" dirty="0">
                <a:solidFill>
                  <a:srgbClr val="44536A"/>
                </a:solidFill>
                <a:latin typeface="Microsoft YaHei"/>
                <a:cs typeface="Microsoft YaHei"/>
              </a:rPr>
              <a:t>烟雾检测</a:t>
            </a:r>
            <a:endParaRPr sz="1400" dirty="0">
              <a:latin typeface="Microsoft YaHei"/>
              <a:cs typeface="Microsoft YaHei"/>
            </a:endParaRPr>
          </a:p>
          <a:p>
            <a:pPr marL="635" algn="ctr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…….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8309" y="3895183"/>
            <a:ext cx="57658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ision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99801" y="4813908"/>
            <a:ext cx="5340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Cities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8076" y="2962655"/>
            <a:ext cx="6972300" cy="24947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 txBox="1"/>
          <p:nvPr/>
        </p:nvSpPr>
        <p:spPr>
          <a:xfrm>
            <a:off x="730707" y="2674205"/>
            <a:ext cx="5147945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3D4B3C"/>
                </a:solidFill>
                <a:latin typeface="Arial"/>
                <a:cs typeface="Arial"/>
              </a:rPr>
              <a:t>Fed</a:t>
            </a:r>
            <a:r>
              <a:rPr sz="1600" spc="-40" dirty="0">
                <a:solidFill>
                  <a:srgbClr val="3D4B3C"/>
                </a:solidFill>
                <a:latin typeface="Arial"/>
                <a:cs typeface="Arial"/>
              </a:rPr>
              <a:t>V</a:t>
            </a:r>
            <a:r>
              <a:rPr sz="1600" spc="-10" dirty="0">
                <a:solidFill>
                  <a:srgbClr val="3D4B3C"/>
                </a:solidFill>
                <a:latin typeface="Arial"/>
                <a:cs typeface="Arial"/>
              </a:rPr>
              <a:t>ision</a:t>
            </a:r>
            <a:r>
              <a:rPr sz="1600" spc="-25" dirty="0">
                <a:solidFill>
                  <a:srgbClr val="3D4B3C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D4B3C"/>
                </a:solidFill>
                <a:latin typeface="Arial"/>
                <a:cs typeface="Arial"/>
              </a:rPr>
              <a:t>–</a:t>
            </a:r>
            <a:r>
              <a:rPr sz="1600" spc="-20" dirty="0">
                <a:solidFill>
                  <a:srgbClr val="3D4B3C"/>
                </a:solidFill>
                <a:latin typeface="Microsoft YaHei"/>
                <a:cs typeface="Microsoft YaHei"/>
              </a:rPr>
              <a:t>由联邦学习提供支持的在线视觉对象</a:t>
            </a:r>
            <a:r>
              <a:rPr sz="1600" spc="-10" dirty="0">
                <a:solidFill>
                  <a:srgbClr val="3D4B3C"/>
                </a:solidFill>
                <a:latin typeface="Microsoft YaHei"/>
                <a:cs typeface="Microsoft YaHei"/>
              </a:rPr>
              <a:t>检</a:t>
            </a:r>
            <a:r>
              <a:rPr sz="1600" spc="-20" dirty="0">
                <a:solidFill>
                  <a:srgbClr val="3D4B3C"/>
                </a:solidFill>
                <a:latin typeface="Microsoft YaHei"/>
                <a:cs typeface="Microsoft YaHei"/>
              </a:rPr>
              <a:t>测平台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0986" y="5705337"/>
            <a:ext cx="193928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odels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ited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29755" y="5590032"/>
            <a:ext cx="5264150" cy="579120"/>
          </a:xfrm>
          <a:custGeom>
            <a:avLst/>
            <a:gdLst/>
            <a:ahLst/>
            <a:cxnLst/>
            <a:rect l="l" t="t" r="r" b="b"/>
            <a:pathLst>
              <a:path w="5264150" h="579120">
                <a:moveTo>
                  <a:pt x="5167376" y="0"/>
                </a:moveTo>
                <a:lnTo>
                  <a:pt x="85541" y="616"/>
                </a:lnTo>
                <a:lnTo>
                  <a:pt x="45824" y="14361"/>
                </a:lnTo>
                <a:lnTo>
                  <a:pt x="16239" y="42907"/>
                </a:lnTo>
                <a:lnTo>
                  <a:pt x="1094" y="81930"/>
                </a:lnTo>
                <a:lnTo>
                  <a:pt x="0" y="96520"/>
                </a:lnTo>
                <a:lnTo>
                  <a:pt x="616" y="493571"/>
                </a:lnTo>
                <a:lnTo>
                  <a:pt x="14352" y="533278"/>
                </a:lnTo>
                <a:lnTo>
                  <a:pt x="42890" y="562870"/>
                </a:lnTo>
                <a:lnTo>
                  <a:pt x="81922" y="578024"/>
                </a:lnTo>
                <a:lnTo>
                  <a:pt x="96520" y="579120"/>
                </a:lnTo>
                <a:lnTo>
                  <a:pt x="5178354" y="578503"/>
                </a:lnTo>
                <a:lnTo>
                  <a:pt x="5218071" y="564758"/>
                </a:lnTo>
                <a:lnTo>
                  <a:pt x="5247656" y="536212"/>
                </a:lnTo>
                <a:lnTo>
                  <a:pt x="5262801" y="497189"/>
                </a:lnTo>
                <a:lnTo>
                  <a:pt x="5263896" y="482600"/>
                </a:lnTo>
                <a:lnTo>
                  <a:pt x="5263279" y="85548"/>
                </a:lnTo>
                <a:lnTo>
                  <a:pt x="5249543" y="45841"/>
                </a:lnTo>
                <a:lnTo>
                  <a:pt x="5221005" y="16249"/>
                </a:lnTo>
                <a:lnTo>
                  <a:pt x="5181973" y="1095"/>
                </a:lnTo>
                <a:lnTo>
                  <a:pt x="5167376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651497" y="5702899"/>
            <a:ext cx="35318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ederated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ision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accur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cy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15%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005059" y="2778251"/>
            <a:ext cx="626364" cy="592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0005059" y="3700271"/>
            <a:ext cx="626364" cy="5928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9963911" y="4619244"/>
            <a:ext cx="624840" cy="592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10608309" y="2984720"/>
            <a:ext cx="10623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Reinforcem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57</a:t>
            </a:fld>
            <a:endParaRPr spc="-10" dirty="0"/>
          </a:p>
        </p:txBody>
      </p:sp>
      <p:sp>
        <p:nvSpPr>
          <p:cNvPr id="24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8339" y="4244340"/>
            <a:ext cx="2217419" cy="518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654233"/>
            <a:ext cx="909320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20" dirty="0">
                <a:latin typeface="Microsoft YaHei"/>
                <a:cs typeface="Microsoft YaHei"/>
              </a:rPr>
              <a:t>IEEE</a:t>
            </a:r>
            <a:r>
              <a:rPr sz="2800" b="1" spc="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In</a:t>
            </a:r>
            <a:r>
              <a:rPr sz="2800" b="1" spc="-35" dirty="0">
                <a:latin typeface="Microsoft YaHei"/>
                <a:cs typeface="Microsoft YaHei"/>
              </a:rPr>
              <a:t>t</a:t>
            </a:r>
            <a:r>
              <a:rPr sz="2800" b="1" spc="-20" dirty="0">
                <a:latin typeface="Microsoft YaHei"/>
                <a:cs typeface="Microsoft YaHei"/>
              </a:rPr>
              <a:t>e</a:t>
            </a:r>
            <a:r>
              <a:rPr sz="2800" b="1" dirty="0">
                <a:latin typeface="Microsoft YaHei"/>
                <a:cs typeface="Microsoft YaHei"/>
              </a:rPr>
              <a:t>r</a:t>
            </a:r>
            <a:r>
              <a:rPr sz="2800" b="1" spc="-15" dirty="0">
                <a:latin typeface="Microsoft YaHei"/>
                <a:cs typeface="Microsoft YaHei"/>
              </a:rPr>
              <a:t>national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100" dirty="0">
                <a:latin typeface="Microsoft YaHei"/>
                <a:cs typeface="Microsoft YaHei"/>
              </a:rPr>
              <a:t>S</a:t>
            </a:r>
            <a:r>
              <a:rPr sz="2800" b="1" spc="-25" dirty="0">
                <a:latin typeface="Microsoft YaHei"/>
                <a:cs typeface="Microsoft YaHei"/>
              </a:rPr>
              <a:t>tandar</a:t>
            </a:r>
            <a:r>
              <a:rPr sz="2800" b="1" spc="-20" dirty="0">
                <a:latin typeface="Microsoft YaHei"/>
                <a:cs typeface="Microsoft YaHei"/>
              </a:rPr>
              <a:t>d</a:t>
            </a:r>
            <a:r>
              <a:rPr sz="2800" b="1" spc="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fo</a:t>
            </a:r>
            <a:r>
              <a:rPr sz="2800" b="1" spc="-15" dirty="0">
                <a:latin typeface="Microsoft YaHei"/>
                <a:cs typeface="Microsoft YaHei"/>
              </a:rPr>
              <a:t>r</a:t>
            </a:r>
            <a:r>
              <a:rPr sz="2800" b="1" spc="15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Fed</a:t>
            </a:r>
            <a:r>
              <a:rPr sz="2800" b="1" spc="-10" dirty="0">
                <a:latin typeface="Microsoft YaHei"/>
                <a:cs typeface="Microsoft YaHei"/>
              </a:rPr>
              <a:t>e</a:t>
            </a:r>
            <a:r>
              <a:rPr sz="2800" b="1" spc="-15" dirty="0">
                <a:latin typeface="Microsoft YaHei"/>
                <a:cs typeface="Microsoft YaHei"/>
              </a:rPr>
              <a:t>ra</a:t>
            </a:r>
            <a:r>
              <a:rPr sz="2800" b="1" spc="-30" dirty="0">
                <a:latin typeface="Microsoft YaHei"/>
                <a:cs typeface="Microsoft YaHei"/>
              </a:rPr>
              <a:t>t</a:t>
            </a:r>
            <a:r>
              <a:rPr sz="2800" b="1" spc="-25" dirty="0">
                <a:latin typeface="Microsoft YaHei"/>
                <a:cs typeface="Microsoft YaHei"/>
              </a:rPr>
              <a:t>e</a:t>
            </a:r>
            <a:r>
              <a:rPr sz="2800" b="1" spc="-20" dirty="0">
                <a:latin typeface="Microsoft YaHei"/>
                <a:cs typeface="Microsoft YaHei"/>
              </a:rPr>
              <a:t>d</a:t>
            </a:r>
            <a:r>
              <a:rPr sz="2800" b="1" spc="-1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Lea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ning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670" y="1633590"/>
            <a:ext cx="49764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u="heavy" spc="-15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ht</a:t>
            </a:r>
            <a:r>
              <a:rPr sz="2400" u="heavy" spc="-5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t</a:t>
            </a:r>
            <a:r>
              <a:rPr sz="2400" u="heavy" spc="-20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p</a:t>
            </a:r>
            <a:r>
              <a:rPr sz="2400" u="heavy" spc="-10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s:</a:t>
            </a:r>
            <a:r>
              <a:rPr sz="2400" u="heavy" spc="-25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/</a:t>
            </a:r>
            <a:r>
              <a:rPr sz="2400" u="heavy" spc="-20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/sag</a:t>
            </a:r>
            <a:r>
              <a:rPr sz="2400" u="heavy" spc="-45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r</a:t>
            </a:r>
            <a:r>
              <a:rPr sz="2400" u="heavy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oups.ie</a:t>
            </a:r>
            <a:r>
              <a:rPr sz="2400" u="heavy" spc="-20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e</a:t>
            </a:r>
            <a:r>
              <a:rPr sz="2400" u="heavy" spc="-15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e.</a:t>
            </a:r>
            <a:r>
              <a:rPr sz="2400" u="heavy" spc="-30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o</a:t>
            </a:r>
            <a:r>
              <a:rPr sz="2400" u="heavy" spc="-55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r</a:t>
            </a:r>
            <a:r>
              <a:rPr sz="2400" u="heavy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g/3</a:t>
            </a:r>
            <a:r>
              <a:rPr sz="2400" u="heavy" spc="-15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6</a:t>
            </a:r>
            <a:r>
              <a:rPr sz="2400" u="heavy" spc="-5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5</a:t>
            </a:r>
            <a:r>
              <a:rPr sz="2400" u="heavy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2</a:t>
            </a:r>
            <a:r>
              <a:rPr sz="2400" u="heavy" spc="-10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-</a:t>
            </a:r>
            <a:r>
              <a:rPr sz="2400" u="heavy" spc="5" dirty="0">
                <a:solidFill>
                  <a:srgbClr val="0462C1"/>
                </a:solidFill>
                <a:latin typeface="Microsoft YaHei"/>
                <a:cs typeface="Microsoft YaHei"/>
                <a:hlinkClick r:id="rId4"/>
              </a:rPr>
              <a:t>1/</a:t>
            </a:r>
            <a:endParaRPr sz="24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1623" y="3107435"/>
            <a:ext cx="1449324" cy="542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32103" y="2410967"/>
            <a:ext cx="1539240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511551" y="2511551"/>
            <a:ext cx="2008631" cy="388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01040" y="3028188"/>
            <a:ext cx="2452116" cy="5425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290315" y="2979420"/>
            <a:ext cx="1213103" cy="5867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779264" y="2273807"/>
            <a:ext cx="864108" cy="8473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13231" y="3566159"/>
            <a:ext cx="777240" cy="7086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511808" y="3649979"/>
            <a:ext cx="1299972" cy="4998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994660" y="3662171"/>
            <a:ext cx="1726691" cy="6156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4224528" y="4302252"/>
            <a:ext cx="1589531" cy="416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850391" y="4319015"/>
            <a:ext cx="1059180" cy="3901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920740" y="1709927"/>
            <a:ext cx="5978652" cy="31394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58</a:t>
            </a:fld>
            <a:endParaRPr spc="-10" dirty="0"/>
          </a:p>
        </p:txBody>
      </p:sp>
      <p:sp>
        <p:nvSpPr>
          <p:cNvPr id="18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70164" y="111252"/>
            <a:ext cx="4021835" cy="2677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365235" y="306324"/>
            <a:ext cx="3467100" cy="2107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439911" y="4233671"/>
            <a:ext cx="3139440" cy="15575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950707" y="2468879"/>
            <a:ext cx="4171188" cy="1764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517635" y="5791200"/>
            <a:ext cx="1098803" cy="4358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9785604" y="5806440"/>
            <a:ext cx="1399031" cy="309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435965" y="987797"/>
            <a:ext cx="9826625" cy="546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ct val="100000"/>
              </a:lnSpc>
            </a:pPr>
            <a:r>
              <a:rPr sz="18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Chin</a:t>
            </a:r>
            <a:r>
              <a:rPr sz="18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a</a:t>
            </a:r>
            <a:r>
              <a:rPr sz="1800" b="1" spc="5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18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C</a:t>
            </a:r>
            <a:r>
              <a:rPr sz="1800" b="1" dirty="0">
                <a:solidFill>
                  <a:srgbClr val="1E52A3"/>
                </a:solidFill>
                <a:latin typeface="Microsoft YaHei"/>
                <a:cs typeface="Microsoft YaHei"/>
              </a:rPr>
              <a:t>o</a:t>
            </a:r>
            <a:r>
              <a:rPr sz="18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m</a:t>
            </a:r>
            <a:r>
              <a:rPr sz="1800" b="1" spc="-30" dirty="0">
                <a:solidFill>
                  <a:srgbClr val="1E52A3"/>
                </a:solidFill>
                <a:latin typeface="Microsoft YaHei"/>
                <a:cs typeface="Microsoft YaHei"/>
              </a:rPr>
              <a:t>m</a:t>
            </a:r>
            <a:r>
              <a:rPr sz="18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un</a:t>
            </a:r>
            <a:r>
              <a:rPr sz="18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ic</a:t>
            </a:r>
            <a:r>
              <a:rPr sz="18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ations</a:t>
            </a:r>
            <a:r>
              <a:rPr sz="1800" b="1" spc="5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1800" b="1" spc="-70" dirty="0">
                <a:solidFill>
                  <a:srgbClr val="1E52A3"/>
                </a:solidFill>
                <a:latin typeface="Microsoft YaHei"/>
                <a:cs typeface="Microsoft YaHei"/>
              </a:rPr>
              <a:t>S</a:t>
            </a:r>
            <a:r>
              <a:rPr sz="18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tand</a:t>
            </a:r>
            <a:r>
              <a:rPr sz="18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a</a:t>
            </a:r>
            <a:r>
              <a:rPr sz="18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r</a:t>
            </a:r>
            <a:r>
              <a:rPr sz="18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ds</a:t>
            </a:r>
            <a:r>
              <a:rPr sz="18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Asso</a:t>
            </a:r>
            <a:r>
              <a:rPr sz="18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c</a:t>
            </a:r>
            <a:r>
              <a:rPr sz="18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iat</a:t>
            </a:r>
            <a:r>
              <a:rPr sz="18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i</a:t>
            </a:r>
            <a:r>
              <a:rPr sz="1800" b="1" dirty="0">
                <a:solidFill>
                  <a:srgbClr val="1E52A3"/>
                </a:solidFill>
                <a:latin typeface="Microsoft YaHei"/>
                <a:cs typeface="Microsoft YaHei"/>
              </a:rPr>
              <a:t>o</a:t>
            </a:r>
            <a:r>
              <a:rPr sz="18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n</a:t>
            </a:r>
            <a:endParaRPr sz="18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</a:pP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《基于联邦学习的数据</a:t>
            </a:r>
            <a:r>
              <a:rPr sz="20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流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通产品</a:t>
            </a:r>
            <a:r>
              <a:rPr sz="2000" b="1" spc="-45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技术要求与测试方法</a:t>
            </a:r>
            <a:endParaRPr sz="2000" dirty="0">
              <a:latin typeface="Microsoft YaHei"/>
              <a:cs typeface="Microsoft YaHei"/>
            </a:endParaRPr>
          </a:p>
          <a:p>
            <a:pPr marL="19685" marR="2664460" indent="228600">
              <a:lnSpc>
                <a:spcPct val="100000"/>
              </a:lnSpc>
            </a:pP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D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a</a:t>
            </a:r>
            <a:r>
              <a:rPr sz="20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t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a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c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ir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c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u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l</a:t>
            </a:r>
            <a:r>
              <a:rPr sz="20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a</a:t>
            </a:r>
            <a:r>
              <a:rPr sz="20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t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i</a:t>
            </a:r>
            <a:r>
              <a:rPr sz="20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o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n p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r</a:t>
            </a:r>
            <a:r>
              <a:rPr sz="20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oduct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s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2000" b="1" spc="-25" dirty="0">
                <a:solidFill>
                  <a:srgbClr val="1E52A3"/>
                </a:solidFill>
                <a:latin typeface="Microsoft YaHei"/>
                <a:cs typeface="Microsoft YaHei"/>
              </a:rPr>
              <a:t>b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a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s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e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d </a:t>
            </a:r>
            <a:r>
              <a:rPr sz="20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o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n </a:t>
            </a:r>
            <a:r>
              <a:rPr sz="2000" b="1" spc="5" dirty="0">
                <a:solidFill>
                  <a:srgbClr val="1E52A3"/>
                </a:solidFill>
                <a:latin typeface="Microsoft YaHei"/>
                <a:cs typeface="Microsoft YaHei"/>
              </a:rPr>
              <a:t>f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eder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a</a:t>
            </a:r>
            <a:r>
              <a:rPr sz="20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t</a:t>
            </a:r>
            <a:r>
              <a:rPr sz="20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ed 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l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ea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rni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n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g: </a:t>
            </a:r>
            <a:r>
              <a:rPr sz="2000" b="1" spc="-195" dirty="0">
                <a:solidFill>
                  <a:srgbClr val="1E52A3"/>
                </a:solidFill>
                <a:latin typeface="Microsoft YaHei"/>
                <a:cs typeface="Microsoft YaHei"/>
              </a:rPr>
              <a:t>T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e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c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hn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i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c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a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l </a:t>
            </a:r>
            <a:r>
              <a:rPr sz="20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r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equ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ir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eme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n</a:t>
            </a:r>
            <a:r>
              <a:rPr sz="20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t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s</a:t>
            </a:r>
            <a:r>
              <a:rPr sz="2000" b="1" spc="-20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a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nd </a:t>
            </a:r>
            <a:r>
              <a:rPr sz="2000" b="1" spc="-15" dirty="0">
                <a:solidFill>
                  <a:srgbClr val="1E52A3"/>
                </a:solidFill>
                <a:latin typeface="Microsoft YaHei"/>
                <a:cs typeface="Microsoft YaHei"/>
              </a:rPr>
              <a:t>t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e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s</a:t>
            </a:r>
            <a:r>
              <a:rPr sz="20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t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i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ng</a:t>
            </a:r>
            <a:r>
              <a:rPr sz="20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2000" b="1" dirty="0">
                <a:solidFill>
                  <a:srgbClr val="1E52A3"/>
                </a:solidFill>
                <a:latin typeface="Microsoft YaHei"/>
                <a:cs typeface="Microsoft YaHei"/>
              </a:rPr>
              <a:t>methods》</a:t>
            </a:r>
            <a:endParaRPr sz="20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</a:pPr>
            <a:r>
              <a:rPr sz="2000" b="1" spc="-5" dirty="0">
                <a:latin typeface="Microsoft YaHei"/>
                <a:cs typeface="Microsoft YaHei"/>
              </a:rPr>
              <a:t>IE</a:t>
            </a:r>
            <a:r>
              <a:rPr sz="2000" b="1" spc="-15" dirty="0">
                <a:latin typeface="Microsoft YaHei"/>
                <a:cs typeface="Microsoft YaHei"/>
              </a:rPr>
              <a:t>E</a:t>
            </a:r>
            <a:r>
              <a:rPr sz="2000" b="1" dirty="0">
                <a:latin typeface="Microsoft YaHei"/>
                <a:cs typeface="Microsoft YaHei"/>
              </a:rPr>
              <a:t>E</a:t>
            </a:r>
            <a:r>
              <a:rPr sz="2000" b="1" spc="-5" dirty="0">
                <a:latin typeface="Microsoft YaHei"/>
                <a:cs typeface="Microsoft YaHei"/>
              </a:rPr>
              <a:t> In</a:t>
            </a:r>
            <a:r>
              <a:rPr sz="2000" b="1" spc="-15" dirty="0">
                <a:latin typeface="Microsoft YaHei"/>
                <a:cs typeface="Microsoft YaHei"/>
              </a:rPr>
              <a:t>t</a:t>
            </a:r>
            <a:r>
              <a:rPr sz="2000" b="1" dirty="0">
                <a:latin typeface="Microsoft YaHei"/>
                <a:cs typeface="Microsoft YaHei"/>
              </a:rPr>
              <a:t>ern</a:t>
            </a:r>
            <a:r>
              <a:rPr sz="2000" b="1" spc="-10" dirty="0">
                <a:latin typeface="Microsoft YaHei"/>
                <a:cs typeface="Microsoft YaHei"/>
              </a:rPr>
              <a:t>a</a:t>
            </a:r>
            <a:r>
              <a:rPr sz="2000" b="1" spc="-5" dirty="0">
                <a:latin typeface="Microsoft YaHei"/>
                <a:cs typeface="Microsoft YaHei"/>
              </a:rPr>
              <a:t>t</a:t>
            </a:r>
            <a:r>
              <a:rPr sz="2000" b="1" spc="-10" dirty="0">
                <a:latin typeface="Microsoft YaHei"/>
                <a:cs typeface="Microsoft YaHei"/>
              </a:rPr>
              <a:t>i</a:t>
            </a:r>
            <a:r>
              <a:rPr sz="2000" b="1" spc="-5" dirty="0">
                <a:latin typeface="Microsoft YaHei"/>
                <a:cs typeface="Microsoft YaHei"/>
              </a:rPr>
              <a:t>ona</a:t>
            </a:r>
            <a:r>
              <a:rPr sz="2000" b="1" dirty="0">
                <a:latin typeface="Microsoft YaHei"/>
                <a:cs typeface="Microsoft YaHei"/>
              </a:rPr>
              <a:t>l</a:t>
            </a:r>
            <a:r>
              <a:rPr sz="2000" b="1" spc="-10" dirty="0">
                <a:latin typeface="Microsoft YaHei"/>
                <a:cs typeface="Microsoft YaHei"/>
              </a:rPr>
              <a:t> </a:t>
            </a:r>
            <a:r>
              <a:rPr sz="2000" b="1" spc="-65" dirty="0">
                <a:latin typeface="Microsoft YaHei"/>
                <a:cs typeface="Microsoft YaHei"/>
              </a:rPr>
              <a:t>S</a:t>
            </a:r>
            <a:r>
              <a:rPr sz="2000" b="1" spc="-5" dirty="0">
                <a:latin typeface="Microsoft YaHei"/>
                <a:cs typeface="Microsoft YaHei"/>
              </a:rPr>
              <a:t>t</a:t>
            </a:r>
            <a:r>
              <a:rPr sz="2000" b="1" spc="-10" dirty="0">
                <a:latin typeface="Microsoft YaHei"/>
                <a:cs typeface="Microsoft YaHei"/>
              </a:rPr>
              <a:t>a</a:t>
            </a:r>
            <a:r>
              <a:rPr sz="2000" b="1" dirty="0">
                <a:latin typeface="Microsoft YaHei"/>
                <a:cs typeface="Microsoft YaHei"/>
              </a:rPr>
              <a:t>nd</a:t>
            </a:r>
            <a:r>
              <a:rPr sz="2000" b="1" spc="-10" dirty="0">
                <a:latin typeface="Microsoft YaHei"/>
                <a:cs typeface="Microsoft YaHei"/>
              </a:rPr>
              <a:t>ar</a:t>
            </a:r>
            <a:r>
              <a:rPr sz="2000" b="1" dirty="0">
                <a:latin typeface="Microsoft YaHei"/>
                <a:cs typeface="Microsoft YaHei"/>
              </a:rPr>
              <a:t>d</a:t>
            </a:r>
            <a:r>
              <a:rPr sz="2000" b="1" spc="-10" dirty="0">
                <a:latin typeface="Microsoft YaHei"/>
                <a:cs typeface="Microsoft YaHei"/>
              </a:rPr>
              <a:t> </a:t>
            </a:r>
            <a:r>
              <a:rPr sz="2000" b="1" spc="-5" dirty="0">
                <a:latin typeface="Microsoft YaHei"/>
                <a:cs typeface="Microsoft YaHei"/>
              </a:rPr>
              <a:t>f</a:t>
            </a:r>
            <a:r>
              <a:rPr sz="2000" b="1" spc="5" dirty="0">
                <a:latin typeface="Microsoft YaHei"/>
                <a:cs typeface="Microsoft YaHei"/>
              </a:rPr>
              <a:t>o</a:t>
            </a:r>
            <a:r>
              <a:rPr sz="2000" b="1" dirty="0">
                <a:latin typeface="Microsoft YaHei"/>
                <a:cs typeface="Microsoft YaHei"/>
              </a:rPr>
              <a:t>r</a:t>
            </a:r>
            <a:r>
              <a:rPr sz="2000" b="1" spc="-5" dirty="0">
                <a:latin typeface="Microsoft YaHei"/>
                <a:cs typeface="Microsoft YaHei"/>
              </a:rPr>
              <a:t> Fed</a:t>
            </a:r>
            <a:r>
              <a:rPr sz="2000" b="1" spc="-10" dirty="0">
                <a:latin typeface="Microsoft YaHei"/>
                <a:cs typeface="Microsoft YaHei"/>
              </a:rPr>
              <a:t>e</a:t>
            </a:r>
            <a:r>
              <a:rPr sz="2000" b="1" dirty="0">
                <a:latin typeface="Microsoft YaHei"/>
                <a:cs typeface="Microsoft YaHei"/>
              </a:rPr>
              <a:t>ra</a:t>
            </a:r>
            <a:r>
              <a:rPr sz="2000" b="1" spc="-20" dirty="0">
                <a:latin typeface="Microsoft YaHei"/>
                <a:cs typeface="Microsoft YaHei"/>
              </a:rPr>
              <a:t>t</a:t>
            </a:r>
            <a:r>
              <a:rPr sz="2000" b="1" spc="-5" dirty="0">
                <a:latin typeface="Microsoft YaHei"/>
                <a:cs typeface="Microsoft YaHei"/>
              </a:rPr>
              <a:t>e</a:t>
            </a:r>
            <a:r>
              <a:rPr sz="2000" b="1" dirty="0">
                <a:latin typeface="Microsoft YaHei"/>
                <a:cs typeface="Microsoft YaHei"/>
              </a:rPr>
              <a:t>d</a:t>
            </a:r>
            <a:r>
              <a:rPr sz="2000" b="1" spc="-35" dirty="0">
                <a:latin typeface="Microsoft YaHei"/>
                <a:cs typeface="Microsoft YaHei"/>
              </a:rPr>
              <a:t> </a:t>
            </a:r>
            <a:r>
              <a:rPr sz="2000" b="1" dirty="0">
                <a:latin typeface="Microsoft YaHei"/>
                <a:cs typeface="Microsoft YaHei"/>
              </a:rPr>
              <a:t>L</a:t>
            </a:r>
            <a:r>
              <a:rPr sz="2000" b="1" spc="-10" dirty="0">
                <a:latin typeface="Microsoft YaHei"/>
                <a:cs typeface="Microsoft YaHei"/>
              </a:rPr>
              <a:t>ea</a:t>
            </a:r>
            <a:r>
              <a:rPr sz="2000" b="1" dirty="0">
                <a:latin typeface="Microsoft YaHei"/>
                <a:cs typeface="Microsoft YaHei"/>
              </a:rPr>
              <a:t>rni</a:t>
            </a:r>
            <a:r>
              <a:rPr sz="2000" b="1" spc="-10" dirty="0">
                <a:latin typeface="Microsoft YaHei"/>
                <a:cs typeface="Microsoft YaHei"/>
              </a:rPr>
              <a:t>n</a:t>
            </a:r>
            <a:r>
              <a:rPr sz="2000" b="1" dirty="0">
                <a:latin typeface="Microsoft YaHei"/>
                <a:cs typeface="Microsoft YaHei"/>
              </a:rPr>
              <a:t>g</a:t>
            </a:r>
            <a:endParaRPr sz="20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19685">
              <a:lnSpc>
                <a:spcPct val="100000"/>
              </a:lnSpc>
            </a:pP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1800" spc="-2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 P365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2.1</a:t>
            </a:r>
            <a:endParaRPr sz="1800" dirty="0">
              <a:latin typeface="Microsoft YaHei"/>
              <a:cs typeface="Microsoft YaHei"/>
            </a:endParaRPr>
          </a:p>
          <a:p>
            <a:pPr marL="19685">
              <a:lnSpc>
                <a:spcPct val="100000"/>
              </a:lnSpc>
            </a:pP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《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Guid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b="1" spc="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f</a:t>
            </a:r>
            <a:r>
              <a:rPr sz="1800" b="1" spc="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Ar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hi</a:t>
            </a:r>
            <a:r>
              <a:rPr sz="1800" b="1" spc="-3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tura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1800" b="1" spc="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F</a:t>
            </a:r>
            <a:r>
              <a:rPr sz="18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ame</a:t>
            </a:r>
            <a:r>
              <a:rPr sz="1800" b="1" spc="-35" dirty="0">
                <a:solidFill>
                  <a:srgbClr val="44536A"/>
                </a:solidFill>
                <a:latin typeface="Microsoft YaHei"/>
                <a:cs typeface="Microsoft YaHei"/>
              </a:rPr>
              <a:t>w</a:t>
            </a: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ork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and</a:t>
            </a:r>
            <a:r>
              <a:rPr sz="1800" b="1" spc="-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Appl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ic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ation</a:t>
            </a:r>
            <a:endParaRPr sz="1800" dirty="0">
              <a:latin typeface="Microsoft YaHei"/>
              <a:cs typeface="Microsoft YaHei"/>
            </a:endParaRPr>
          </a:p>
          <a:p>
            <a:pPr marL="19685">
              <a:lnSpc>
                <a:spcPct val="100000"/>
              </a:lnSpc>
            </a:pP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f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Feder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d</a:t>
            </a: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Machi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ne</a:t>
            </a:r>
            <a:r>
              <a:rPr sz="18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Lea</a:t>
            </a:r>
            <a:r>
              <a:rPr sz="1800" b="1" spc="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1800" b="1" spc="-15" dirty="0">
                <a:solidFill>
                  <a:srgbClr val="44536A"/>
                </a:solidFill>
                <a:latin typeface="Microsoft YaHei"/>
                <a:cs typeface="Microsoft YaHei"/>
              </a:rPr>
              <a:t>ng(</a:t>
            </a: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联邦学</a:t>
            </a:r>
            <a:r>
              <a:rPr sz="1800" b="1" spc="10" dirty="0">
                <a:solidFill>
                  <a:srgbClr val="44536A"/>
                </a:solidFill>
                <a:latin typeface="Microsoft YaHei"/>
                <a:cs typeface="Microsoft YaHei"/>
              </a:rPr>
              <a:t>习</a:t>
            </a: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基础架构与应用</a:t>
            </a:r>
            <a:r>
              <a:rPr sz="1800" b="1" spc="-20" dirty="0">
                <a:solidFill>
                  <a:srgbClr val="44536A"/>
                </a:solidFill>
                <a:latin typeface="Microsoft YaHei"/>
                <a:cs typeface="Microsoft YaHei"/>
              </a:rPr>
              <a:t>)</a:t>
            </a:r>
            <a:r>
              <a:rPr sz="1800" b="1" dirty="0">
                <a:solidFill>
                  <a:srgbClr val="44536A"/>
                </a:solidFill>
                <a:latin typeface="Microsoft YaHei"/>
                <a:cs typeface="Microsoft YaHei"/>
              </a:rPr>
              <a:t>》</a:t>
            </a:r>
            <a:endParaRPr sz="18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lr>
                <a:srgbClr val="1E52A3"/>
              </a:buClr>
              <a:buFont typeface="Arial"/>
              <a:buChar char="•"/>
              <a:tabLst>
                <a:tab pos="299720" algn="l"/>
              </a:tabLst>
            </a:pPr>
            <a:r>
              <a:rPr sz="1800" b="1" spc="-5" dirty="0">
                <a:solidFill>
                  <a:srgbClr val="1E52A3"/>
                </a:solidFill>
                <a:latin typeface="Microsoft YaHei"/>
                <a:cs typeface="Microsoft YaHei"/>
              </a:rPr>
              <a:t>Ma</a:t>
            </a:r>
            <a:r>
              <a:rPr sz="18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rc</a:t>
            </a:r>
            <a:r>
              <a:rPr sz="1800" b="1" dirty="0">
                <a:solidFill>
                  <a:srgbClr val="1E52A3"/>
                </a:solidFill>
                <a:latin typeface="Microsoft YaHei"/>
                <a:cs typeface="Microsoft YaHei"/>
              </a:rPr>
              <a:t>h</a:t>
            </a:r>
            <a:r>
              <a:rPr sz="1800" b="1" spc="-10" dirty="0">
                <a:solidFill>
                  <a:srgbClr val="1E52A3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1E52A3"/>
                </a:solidFill>
                <a:latin typeface="Microsoft YaHei"/>
                <a:cs typeface="Microsoft YaHei"/>
              </a:rPr>
              <a:t>2</a:t>
            </a:r>
            <a:r>
              <a:rPr sz="1800" b="1" spc="5" dirty="0">
                <a:solidFill>
                  <a:srgbClr val="1E52A3"/>
                </a:solidFill>
                <a:latin typeface="Microsoft YaHei"/>
                <a:cs typeface="Microsoft YaHei"/>
              </a:rPr>
              <a:t>0</a:t>
            </a:r>
            <a:r>
              <a:rPr sz="1800" b="1" dirty="0">
                <a:solidFill>
                  <a:srgbClr val="1E52A3"/>
                </a:solidFill>
                <a:latin typeface="Microsoft YaHei"/>
                <a:cs typeface="Microsoft YaHei"/>
              </a:rPr>
              <a:t>2</a:t>
            </a:r>
            <a:r>
              <a:rPr sz="1800" b="1" spc="5" dirty="0">
                <a:solidFill>
                  <a:srgbClr val="1E52A3"/>
                </a:solidFill>
                <a:latin typeface="Microsoft YaHei"/>
                <a:cs typeface="Microsoft YaHei"/>
              </a:rPr>
              <a:t>1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，T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h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e fi</a:t>
            </a:r>
            <a:r>
              <a:rPr sz="1800" spc="5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1800" spc="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rn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ati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on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al</a:t>
            </a:r>
            <a:r>
              <a:rPr sz="1800" spc="3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fed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ra</a:t>
            </a:r>
            <a:r>
              <a:rPr sz="1800" spc="-2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d</a:t>
            </a:r>
            <a:r>
              <a:rPr sz="1800" spc="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lea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rn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g sta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da</a:t>
            </a:r>
            <a:r>
              <a:rPr sz="1800" spc="-35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d</a:t>
            </a:r>
            <a:endParaRPr sz="1800" dirty="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buClr>
                <a:srgbClr val="1E52A3"/>
              </a:buClr>
              <a:buFont typeface="Arial"/>
              <a:buChar char="•"/>
              <a:tabLst>
                <a:tab pos="299720" algn="l"/>
              </a:tabLst>
            </a:pP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20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+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m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em</a:t>
            </a:r>
            <a:r>
              <a:rPr sz="1800" spc="5" dirty="0">
                <a:solidFill>
                  <a:srgbClr val="44536A"/>
                </a:solidFill>
                <a:latin typeface="Microsoft YaHei"/>
                <a:cs typeface="Microsoft YaHei"/>
              </a:rPr>
              <a:t>b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spc="5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endParaRPr sz="1800" dirty="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buClr>
                <a:srgbClr val="1E52A3"/>
              </a:buClr>
              <a:buFont typeface="Arial"/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6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25" dirty="0">
                <a:solidFill>
                  <a:srgbClr val="44536A"/>
                </a:solidFill>
                <a:latin typeface="Microsoft YaHei"/>
                <a:cs typeface="Microsoft YaHei"/>
              </a:rPr>
              <a:t>w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spc="-2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k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1800" spc="-20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g</a:t>
            </a:r>
            <a:r>
              <a:rPr sz="1800" spc="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g</a:t>
            </a:r>
            <a:r>
              <a:rPr sz="1800" spc="-4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spc="-25" dirty="0">
                <a:solidFill>
                  <a:srgbClr val="44536A"/>
                </a:solidFill>
                <a:latin typeface="Microsoft YaHei"/>
                <a:cs typeface="Microsoft YaHei"/>
              </a:rPr>
              <a:t>u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p</a:t>
            </a:r>
            <a:r>
              <a:rPr sz="1800" spc="2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m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eetings</a:t>
            </a:r>
            <a:endParaRPr sz="1800" dirty="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buClr>
                <a:srgbClr val="1E52A3"/>
              </a:buClr>
              <a:buFont typeface="Arial"/>
              <a:buChar char="•"/>
              <a:tabLst>
                <a:tab pos="299720" algn="l"/>
              </a:tabLst>
            </a:pP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1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0 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kind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s </a:t>
            </a:r>
            <a:r>
              <a:rPr sz="1800" spc="-60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f</a:t>
            </a:r>
            <a:r>
              <a:rPr sz="1800" spc="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federa</a:t>
            </a:r>
            <a:r>
              <a:rPr sz="1800" spc="-3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d</a:t>
            </a:r>
            <a:r>
              <a:rPr sz="1800" spc="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lear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ing</a:t>
            </a:r>
            <a:r>
              <a:rPr sz="1800" spc="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appl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ication</a:t>
            </a:r>
            <a:r>
              <a:rPr sz="1800" spc="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ce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nari</a:t>
            </a:r>
            <a:r>
              <a:rPr sz="1800" spc="-25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1800" spc="3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800" spc="-2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pecificatio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endParaRPr sz="18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300"/>
              </a:spcBef>
            </a:pP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……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59</a:t>
            </a:fld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561" rIns="0" bIns="0" rtlCol="0">
            <a:spAutoFit/>
          </a:bodyPr>
          <a:lstStyle/>
          <a:p>
            <a:pPr marL="251460">
              <a:lnSpc>
                <a:spcPts val="3354"/>
              </a:lnSpc>
            </a:pPr>
            <a:r>
              <a:rPr spc="-30" dirty="0"/>
              <a:t>Mor</a:t>
            </a:r>
            <a:r>
              <a:rPr spc="-20" dirty="0"/>
              <a:t>e</a:t>
            </a:r>
            <a:r>
              <a:rPr spc="-5" dirty="0"/>
              <a:t> </a:t>
            </a:r>
            <a:r>
              <a:rPr spc="-100" dirty="0"/>
              <a:t>S</a:t>
            </a:r>
            <a:r>
              <a:rPr spc="-25" dirty="0"/>
              <a:t>tandar</a:t>
            </a:r>
            <a:r>
              <a:rPr spc="-20" dirty="0"/>
              <a:t>ds</a:t>
            </a:r>
          </a:p>
        </p:txBody>
      </p:sp>
      <p:sp>
        <p:nvSpPr>
          <p:cNvPr id="11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011" y="135636"/>
            <a:ext cx="6867525" cy="364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61290" algn="r">
              <a:lnSpc>
                <a:spcPct val="100000"/>
              </a:lnSpc>
            </a:pPr>
            <a:r>
              <a:rPr sz="2400" dirty="0">
                <a:latin typeface="DengXian"/>
                <a:cs typeface="DengXian"/>
              </a:rPr>
              <a:t>全部是新闻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7338060" cy="4157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6011" y="135636"/>
            <a:ext cx="6867144" cy="3646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348483" y="1267967"/>
            <a:ext cx="5942076" cy="4084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543555" y="1463039"/>
            <a:ext cx="5372100" cy="3514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241291" y="2218893"/>
            <a:ext cx="6006084" cy="3832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436364" y="2414016"/>
            <a:ext cx="5436108" cy="3262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960107" y="3265868"/>
            <a:ext cx="5231891" cy="35921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155180" y="3461003"/>
            <a:ext cx="4744212" cy="31653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6</a:t>
            </a:fld>
            <a:endParaRPr spc="-1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4638" y="2327148"/>
            <a:ext cx="9715500" cy="86995"/>
          </a:xfrm>
          <a:custGeom>
            <a:avLst/>
            <a:gdLst/>
            <a:ahLst/>
            <a:cxnLst/>
            <a:rect l="l" t="t" r="r" b="b"/>
            <a:pathLst>
              <a:path w="9715500" h="86994">
                <a:moveTo>
                  <a:pt x="9628505" y="0"/>
                </a:moveTo>
                <a:lnTo>
                  <a:pt x="9628505" y="86867"/>
                </a:lnTo>
                <a:lnTo>
                  <a:pt x="9686417" y="57912"/>
                </a:lnTo>
                <a:lnTo>
                  <a:pt x="9642983" y="57912"/>
                </a:lnTo>
                <a:lnTo>
                  <a:pt x="9642983" y="28955"/>
                </a:lnTo>
                <a:lnTo>
                  <a:pt x="9686416" y="28955"/>
                </a:lnTo>
                <a:lnTo>
                  <a:pt x="9628505" y="0"/>
                </a:lnTo>
                <a:close/>
              </a:path>
              <a:path w="9715500" h="86994">
                <a:moveTo>
                  <a:pt x="9628505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9628505" y="57912"/>
                </a:lnTo>
                <a:lnTo>
                  <a:pt x="9628505" y="28955"/>
                </a:lnTo>
                <a:close/>
              </a:path>
              <a:path w="9715500" h="86994">
                <a:moveTo>
                  <a:pt x="9686416" y="28955"/>
                </a:moveTo>
                <a:lnTo>
                  <a:pt x="9642983" y="28955"/>
                </a:lnTo>
                <a:lnTo>
                  <a:pt x="9642983" y="57912"/>
                </a:lnTo>
                <a:lnTo>
                  <a:pt x="9686417" y="57912"/>
                </a:lnTo>
                <a:lnTo>
                  <a:pt x="9715373" y="43434"/>
                </a:lnTo>
                <a:lnTo>
                  <a:pt x="9686416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5920" y="1941015"/>
            <a:ext cx="207010" cy="221615"/>
          </a:xfrm>
          <a:custGeom>
            <a:avLst/>
            <a:gdLst/>
            <a:ahLst/>
            <a:cxnLst/>
            <a:rect l="l" t="t" r="r" b="b"/>
            <a:pathLst>
              <a:path w="207010" h="221614">
                <a:moveTo>
                  <a:pt x="89919" y="0"/>
                </a:moveTo>
                <a:lnTo>
                  <a:pt x="51525" y="14083"/>
                </a:lnTo>
                <a:lnTo>
                  <a:pt x="21675" y="42161"/>
                </a:lnTo>
                <a:lnTo>
                  <a:pt x="3715" y="80637"/>
                </a:lnTo>
                <a:lnTo>
                  <a:pt x="0" y="110288"/>
                </a:lnTo>
                <a:lnTo>
                  <a:pt x="202" y="117291"/>
                </a:lnTo>
                <a:lnTo>
                  <a:pt x="10225" y="158125"/>
                </a:lnTo>
                <a:lnTo>
                  <a:pt x="33754" y="191185"/>
                </a:lnTo>
                <a:lnTo>
                  <a:pt x="68568" y="213261"/>
                </a:lnTo>
                <a:lnTo>
                  <a:pt x="112449" y="221142"/>
                </a:lnTo>
                <a:lnTo>
                  <a:pt x="125478" y="219042"/>
                </a:lnTo>
                <a:lnTo>
                  <a:pt x="160624" y="202665"/>
                </a:lnTo>
                <a:lnTo>
                  <a:pt x="187629" y="172844"/>
                </a:lnTo>
                <a:lnTo>
                  <a:pt x="203621" y="131731"/>
                </a:lnTo>
                <a:lnTo>
                  <a:pt x="206745" y="99112"/>
                </a:lnTo>
                <a:lnTo>
                  <a:pt x="204613" y="85336"/>
                </a:lnTo>
                <a:lnTo>
                  <a:pt x="188924" y="48232"/>
                </a:lnTo>
                <a:lnTo>
                  <a:pt x="160607" y="19818"/>
                </a:lnTo>
                <a:lnTo>
                  <a:pt x="121343" y="3124"/>
                </a:lnTo>
                <a:lnTo>
                  <a:pt x="89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45920" y="1941015"/>
            <a:ext cx="207010" cy="221615"/>
          </a:xfrm>
          <a:custGeom>
            <a:avLst/>
            <a:gdLst/>
            <a:ahLst/>
            <a:cxnLst/>
            <a:rect l="l" t="t" r="r" b="b"/>
            <a:pathLst>
              <a:path w="207010" h="221614">
                <a:moveTo>
                  <a:pt x="0" y="110288"/>
                </a:moveTo>
                <a:lnTo>
                  <a:pt x="8175" y="66879"/>
                </a:lnTo>
                <a:lnTo>
                  <a:pt x="30469" y="31469"/>
                </a:lnTo>
                <a:lnTo>
                  <a:pt x="63539" y="7656"/>
                </a:lnTo>
                <a:lnTo>
                  <a:pt x="89919" y="0"/>
                </a:lnTo>
                <a:lnTo>
                  <a:pt x="106114" y="686"/>
                </a:lnTo>
                <a:lnTo>
                  <a:pt x="148652" y="12802"/>
                </a:lnTo>
                <a:lnTo>
                  <a:pt x="180805" y="37646"/>
                </a:lnTo>
                <a:lnTo>
                  <a:pt x="200891" y="72190"/>
                </a:lnTo>
                <a:lnTo>
                  <a:pt x="206745" y="99112"/>
                </a:lnTo>
                <a:lnTo>
                  <a:pt x="206008" y="115890"/>
                </a:lnTo>
                <a:lnTo>
                  <a:pt x="194326" y="160288"/>
                </a:lnTo>
                <a:lnTo>
                  <a:pt x="170672" y="194112"/>
                </a:lnTo>
                <a:lnTo>
                  <a:pt x="137920" y="215210"/>
                </a:lnTo>
                <a:lnTo>
                  <a:pt x="112449" y="221142"/>
                </a:lnTo>
                <a:lnTo>
                  <a:pt x="96952" y="220290"/>
                </a:lnTo>
                <a:lnTo>
                  <a:pt x="55847" y="207321"/>
                </a:lnTo>
                <a:lnTo>
                  <a:pt x="24547" y="181227"/>
                </a:lnTo>
                <a:lnTo>
                  <a:pt x="5274" y="145219"/>
                </a:lnTo>
                <a:lnTo>
                  <a:pt x="0" y="11028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50314" y="2163317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00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532382" y="2552257"/>
            <a:ext cx="1808480" cy="84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1月</a:t>
            </a: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微众</a:t>
            </a:r>
            <a:r>
              <a:rPr sz="1400" spc="-10" dirty="0">
                <a:latin typeface="DengXian"/>
                <a:cs typeface="DengXian"/>
              </a:rPr>
              <a:t>A</a:t>
            </a:r>
            <a:r>
              <a:rPr sz="1400" dirty="0">
                <a:latin typeface="DengXian"/>
                <a:cs typeface="DengXian"/>
              </a:rPr>
              <a:t>I亮相</a:t>
            </a:r>
            <a:r>
              <a:rPr sz="1400" spc="-15" dirty="0">
                <a:latin typeface="DengXian"/>
                <a:cs typeface="DengXian"/>
              </a:rPr>
              <a:t> </a:t>
            </a:r>
            <a:r>
              <a:rPr sz="1400" spc="-10" dirty="0">
                <a:latin typeface="DengXian"/>
                <a:cs typeface="DengXian"/>
              </a:rPr>
              <a:t>AAA</a:t>
            </a:r>
            <a:r>
              <a:rPr sz="1400" dirty="0">
                <a:latin typeface="DengXian"/>
                <a:cs typeface="DengXian"/>
              </a:rPr>
              <a:t>I</a:t>
            </a:r>
            <a:r>
              <a:rPr sz="1400" spc="5" dirty="0">
                <a:latin typeface="DengXian"/>
                <a:cs typeface="DengXian"/>
              </a:rPr>
              <a:t> </a:t>
            </a:r>
            <a:r>
              <a:rPr sz="1400" dirty="0">
                <a:latin typeface="DengXian"/>
                <a:cs typeface="DengXian"/>
              </a:rPr>
              <a:t>会议 发布联邦学习开源框架 F</a:t>
            </a:r>
            <a:r>
              <a:rPr sz="1400" spc="-10" dirty="0">
                <a:latin typeface="DengXian"/>
                <a:cs typeface="DengXian"/>
              </a:rPr>
              <a:t>A</a:t>
            </a:r>
            <a:r>
              <a:rPr sz="1400" dirty="0">
                <a:latin typeface="DengXian"/>
                <a:cs typeface="DengXian"/>
              </a:rPr>
              <a:t>TE</a:t>
            </a:r>
            <a:r>
              <a:rPr sz="1400" spc="5" dirty="0">
                <a:latin typeface="DengXian"/>
                <a:cs typeface="DengXian"/>
              </a:rPr>
              <a:t>0</a:t>
            </a:r>
            <a:r>
              <a:rPr sz="1400" spc="-5" dirty="0">
                <a:latin typeface="DengXian"/>
                <a:cs typeface="DengXian"/>
              </a:rPr>
              <a:t>.</a:t>
            </a:r>
            <a:r>
              <a:rPr sz="1400" spc="5" dirty="0">
                <a:latin typeface="DengXian"/>
                <a:cs typeface="DengXian"/>
              </a:rPr>
              <a:t>1</a:t>
            </a:r>
            <a:r>
              <a:rPr sz="1400" spc="-5" dirty="0">
                <a:latin typeface="DengXian"/>
                <a:cs typeface="DengXian"/>
              </a:rPr>
              <a:t>版本</a:t>
            </a:r>
            <a:endParaRPr sz="1400" dirty="0">
              <a:latin typeface="DengXian"/>
              <a:cs typeface="DengXi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67200" y="2526221"/>
            <a:ext cx="208279" cy="219710"/>
          </a:xfrm>
          <a:custGeom>
            <a:avLst/>
            <a:gdLst/>
            <a:ahLst/>
            <a:cxnLst/>
            <a:rect l="l" t="t" r="r" b="b"/>
            <a:pathLst>
              <a:path w="208279" h="219710">
                <a:moveTo>
                  <a:pt x="90623" y="0"/>
                </a:moveTo>
                <a:lnTo>
                  <a:pt x="51943" y="13996"/>
                </a:lnTo>
                <a:lnTo>
                  <a:pt x="21856" y="41900"/>
                </a:lnTo>
                <a:lnTo>
                  <a:pt x="3747" y="80112"/>
                </a:lnTo>
                <a:lnTo>
                  <a:pt x="0" y="109536"/>
                </a:lnTo>
                <a:lnTo>
                  <a:pt x="202" y="116453"/>
                </a:lnTo>
                <a:lnTo>
                  <a:pt x="10296" y="156989"/>
                </a:lnTo>
                <a:lnTo>
                  <a:pt x="33994" y="189840"/>
                </a:lnTo>
                <a:lnTo>
                  <a:pt x="69038" y="211793"/>
                </a:lnTo>
                <a:lnTo>
                  <a:pt x="113175" y="219638"/>
                </a:lnTo>
                <a:lnTo>
                  <a:pt x="126304" y="217561"/>
                </a:lnTo>
                <a:lnTo>
                  <a:pt x="161736" y="201292"/>
                </a:lnTo>
                <a:lnTo>
                  <a:pt x="188974" y="171650"/>
                </a:lnTo>
                <a:lnTo>
                  <a:pt x="205108" y="130791"/>
                </a:lnTo>
                <a:lnTo>
                  <a:pt x="208258" y="98386"/>
                </a:lnTo>
                <a:lnTo>
                  <a:pt x="206103" y="84725"/>
                </a:lnTo>
                <a:lnTo>
                  <a:pt x="190282" y="47909"/>
                </a:lnTo>
                <a:lnTo>
                  <a:pt x="161758" y="19695"/>
                </a:lnTo>
                <a:lnTo>
                  <a:pt x="122236" y="3106"/>
                </a:lnTo>
                <a:lnTo>
                  <a:pt x="90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267200" y="2526221"/>
            <a:ext cx="208279" cy="219710"/>
          </a:xfrm>
          <a:custGeom>
            <a:avLst/>
            <a:gdLst/>
            <a:ahLst/>
            <a:cxnLst/>
            <a:rect l="l" t="t" r="r" b="b"/>
            <a:pathLst>
              <a:path w="208279" h="219710">
                <a:moveTo>
                  <a:pt x="0" y="109536"/>
                </a:moveTo>
                <a:lnTo>
                  <a:pt x="8244" y="66452"/>
                </a:lnTo>
                <a:lnTo>
                  <a:pt x="30721" y="31276"/>
                </a:lnTo>
                <a:lnTo>
                  <a:pt x="64048" y="7608"/>
                </a:lnTo>
                <a:lnTo>
                  <a:pt x="90623" y="0"/>
                </a:lnTo>
                <a:lnTo>
                  <a:pt x="106914" y="683"/>
                </a:lnTo>
                <a:lnTo>
                  <a:pt x="149721" y="12724"/>
                </a:lnTo>
                <a:lnTo>
                  <a:pt x="182101" y="37399"/>
                </a:lnTo>
                <a:lnTo>
                  <a:pt x="202346" y="71684"/>
                </a:lnTo>
                <a:lnTo>
                  <a:pt x="208258" y="98386"/>
                </a:lnTo>
                <a:lnTo>
                  <a:pt x="207516" y="115052"/>
                </a:lnTo>
                <a:lnTo>
                  <a:pt x="195729" y="159170"/>
                </a:lnTo>
                <a:lnTo>
                  <a:pt x="171870" y="192791"/>
                </a:lnTo>
                <a:lnTo>
                  <a:pt x="138846" y="213757"/>
                </a:lnTo>
                <a:lnTo>
                  <a:pt x="113175" y="219638"/>
                </a:lnTo>
                <a:lnTo>
                  <a:pt x="97592" y="218789"/>
                </a:lnTo>
                <a:lnTo>
                  <a:pt x="56235" y="205884"/>
                </a:lnTo>
                <a:lnTo>
                  <a:pt x="24722" y="179942"/>
                </a:lnTo>
                <a:lnTo>
                  <a:pt x="5309" y="144172"/>
                </a:lnTo>
                <a:lnTo>
                  <a:pt x="0" y="10953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371594" y="2382773"/>
            <a:ext cx="0" cy="180975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0"/>
                </a:moveTo>
                <a:lnTo>
                  <a:pt x="0" y="18046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7407020" y="2459927"/>
            <a:ext cx="2341880" cy="1057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37185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5月 主要合作伙伴切换到</a:t>
            </a:r>
            <a:r>
              <a:rPr sz="1400" spc="-10" dirty="0">
                <a:latin typeface="DengXian"/>
                <a:cs typeface="DengXian"/>
              </a:rPr>
              <a:t>FA</a:t>
            </a:r>
            <a:r>
              <a:rPr sz="1400" dirty="0">
                <a:latin typeface="DengXian"/>
                <a:cs typeface="DengXian"/>
              </a:rPr>
              <a:t>TE</a:t>
            </a:r>
          </a:p>
          <a:p>
            <a:pPr marL="12700" marR="5080" algn="just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微众与瑞士再保险签订</a:t>
            </a:r>
            <a:r>
              <a:rPr sz="1400" spc="-15" dirty="0">
                <a:latin typeface="DengXian"/>
                <a:cs typeface="DengXian"/>
              </a:rPr>
              <a:t>战</a:t>
            </a:r>
            <a:r>
              <a:rPr sz="1400" dirty="0">
                <a:latin typeface="DengXian"/>
                <a:cs typeface="DengXian"/>
              </a:rPr>
              <a:t>略合 作协议，推动联邦学习</a:t>
            </a:r>
            <a:r>
              <a:rPr sz="1400" spc="-15" dirty="0">
                <a:latin typeface="DengXian"/>
                <a:cs typeface="DengXian"/>
              </a:rPr>
              <a:t>在</a:t>
            </a:r>
            <a:r>
              <a:rPr sz="1400" dirty="0">
                <a:latin typeface="DengXian"/>
                <a:cs typeface="DengXian"/>
              </a:rPr>
              <a:t>再保 险业应用</a:t>
            </a:r>
          </a:p>
        </p:txBody>
      </p:sp>
      <p:sp>
        <p:nvSpPr>
          <p:cNvPr id="11" name="object 11"/>
          <p:cNvSpPr/>
          <p:nvPr/>
        </p:nvSpPr>
        <p:spPr>
          <a:xfrm>
            <a:off x="2528316" y="4888421"/>
            <a:ext cx="208279" cy="219710"/>
          </a:xfrm>
          <a:custGeom>
            <a:avLst/>
            <a:gdLst/>
            <a:ahLst/>
            <a:cxnLst/>
            <a:rect l="l" t="t" r="r" b="b"/>
            <a:pathLst>
              <a:path w="208280" h="219710">
                <a:moveTo>
                  <a:pt x="0" y="109536"/>
                </a:moveTo>
                <a:lnTo>
                  <a:pt x="8244" y="66452"/>
                </a:lnTo>
                <a:lnTo>
                  <a:pt x="30721" y="31276"/>
                </a:lnTo>
                <a:lnTo>
                  <a:pt x="64048" y="7608"/>
                </a:lnTo>
                <a:lnTo>
                  <a:pt x="90623" y="0"/>
                </a:lnTo>
                <a:lnTo>
                  <a:pt x="106914" y="683"/>
                </a:lnTo>
                <a:lnTo>
                  <a:pt x="149721" y="12724"/>
                </a:lnTo>
                <a:lnTo>
                  <a:pt x="182101" y="37399"/>
                </a:lnTo>
                <a:lnTo>
                  <a:pt x="202346" y="71684"/>
                </a:lnTo>
                <a:lnTo>
                  <a:pt x="208258" y="98386"/>
                </a:lnTo>
                <a:lnTo>
                  <a:pt x="207516" y="115052"/>
                </a:lnTo>
                <a:lnTo>
                  <a:pt x="195729" y="159170"/>
                </a:lnTo>
                <a:lnTo>
                  <a:pt x="171870" y="192791"/>
                </a:lnTo>
                <a:lnTo>
                  <a:pt x="138846" y="213757"/>
                </a:lnTo>
                <a:lnTo>
                  <a:pt x="113175" y="219638"/>
                </a:lnTo>
                <a:lnTo>
                  <a:pt x="97592" y="218789"/>
                </a:lnTo>
                <a:lnTo>
                  <a:pt x="56235" y="205884"/>
                </a:lnTo>
                <a:lnTo>
                  <a:pt x="24722" y="179942"/>
                </a:lnTo>
                <a:lnTo>
                  <a:pt x="5309" y="144172"/>
                </a:lnTo>
                <a:lnTo>
                  <a:pt x="0" y="1095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2634233" y="5109209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00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9042907" y="5441151"/>
            <a:ext cx="177228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6月</a:t>
            </a:r>
            <a:r>
              <a:rPr sz="1400" spc="-10" dirty="0">
                <a:latin typeface="DengXian"/>
                <a:cs typeface="DengXian"/>
              </a:rPr>
              <a:t> </a:t>
            </a:r>
            <a:r>
              <a:rPr sz="1400" dirty="0">
                <a:latin typeface="DengXian"/>
                <a:cs typeface="DengXian"/>
              </a:rPr>
              <a:t>微众联邦学习开源 项目加入</a:t>
            </a:r>
            <a:r>
              <a:rPr sz="1400" spc="-5" dirty="0">
                <a:latin typeface="DengXian"/>
                <a:cs typeface="DengXian"/>
              </a:rPr>
              <a:t>L</a:t>
            </a:r>
            <a:r>
              <a:rPr sz="1400" spc="-10" dirty="0">
                <a:latin typeface="DengXian"/>
                <a:cs typeface="DengXian"/>
              </a:rPr>
              <a:t>i</a:t>
            </a:r>
            <a:r>
              <a:rPr sz="1400" spc="-5" dirty="0">
                <a:latin typeface="DengXian"/>
                <a:cs typeface="DengXian"/>
              </a:rPr>
              <a:t>n</a:t>
            </a:r>
            <a:r>
              <a:rPr sz="1400" spc="-10" dirty="0">
                <a:latin typeface="DengXian"/>
                <a:cs typeface="DengXian"/>
              </a:rPr>
              <a:t>u</a:t>
            </a:r>
            <a:r>
              <a:rPr sz="1400" spc="5" dirty="0">
                <a:latin typeface="DengXian"/>
                <a:cs typeface="DengXian"/>
              </a:rPr>
              <a:t>x</a:t>
            </a:r>
            <a:r>
              <a:rPr sz="1400" dirty="0">
                <a:latin typeface="DengXian"/>
                <a:cs typeface="DengXian"/>
              </a:rPr>
              <a:t>基金会</a:t>
            </a:r>
          </a:p>
        </p:txBody>
      </p:sp>
      <p:sp>
        <p:nvSpPr>
          <p:cNvPr id="14" name="object 14"/>
          <p:cNvSpPr/>
          <p:nvPr/>
        </p:nvSpPr>
        <p:spPr>
          <a:xfrm>
            <a:off x="7327392" y="3680459"/>
            <a:ext cx="3820667" cy="1423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818388" y="1120139"/>
            <a:ext cx="2145792" cy="8168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617721" y="1380064"/>
            <a:ext cx="1836420" cy="631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2月</a:t>
            </a: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微众</a:t>
            </a:r>
            <a:r>
              <a:rPr sz="1400" spc="-10" dirty="0">
                <a:latin typeface="DengXian"/>
                <a:cs typeface="DengXian"/>
              </a:rPr>
              <a:t>A</a:t>
            </a:r>
            <a:r>
              <a:rPr sz="1400" dirty="0">
                <a:latin typeface="DengXian"/>
                <a:cs typeface="DengXian"/>
              </a:rPr>
              <a:t>I 领衔推动联邦学 习国际标准制定</a:t>
            </a:r>
          </a:p>
        </p:txBody>
      </p:sp>
      <p:sp>
        <p:nvSpPr>
          <p:cNvPr id="17" name="object 17"/>
          <p:cNvSpPr/>
          <p:nvPr/>
        </p:nvSpPr>
        <p:spPr>
          <a:xfrm>
            <a:off x="4663440" y="2570988"/>
            <a:ext cx="1299972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659880" y="1948553"/>
            <a:ext cx="207010" cy="220345"/>
          </a:xfrm>
          <a:custGeom>
            <a:avLst/>
            <a:gdLst/>
            <a:ahLst/>
            <a:cxnLst/>
            <a:rect l="l" t="t" r="r" b="b"/>
            <a:pathLst>
              <a:path w="207009" h="220344">
                <a:moveTo>
                  <a:pt x="90479" y="0"/>
                </a:moveTo>
                <a:lnTo>
                  <a:pt x="51865" y="13871"/>
                </a:lnTo>
                <a:lnTo>
                  <a:pt x="21825" y="41779"/>
                </a:lnTo>
                <a:lnTo>
                  <a:pt x="3742" y="80088"/>
                </a:lnTo>
                <a:lnTo>
                  <a:pt x="0" y="109608"/>
                </a:lnTo>
                <a:lnTo>
                  <a:pt x="107" y="114691"/>
                </a:lnTo>
                <a:lnTo>
                  <a:pt x="9650" y="155880"/>
                </a:lnTo>
                <a:lnTo>
                  <a:pt x="32920" y="189335"/>
                </a:lnTo>
                <a:lnTo>
                  <a:pt x="67496" y="211752"/>
                </a:lnTo>
                <a:lnTo>
                  <a:pt x="110958" y="219826"/>
                </a:lnTo>
                <a:lnTo>
                  <a:pt x="124165" y="217911"/>
                </a:lnTo>
                <a:lnTo>
                  <a:pt x="159840" y="201956"/>
                </a:lnTo>
                <a:lnTo>
                  <a:pt x="187306" y="172477"/>
                </a:lnTo>
                <a:lnTo>
                  <a:pt x="203616" y="131777"/>
                </a:lnTo>
                <a:lnTo>
                  <a:pt x="206837" y="99549"/>
                </a:lnTo>
                <a:lnTo>
                  <a:pt x="204809" y="85757"/>
                </a:lnTo>
                <a:lnTo>
                  <a:pt x="189315" y="48553"/>
                </a:lnTo>
                <a:lnTo>
                  <a:pt x="161079" y="20000"/>
                </a:lnTo>
                <a:lnTo>
                  <a:pt x="121859" y="3178"/>
                </a:lnTo>
                <a:lnTo>
                  <a:pt x="9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6659880" y="1948553"/>
            <a:ext cx="207010" cy="220345"/>
          </a:xfrm>
          <a:custGeom>
            <a:avLst/>
            <a:gdLst/>
            <a:ahLst/>
            <a:cxnLst/>
            <a:rect l="l" t="t" r="r" b="b"/>
            <a:pathLst>
              <a:path w="207009" h="220344">
                <a:moveTo>
                  <a:pt x="0" y="109608"/>
                </a:moveTo>
                <a:lnTo>
                  <a:pt x="8233" y="66387"/>
                </a:lnTo>
                <a:lnTo>
                  <a:pt x="30677" y="31141"/>
                </a:lnTo>
                <a:lnTo>
                  <a:pt x="63951" y="7508"/>
                </a:lnTo>
                <a:lnTo>
                  <a:pt x="90479" y="0"/>
                </a:lnTo>
                <a:lnTo>
                  <a:pt x="106649" y="709"/>
                </a:lnTo>
                <a:lnTo>
                  <a:pt x="149139" y="12938"/>
                </a:lnTo>
                <a:lnTo>
                  <a:pt x="181232" y="37922"/>
                </a:lnTo>
                <a:lnTo>
                  <a:pt x="201169" y="72584"/>
                </a:lnTo>
                <a:lnTo>
                  <a:pt x="206837" y="99549"/>
                </a:lnTo>
                <a:lnTo>
                  <a:pt x="206065" y="116116"/>
                </a:lnTo>
                <a:lnTo>
                  <a:pt x="194128" y="160043"/>
                </a:lnTo>
                <a:lnTo>
                  <a:pt x="170053" y="193518"/>
                </a:lnTo>
                <a:lnTo>
                  <a:pt x="136787" y="214237"/>
                </a:lnTo>
                <a:lnTo>
                  <a:pt x="110958" y="219826"/>
                </a:lnTo>
                <a:lnTo>
                  <a:pt x="95633" y="218932"/>
                </a:lnTo>
                <a:lnTo>
                  <a:pt x="54864" y="205710"/>
                </a:lnTo>
                <a:lnTo>
                  <a:pt x="23787" y="179247"/>
                </a:lnTo>
                <a:lnTo>
                  <a:pt x="4825" y="142846"/>
                </a:lnTo>
                <a:lnTo>
                  <a:pt x="0" y="109608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6764273" y="2169414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00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021068" y="824483"/>
            <a:ext cx="2645664" cy="13898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0972038" y="2361438"/>
            <a:ext cx="76200" cy="2986405"/>
          </a:xfrm>
          <a:custGeom>
            <a:avLst/>
            <a:gdLst/>
            <a:ahLst/>
            <a:cxnLst/>
            <a:rect l="l" t="t" r="r" b="b"/>
            <a:pathLst>
              <a:path w="76200" h="2986404">
                <a:moveTo>
                  <a:pt x="28193" y="2909824"/>
                </a:moveTo>
                <a:lnTo>
                  <a:pt x="0" y="2909824"/>
                </a:lnTo>
                <a:lnTo>
                  <a:pt x="38100" y="2986024"/>
                </a:lnTo>
                <a:lnTo>
                  <a:pt x="69850" y="2922524"/>
                </a:lnTo>
                <a:lnTo>
                  <a:pt x="28193" y="2922524"/>
                </a:lnTo>
                <a:lnTo>
                  <a:pt x="28193" y="2909824"/>
                </a:lnTo>
                <a:close/>
              </a:path>
              <a:path w="76200" h="2986404">
                <a:moveTo>
                  <a:pt x="48005" y="0"/>
                </a:moveTo>
                <a:lnTo>
                  <a:pt x="28193" y="0"/>
                </a:lnTo>
                <a:lnTo>
                  <a:pt x="28193" y="2922524"/>
                </a:lnTo>
                <a:lnTo>
                  <a:pt x="48005" y="2922524"/>
                </a:lnTo>
                <a:lnTo>
                  <a:pt x="48005" y="0"/>
                </a:lnTo>
                <a:close/>
              </a:path>
              <a:path w="76200" h="2986404">
                <a:moveTo>
                  <a:pt x="76200" y="2909824"/>
                </a:moveTo>
                <a:lnTo>
                  <a:pt x="48005" y="2909824"/>
                </a:lnTo>
                <a:lnTo>
                  <a:pt x="48005" y="2922524"/>
                </a:lnTo>
                <a:lnTo>
                  <a:pt x="69850" y="2922524"/>
                </a:lnTo>
                <a:lnTo>
                  <a:pt x="76200" y="2909824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294638" y="5305044"/>
            <a:ext cx="9715500" cy="86995"/>
          </a:xfrm>
          <a:custGeom>
            <a:avLst/>
            <a:gdLst/>
            <a:ahLst/>
            <a:cxnLst/>
            <a:rect l="l" t="t" r="r" b="b"/>
            <a:pathLst>
              <a:path w="9715500" h="86995">
                <a:moveTo>
                  <a:pt x="86868" y="0"/>
                </a:moveTo>
                <a:lnTo>
                  <a:pt x="0" y="43433"/>
                </a:lnTo>
                <a:lnTo>
                  <a:pt x="86868" y="86867"/>
                </a:lnTo>
                <a:lnTo>
                  <a:pt x="86868" y="57911"/>
                </a:lnTo>
                <a:lnTo>
                  <a:pt x="72262" y="57911"/>
                </a:lnTo>
                <a:lnTo>
                  <a:pt x="72262" y="28955"/>
                </a:lnTo>
                <a:lnTo>
                  <a:pt x="86868" y="28955"/>
                </a:lnTo>
                <a:lnTo>
                  <a:pt x="86868" y="0"/>
                </a:lnTo>
                <a:close/>
              </a:path>
              <a:path w="9715500" h="86995">
                <a:moveTo>
                  <a:pt x="86868" y="28955"/>
                </a:moveTo>
                <a:lnTo>
                  <a:pt x="72262" y="28955"/>
                </a:lnTo>
                <a:lnTo>
                  <a:pt x="72262" y="57911"/>
                </a:lnTo>
                <a:lnTo>
                  <a:pt x="86868" y="57911"/>
                </a:lnTo>
                <a:lnTo>
                  <a:pt x="86868" y="28955"/>
                </a:lnTo>
                <a:close/>
              </a:path>
              <a:path w="9715500" h="86995">
                <a:moveTo>
                  <a:pt x="9715373" y="28955"/>
                </a:moveTo>
                <a:lnTo>
                  <a:pt x="86868" y="28955"/>
                </a:lnTo>
                <a:lnTo>
                  <a:pt x="86868" y="57911"/>
                </a:lnTo>
                <a:lnTo>
                  <a:pt x="9715373" y="57911"/>
                </a:lnTo>
                <a:lnTo>
                  <a:pt x="9715373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9913619" y="4915863"/>
            <a:ext cx="207010" cy="221615"/>
          </a:xfrm>
          <a:custGeom>
            <a:avLst/>
            <a:gdLst/>
            <a:ahLst/>
            <a:cxnLst/>
            <a:rect l="l" t="t" r="r" b="b"/>
            <a:pathLst>
              <a:path w="207009" h="221614">
                <a:moveTo>
                  <a:pt x="89919" y="0"/>
                </a:moveTo>
                <a:lnTo>
                  <a:pt x="51525" y="14083"/>
                </a:lnTo>
                <a:lnTo>
                  <a:pt x="21675" y="42161"/>
                </a:lnTo>
                <a:lnTo>
                  <a:pt x="3715" y="80637"/>
                </a:lnTo>
                <a:lnTo>
                  <a:pt x="0" y="110288"/>
                </a:lnTo>
                <a:lnTo>
                  <a:pt x="202" y="117291"/>
                </a:lnTo>
                <a:lnTo>
                  <a:pt x="10225" y="158125"/>
                </a:lnTo>
                <a:lnTo>
                  <a:pt x="33754" y="191185"/>
                </a:lnTo>
                <a:lnTo>
                  <a:pt x="68568" y="213261"/>
                </a:lnTo>
                <a:lnTo>
                  <a:pt x="112449" y="221142"/>
                </a:lnTo>
                <a:lnTo>
                  <a:pt x="125478" y="219042"/>
                </a:lnTo>
                <a:lnTo>
                  <a:pt x="160624" y="202665"/>
                </a:lnTo>
                <a:lnTo>
                  <a:pt x="187629" y="172844"/>
                </a:lnTo>
                <a:lnTo>
                  <a:pt x="203621" y="131731"/>
                </a:lnTo>
                <a:lnTo>
                  <a:pt x="206745" y="99112"/>
                </a:lnTo>
                <a:lnTo>
                  <a:pt x="204613" y="85336"/>
                </a:lnTo>
                <a:lnTo>
                  <a:pt x="188924" y="48232"/>
                </a:lnTo>
                <a:lnTo>
                  <a:pt x="160607" y="19818"/>
                </a:lnTo>
                <a:lnTo>
                  <a:pt x="121343" y="3124"/>
                </a:lnTo>
                <a:lnTo>
                  <a:pt x="89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9913619" y="4915863"/>
            <a:ext cx="207010" cy="221615"/>
          </a:xfrm>
          <a:custGeom>
            <a:avLst/>
            <a:gdLst/>
            <a:ahLst/>
            <a:cxnLst/>
            <a:rect l="l" t="t" r="r" b="b"/>
            <a:pathLst>
              <a:path w="207009" h="221614">
                <a:moveTo>
                  <a:pt x="0" y="110288"/>
                </a:moveTo>
                <a:lnTo>
                  <a:pt x="8175" y="66879"/>
                </a:lnTo>
                <a:lnTo>
                  <a:pt x="30469" y="31469"/>
                </a:lnTo>
                <a:lnTo>
                  <a:pt x="63539" y="7656"/>
                </a:lnTo>
                <a:lnTo>
                  <a:pt x="89919" y="0"/>
                </a:lnTo>
                <a:lnTo>
                  <a:pt x="106114" y="686"/>
                </a:lnTo>
                <a:lnTo>
                  <a:pt x="148652" y="12802"/>
                </a:lnTo>
                <a:lnTo>
                  <a:pt x="180805" y="37646"/>
                </a:lnTo>
                <a:lnTo>
                  <a:pt x="200891" y="72190"/>
                </a:lnTo>
                <a:lnTo>
                  <a:pt x="206745" y="99112"/>
                </a:lnTo>
                <a:lnTo>
                  <a:pt x="206008" y="115890"/>
                </a:lnTo>
                <a:lnTo>
                  <a:pt x="194326" y="160288"/>
                </a:lnTo>
                <a:lnTo>
                  <a:pt x="170672" y="194112"/>
                </a:lnTo>
                <a:lnTo>
                  <a:pt x="137920" y="215210"/>
                </a:lnTo>
                <a:lnTo>
                  <a:pt x="112449" y="221142"/>
                </a:lnTo>
                <a:lnTo>
                  <a:pt x="96952" y="220290"/>
                </a:lnTo>
                <a:lnTo>
                  <a:pt x="55847" y="207321"/>
                </a:lnTo>
                <a:lnTo>
                  <a:pt x="24547" y="181227"/>
                </a:lnTo>
                <a:lnTo>
                  <a:pt x="5274" y="145219"/>
                </a:lnTo>
                <a:lnTo>
                  <a:pt x="0" y="110288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0018014" y="5138165"/>
            <a:ext cx="0" cy="199390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00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1828038" y="5441151"/>
            <a:ext cx="1808480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8月</a:t>
            </a:r>
            <a:r>
              <a:rPr sz="1400" spc="-15" dirty="0">
                <a:latin typeface="DengXian"/>
                <a:cs typeface="DengXian"/>
              </a:rPr>
              <a:t> </a:t>
            </a:r>
            <a:r>
              <a:rPr sz="1400" dirty="0">
                <a:latin typeface="DengXian"/>
                <a:cs typeface="DengXian"/>
              </a:rPr>
              <a:t>微众</a:t>
            </a:r>
            <a:r>
              <a:rPr sz="1400" spc="-10" dirty="0">
                <a:latin typeface="DengXian"/>
                <a:cs typeface="DengXian"/>
              </a:rPr>
              <a:t>A</a:t>
            </a:r>
            <a:r>
              <a:rPr sz="1400" dirty="0">
                <a:latin typeface="DengXian"/>
                <a:cs typeface="DengXian"/>
              </a:rPr>
              <a:t>I主导首个国 际联邦学习学术研讨会</a:t>
            </a:r>
          </a:p>
        </p:txBody>
      </p:sp>
      <p:sp>
        <p:nvSpPr>
          <p:cNvPr id="28" name="object 28"/>
          <p:cNvSpPr/>
          <p:nvPr/>
        </p:nvSpPr>
        <p:spPr>
          <a:xfrm>
            <a:off x="1453896" y="3909059"/>
            <a:ext cx="902208" cy="1267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5859779" y="5475089"/>
            <a:ext cx="207010" cy="220345"/>
          </a:xfrm>
          <a:custGeom>
            <a:avLst/>
            <a:gdLst/>
            <a:ahLst/>
            <a:cxnLst/>
            <a:rect l="l" t="t" r="r" b="b"/>
            <a:pathLst>
              <a:path w="207010" h="220345">
                <a:moveTo>
                  <a:pt x="90479" y="0"/>
                </a:moveTo>
                <a:lnTo>
                  <a:pt x="51865" y="13871"/>
                </a:lnTo>
                <a:lnTo>
                  <a:pt x="21825" y="41779"/>
                </a:lnTo>
                <a:lnTo>
                  <a:pt x="3742" y="80088"/>
                </a:lnTo>
                <a:lnTo>
                  <a:pt x="0" y="109608"/>
                </a:lnTo>
                <a:lnTo>
                  <a:pt x="107" y="114695"/>
                </a:lnTo>
                <a:lnTo>
                  <a:pt x="9650" y="155907"/>
                </a:lnTo>
                <a:lnTo>
                  <a:pt x="32920" y="189358"/>
                </a:lnTo>
                <a:lnTo>
                  <a:pt x="67496" y="211760"/>
                </a:lnTo>
                <a:lnTo>
                  <a:pt x="110958" y="219826"/>
                </a:lnTo>
                <a:lnTo>
                  <a:pt x="124165" y="217913"/>
                </a:lnTo>
                <a:lnTo>
                  <a:pt x="159840" y="201972"/>
                </a:lnTo>
                <a:lnTo>
                  <a:pt x="187306" y="172504"/>
                </a:lnTo>
                <a:lnTo>
                  <a:pt x="203616" y="131799"/>
                </a:lnTo>
                <a:lnTo>
                  <a:pt x="206837" y="99549"/>
                </a:lnTo>
                <a:lnTo>
                  <a:pt x="204809" y="85757"/>
                </a:lnTo>
                <a:lnTo>
                  <a:pt x="189315" y="48553"/>
                </a:lnTo>
                <a:lnTo>
                  <a:pt x="161079" y="20000"/>
                </a:lnTo>
                <a:lnTo>
                  <a:pt x="121859" y="3178"/>
                </a:lnTo>
                <a:lnTo>
                  <a:pt x="9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5859779" y="5475089"/>
            <a:ext cx="207010" cy="220345"/>
          </a:xfrm>
          <a:custGeom>
            <a:avLst/>
            <a:gdLst/>
            <a:ahLst/>
            <a:cxnLst/>
            <a:rect l="l" t="t" r="r" b="b"/>
            <a:pathLst>
              <a:path w="207010" h="220345">
                <a:moveTo>
                  <a:pt x="0" y="109608"/>
                </a:moveTo>
                <a:lnTo>
                  <a:pt x="8233" y="66387"/>
                </a:lnTo>
                <a:lnTo>
                  <a:pt x="30677" y="31141"/>
                </a:lnTo>
                <a:lnTo>
                  <a:pt x="63951" y="7508"/>
                </a:lnTo>
                <a:lnTo>
                  <a:pt x="90479" y="0"/>
                </a:lnTo>
                <a:lnTo>
                  <a:pt x="106649" y="709"/>
                </a:lnTo>
                <a:lnTo>
                  <a:pt x="149139" y="12938"/>
                </a:lnTo>
                <a:lnTo>
                  <a:pt x="181232" y="37922"/>
                </a:lnTo>
                <a:lnTo>
                  <a:pt x="201169" y="72584"/>
                </a:lnTo>
                <a:lnTo>
                  <a:pt x="206837" y="99549"/>
                </a:lnTo>
                <a:lnTo>
                  <a:pt x="206065" y="116129"/>
                </a:lnTo>
                <a:lnTo>
                  <a:pt x="194128" y="160071"/>
                </a:lnTo>
                <a:lnTo>
                  <a:pt x="170053" y="193539"/>
                </a:lnTo>
                <a:lnTo>
                  <a:pt x="136787" y="214244"/>
                </a:lnTo>
                <a:lnTo>
                  <a:pt x="110958" y="219826"/>
                </a:lnTo>
                <a:lnTo>
                  <a:pt x="95633" y="218933"/>
                </a:lnTo>
                <a:lnTo>
                  <a:pt x="54863" y="205723"/>
                </a:lnTo>
                <a:lnTo>
                  <a:pt x="23787" y="179273"/>
                </a:lnTo>
                <a:lnTo>
                  <a:pt x="4825" y="142870"/>
                </a:lnTo>
                <a:lnTo>
                  <a:pt x="0" y="10960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5964173" y="5331714"/>
            <a:ext cx="0" cy="180975"/>
          </a:xfrm>
          <a:custGeom>
            <a:avLst/>
            <a:gdLst/>
            <a:ahLst/>
            <a:cxnLst/>
            <a:rect l="l" t="t" r="r" b="b"/>
            <a:pathLst>
              <a:path h="180975">
                <a:moveTo>
                  <a:pt x="0" y="0"/>
                </a:moveTo>
                <a:lnTo>
                  <a:pt x="0" y="18046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 txBox="1"/>
          <p:nvPr/>
        </p:nvSpPr>
        <p:spPr>
          <a:xfrm>
            <a:off x="5089905" y="4590098"/>
            <a:ext cx="1808480" cy="630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7月</a:t>
            </a:r>
            <a:r>
              <a:rPr sz="1400" spc="-15" dirty="0">
                <a:latin typeface="DengXian"/>
                <a:cs typeface="DengXian"/>
              </a:rPr>
              <a:t> </a:t>
            </a:r>
            <a:r>
              <a:rPr sz="1400" dirty="0">
                <a:latin typeface="DengXian"/>
                <a:cs typeface="DengXian"/>
              </a:rPr>
              <a:t>微众</a:t>
            </a:r>
            <a:r>
              <a:rPr sz="1400" spc="-10" dirty="0">
                <a:latin typeface="DengXian"/>
                <a:cs typeface="DengXian"/>
              </a:rPr>
              <a:t>A</a:t>
            </a:r>
            <a:r>
              <a:rPr sz="1400" dirty="0">
                <a:latin typeface="DengXian"/>
                <a:cs typeface="DengXian"/>
              </a:rPr>
              <a:t>I牵头的国内 首个联邦学习标准正式 出台</a:t>
            </a:r>
          </a:p>
        </p:txBody>
      </p:sp>
      <p:sp>
        <p:nvSpPr>
          <p:cNvPr id="33" name="object 33"/>
          <p:cNvSpPr/>
          <p:nvPr/>
        </p:nvSpPr>
        <p:spPr>
          <a:xfrm>
            <a:off x="6096000" y="5420867"/>
            <a:ext cx="1885188" cy="14371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444500" y="250373"/>
            <a:ext cx="1093089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20" dirty="0">
                <a:latin typeface="Microsoft YaHei"/>
                <a:cs typeface="Microsoft YaHei"/>
              </a:rPr>
              <a:t>W</a:t>
            </a:r>
            <a:r>
              <a:rPr sz="2800" b="1" spc="-20" dirty="0">
                <a:latin typeface="Microsoft YaHei"/>
                <a:cs typeface="Microsoft YaHei"/>
              </a:rPr>
              <a:t>eBank</a:t>
            </a:r>
            <a:r>
              <a:rPr sz="2800" b="1" spc="15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AI: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180" dirty="0">
                <a:latin typeface="Microsoft YaHei"/>
                <a:cs typeface="Microsoft YaHei"/>
              </a:rPr>
              <a:t>F</a:t>
            </a:r>
            <a:r>
              <a:rPr sz="2800" b="1" spc="-245" dirty="0">
                <a:latin typeface="Microsoft YaHei"/>
                <a:cs typeface="Microsoft YaHei"/>
              </a:rPr>
              <a:t>A</a:t>
            </a:r>
            <a:r>
              <a:rPr sz="2800" b="1" spc="-25" dirty="0">
                <a:latin typeface="Microsoft YaHei"/>
                <a:cs typeface="Microsoft YaHei"/>
              </a:rPr>
              <a:t>T</a:t>
            </a:r>
            <a:r>
              <a:rPr sz="2800" b="1" spc="-20" dirty="0">
                <a:latin typeface="Microsoft YaHei"/>
                <a:cs typeface="Microsoft YaHei"/>
              </a:rPr>
              <a:t>E</a:t>
            </a:r>
            <a:r>
              <a:rPr sz="2800" b="1" spc="10" dirty="0">
                <a:latin typeface="Microsoft YaHei"/>
                <a:cs typeface="Microsoft YaHei"/>
              </a:rPr>
              <a:t> </a:t>
            </a:r>
            <a:r>
              <a:rPr sz="2800" b="1" spc="-15" dirty="0">
                <a:latin typeface="Microsoft YaHei"/>
                <a:cs typeface="Microsoft YaHei"/>
              </a:rPr>
              <a:t>-</a:t>
            </a:r>
            <a:r>
              <a:rPr sz="2800" b="1" spc="5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Fed</a:t>
            </a:r>
            <a:r>
              <a:rPr sz="2800" b="1" spc="-10" dirty="0">
                <a:latin typeface="Microsoft YaHei"/>
                <a:cs typeface="Microsoft YaHei"/>
              </a:rPr>
              <a:t>e</a:t>
            </a:r>
            <a:r>
              <a:rPr sz="2800" b="1" spc="-15" dirty="0">
                <a:latin typeface="Microsoft YaHei"/>
                <a:cs typeface="Microsoft YaHei"/>
              </a:rPr>
              <a:t>ra</a:t>
            </a:r>
            <a:r>
              <a:rPr sz="2800" b="1" spc="-30" dirty="0">
                <a:latin typeface="Microsoft YaHei"/>
                <a:cs typeface="Microsoft YaHei"/>
              </a:rPr>
              <a:t>t</a:t>
            </a:r>
            <a:r>
              <a:rPr sz="2800" b="1" spc="-25" dirty="0">
                <a:latin typeface="Microsoft YaHei"/>
                <a:cs typeface="Microsoft YaHei"/>
              </a:rPr>
              <a:t>e</a:t>
            </a:r>
            <a:r>
              <a:rPr sz="2800" b="1" spc="-20" dirty="0">
                <a:latin typeface="Microsoft YaHei"/>
                <a:cs typeface="Microsoft YaHei"/>
              </a:rPr>
              <a:t>d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Lea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ning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Ope</a:t>
            </a:r>
            <a:r>
              <a:rPr sz="2800" b="1" spc="-20" dirty="0">
                <a:latin typeface="Microsoft YaHei"/>
                <a:cs typeface="Microsoft YaHei"/>
              </a:rPr>
              <a:t>n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Sou</a:t>
            </a:r>
            <a:r>
              <a:rPr sz="2800" b="1" spc="-3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ce</a:t>
            </a:r>
            <a:r>
              <a:rPr sz="2800" b="1" spc="10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Platform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60</a:t>
            </a:fld>
            <a:endParaRPr spc="-10" dirty="0"/>
          </a:p>
        </p:txBody>
      </p:sp>
      <p:sp>
        <p:nvSpPr>
          <p:cNvPr id="36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0771" y="5587165"/>
            <a:ext cx="3995420" cy="5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buClr>
                <a:srgbClr val="C00000"/>
              </a:buClr>
              <a:buFont typeface="Arial"/>
              <a:buChar char="•"/>
              <a:tabLst>
                <a:tab pos="299720" algn="l"/>
              </a:tabLst>
            </a:pPr>
            <a:r>
              <a:rPr sz="1800" spc="-15" dirty="0">
                <a:solidFill>
                  <a:srgbClr val="C00000"/>
                </a:solidFill>
                <a:latin typeface="Microsoft YaHei"/>
                <a:cs typeface="Microsoft YaHei"/>
              </a:rPr>
              <a:t>P</a:t>
            </a:r>
            <a:r>
              <a:rPr sz="1800" spc="-35" dirty="0">
                <a:solidFill>
                  <a:srgbClr val="C00000"/>
                </a:solidFill>
                <a:latin typeface="Microsoft YaHei"/>
                <a:cs typeface="Microsoft YaHei"/>
              </a:rPr>
              <a:t>r</a:t>
            </a:r>
            <a:r>
              <a:rPr sz="1800" spc="-15" dirty="0">
                <a:solidFill>
                  <a:srgbClr val="C00000"/>
                </a:solidFill>
                <a:latin typeface="Microsoft YaHei"/>
                <a:cs typeface="Microsoft YaHei"/>
              </a:rPr>
              <a:t>edication</a:t>
            </a:r>
            <a:r>
              <a:rPr sz="1800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spc="-40" dirty="0">
                <a:solidFill>
                  <a:srgbClr val="C00000"/>
                </a:solidFill>
                <a:latin typeface="Microsoft YaHei"/>
                <a:cs typeface="Microsoft YaHei"/>
              </a:rPr>
              <a:t>b</a:t>
            </a:r>
            <a:r>
              <a:rPr sz="1800" dirty="0">
                <a:solidFill>
                  <a:srgbClr val="C00000"/>
                </a:solidFill>
                <a:latin typeface="Microsoft YaHei"/>
                <a:cs typeface="Microsoft YaHei"/>
              </a:rPr>
              <a:t>as</a:t>
            </a:r>
            <a:r>
              <a:rPr sz="1800" spc="-10" dirty="0">
                <a:solidFill>
                  <a:srgbClr val="C00000"/>
                </a:solidFill>
                <a:latin typeface="Microsoft YaHei"/>
                <a:cs typeface="Microsoft YaHei"/>
              </a:rPr>
              <a:t>e</a:t>
            </a:r>
            <a:r>
              <a:rPr sz="1800" spc="-15" dirty="0">
                <a:solidFill>
                  <a:srgbClr val="C00000"/>
                </a:solidFill>
                <a:latin typeface="Microsoft YaHei"/>
                <a:cs typeface="Microsoft YaHei"/>
              </a:rPr>
              <a:t>d</a:t>
            </a:r>
            <a:r>
              <a:rPr sz="1800" spc="1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Microsoft YaHei"/>
                <a:cs typeface="Microsoft YaHei"/>
              </a:rPr>
              <a:t>on</a:t>
            </a:r>
            <a:r>
              <a:rPr sz="1800" spc="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Microsoft YaHei"/>
                <a:cs typeface="Microsoft YaHei"/>
              </a:rPr>
              <a:t>Ti</a:t>
            </a:r>
            <a:r>
              <a:rPr sz="1800" spc="5" dirty="0">
                <a:solidFill>
                  <a:srgbClr val="C00000"/>
                </a:solidFill>
                <a:latin typeface="Microsoft YaHei"/>
                <a:cs typeface="Microsoft YaHei"/>
              </a:rPr>
              <a:t>m</a:t>
            </a:r>
            <a:r>
              <a:rPr sz="1800" dirty="0">
                <a:solidFill>
                  <a:srgbClr val="C00000"/>
                </a:solidFill>
                <a:latin typeface="Microsoft YaHei"/>
                <a:cs typeface="Microsoft YaHei"/>
              </a:rPr>
              <a:t>e </a:t>
            </a:r>
            <a:r>
              <a:rPr sz="1800" spc="-5" dirty="0">
                <a:solidFill>
                  <a:srgbClr val="C00000"/>
                </a:solidFill>
                <a:latin typeface="Microsoft YaHei"/>
                <a:cs typeface="Microsoft YaHei"/>
              </a:rPr>
              <a:t>Series, </a:t>
            </a:r>
            <a:r>
              <a:rPr sz="1800" spc="-15" dirty="0">
                <a:solidFill>
                  <a:srgbClr val="C00000"/>
                </a:solidFill>
                <a:latin typeface="Microsoft YaHei"/>
                <a:cs typeface="Microsoft YaHei"/>
              </a:rPr>
              <a:t>Un</a:t>
            </a:r>
            <a:r>
              <a:rPr sz="1800" spc="-25" dirty="0">
                <a:solidFill>
                  <a:srgbClr val="C00000"/>
                </a:solidFill>
                <a:latin typeface="Microsoft YaHei"/>
                <a:cs typeface="Microsoft YaHei"/>
              </a:rPr>
              <a:t>s</a:t>
            </a:r>
            <a:r>
              <a:rPr sz="1800" spc="-10" dirty="0">
                <a:solidFill>
                  <a:srgbClr val="C00000"/>
                </a:solidFill>
                <a:latin typeface="Microsoft YaHei"/>
                <a:cs typeface="Microsoft YaHei"/>
              </a:rPr>
              <a:t>tr</a:t>
            </a:r>
            <a:r>
              <a:rPr sz="1800" spc="-25" dirty="0">
                <a:solidFill>
                  <a:srgbClr val="C00000"/>
                </a:solidFill>
                <a:latin typeface="Microsoft YaHei"/>
                <a:cs typeface="Microsoft YaHei"/>
              </a:rPr>
              <a:t>u</a:t>
            </a:r>
            <a:r>
              <a:rPr sz="1800" spc="-5" dirty="0">
                <a:solidFill>
                  <a:srgbClr val="C00000"/>
                </a:solidFill>
                <a:latin typeface="Microsoft YaHei"/>
                <a:cs typeface="Microsoft YaHei"/>
              </a:rPr>
              <a:t>ctu</a:t>
            </a:r>
            <a:r>
              <a:rPr sz="1800" spc="-40" dirty="0">
                <a:solidFill>
                  <a:srgbClr val="C00000"/>
                </a:solidFill>
                <a:latin typeface="Microsoft YaHei"/>
                <a:cs typeface="Microsoft YaHei"/>
              </a:rPr>
              <a:t>r</a:t>
            </a:r>
            <a:r>
              <a:rPr sz="1800" spc="-5" dirty="0">
                <a:solidFill>
                  <a:srgbClr val="C00000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C00000"/>
                </a:solidFill>
                <a:latin typeface="Microsoft YaHei"/>
                <a:cs typeface="Microsoft YaHei"/>
              </a:rPr>
              <a:t>d</a:t>
            </a:r>
            <a:r>
              <a:rPr sz="1800" spc="5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Microsoft YaHei"/>
                <a:cs typeface="Microsoft YaHei"/>
              </a:rPr>
              <a:t>Data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61313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041779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722117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02584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082922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763389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443728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6124194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804659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484998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8165465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845804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9526269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0206608" y="1916557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361313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2041779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722117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402584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082922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763389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443728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124194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6804659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484998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8165465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845804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9526269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0206608" y="2229866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361313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2041779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2722117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3402584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4082922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4763389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5443728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6124194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6804659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7484998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8165465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8845804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9526269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0206608" y="2543175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361313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2041779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2722117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3402584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4082922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4763389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5443728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6124194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6804659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/>
          <p:nvPr/>
        </p:nvSpPr>
        <p:spPr>
          <a:xfrm>
            <a:off x="7484998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5" name="object 55"/>
          <p:cNvSpPr/>
          <p:nvPr/>
        </p:nvSpPr>
        <p:spPr>
          <a:xfrm>
            <a:off x="8165465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8845804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9526269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0206608" y="2856483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361313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2041779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2722117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3402584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63"/>
          <p:cNvSpPr/>
          <p:nvPr/>
        </p:nvSpPr>
        <p:spPr>
          <a:xfrm>
            <a:off x="4082922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4" name="object 64"/>
          <p:cNvSpPr/>
          <p:nvPr/>
        </p:nvSpPr>
        <p:spPr>
          <a:xfrm>
            <a:off x="4763389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5443728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6124194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6804659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7484998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/>
          <p:nvPr/>
        </p:nvSpPr>
        <p:spPr>
          <a:xfrm>
            <a:off x="8165465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8845804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9526269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/>
          <p:cNvSpPr/>
          <p:nvPr/>
        </p:nvSpPr>
        <p:spPr>
          <a:xfrm>
            <a:off x="10206608" y="316979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3"/>
          <p:cNvSpPr/>
          <p:nvPr/>
        </p:nvSpPr>
        <p:spPr>
          <a:xfrm>
            <a:off x="1361313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74"/>
          <p:cNvSpPr/>
          <p:nvPr/>
        </p:nvSpPr>
        <p:spPr>
          <a:xfrm>
            <a:off x="2041779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19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5" name="object 75"/>
          <p:cNvSpPr/>
          <p:nvPr/>
        </p:nvSpPr>
        <p:spPr>
          <a:xfrm>
            <a:off x="2722117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3402584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77"/>
          <p:cNvSpPr/>
          <p:nvPr/>
        </p:nvSpPr>
        <p:spPr>
          <a:xfrm>
            <a:off x="4082922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8" name="object 78"/>
          <p:cNvSpPr/>
          <p:nvPr/>
        </p:nvSpPr>
        <p:spPr>
          <a:xfrm>
            <a:off x="4763389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5443728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6124194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6804659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/>
          <p:cNvSpPr/>
          <p:nvPr/>
        </p:nvSpPr>
        <p:spPr>
          <a:xfrm>
            <a:off x="7484998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3" name="object 83"/>
          <p:cNvSpPr/>
          <p:nvPr/>
        </p:nvSpPr>
        <p:spPr>
          <a:xfrm>
            <a:off x="8165465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4" name="object 84"/>
          <p:cNvSpPr/>
          <p:nvPr/>
        </p:nvSpPr>
        <p:spPr>
          <a:xfrm>
            <a:off x="8845804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5" name="object 85"/>
          <p:cNvSpPr/>
          <p:nvPr/>
        </p:nvSpPr>
        <p:spPr>
          <a:xfrm>
            <a:off x="9526269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86"/>
          <p:cNvSpPr/>
          <p:nvPr/>
        </p:nvSpPr>
        <p:spPr>
          <a:xfrm>
            <a:off x="10206608" y="3483102"/>
            <a:ext cx="680720" cy="313690"/>
          </a:xfrm>
          <a:custGeom>
            <a:avLst/>
            <a:gdLst/>
            <a:ahLst/>
            <a:cxnLst/>
            <a:rect l="l" t="t" r="r" b="b"/>
            <a:pathLst>
              <a:path w="680720" h="313689">
                <a:moveTo>
                  <a:pt x="0" y="313309"/>
                </a:moveTo>
                <a:lnTo>
                  <a:pt x="680415" y="313309"/>
                </a:lnTo>
                <a:lnTo>
                  <a:pt x="680415" y="0"/>
                </a:lnTo>
                <a:lnTo>
                  <a:pt x="0" y="0"/>
                </a:lnTo>
                <a:lnTo>
                  <a:pt x="0" y="31330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87"/>
          <p:cNvSpPr/>
          <p:nvPr/>
        </p:nvSpPr>
        <p:spPr>
          <a:xfrm>
            <a:off x="1361313" y="1910207"/>
            <a:ext cx="0" cy="2255520"/>
          </a:xfrm>
          <a:custGeom>
            <a:avLst/>
            <a:gdLst/>
            <a:ahLst/>
            <a:cxnLst/>
            <a:rect l="l" t="t" r="r" b="b"/>
            <a:pathLst>
              <a:path h="2255520">
                <a:moveTo>
                  <a:pt x="0" y="0"/>
                </a:moveTo>
                <a:lnTo>
                  <a:pt x="0" y="22553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88"/>
          <p:cNvSpPr/>
          <p:nvPr/>
        </p:nvSpPr>
        <p:spPr>
          <a:xfrm>
            <a:off x="2041779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9" name="object 89"/>
          <p:cNvSpPr/>
          <p:nvPr/>
        </p:nvSpPr>
        <p:spPr>
          <a:xfrm>
            <a:off x="2722117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0" name="object 90"/>
          <p:cNvSpPr/>
          <p:nvPr/>
        </p:nvSpPr>
        <p:spPr>
          <a:xfrm>
            <a:off x="3402584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" name="object 91"/>
          <p:cNvSpPr/>
          <p:nvPr/>
        </p:nvSpPr>
        <p:spPr>
          <a:xfrm>
            <a:off x="4082922" y="1910207"/>
            <a:ext cx="0" cy="2255520"/>
          </a:xfrm>
          <a:custGeom>
            <a:avLst/>
            <a:gdLst/>
            <a:ahLst/>
            <a:cxnLst/>
            <a:rect l="l" t="t" r="r" b="b"/>
            <a:pathLst>
              <a:path h="2255520">
                <a:moveTo>
                  <a:pt x="0" y="0"/>
                </a:moveTo>
                <a:lnTo>
                  <a:pt x="0" y="22553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2" name="object 92"/>
          <p:cNvSpPr/>
          <p:nvPr/>
        </p:nvSpPr>
        <p:spPr>
          <a:xfrm>
            <a:off x="4763389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3" name="object 93"/>
          <p:cNvSpPr/>
          <p:nvPr/>
        </p:nvSpPr>
        <p:spPr>
          <a:xfrm>
            <a:off x="5443728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94"/>
          <p:cNvSpPr/>
          <p:nvPr/>
        </p:nvSpPr>
        <p:spPr>
          <a:xfrm>
            <a:off x="6124194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5" name="object 95"/>
          <p:cNvSpPr/>
          <p:nvPr/>
        </p:nvSpPr>
        <p:spPr>
          <a:xfrm>
            <a:off x="6804659" y="1910207"/>
            <a:ext cx="0" cy="2255520"/>
          </a:xfrm>
          <a:custGeom>
            <a:avLst/>
            <a:gdLst/>
            <a:ahLst/>
            <a:cxnLst/>
            <a:rect l="l" t="t" r="r" b="b"/>
            <a:pathLst>
              <a:path h="2255520">
                <a:moveTo>
                  <a:pt x="0" y="0"/>
                </a:moveTo>
                <a:lnTo>
                  <a:pt x="0" y="22553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6" name="object 96"/>
          <p:cNvSpPr/>
          <p:nvPr/>
        </p:nvSpPr>
        <p:spPr>
          <a:xfrm>
            <a:off x="7484998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7" name="object 97"/>
          <p:cNvSpPr/>
          <p:nvPr/>
        </p:nvSpPr>
        <p:spPr>
          <a:xfrm>
            <a:off x="8165465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8" name="object 98"/>
          <p:cNvSpPr/>
          <p:nvPr/>
        </p:nvSpPr>
        <p:spPr>
          <a:xfrm>
            <a:off x="8845804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9" name="object 99"/>
          <p:cNvSpPr/>
          <p:nvPr/>
        </p:nvSpPr>
        <p:spPr>
          <a:xfrm>
            <a:off x="9526269" y="1910207"/>
            <a:ext cx="0" cy="2255520"/>
          </a:xfrm>
          <a:custGeom>
            <a:avLst/>
            <a:gdLst/>
            <a:ahLst/>
            <a:cxnLst/>
            <a:rect l="l" t="t" r="r" b="b"/>
            <a:pathLst>
              <a:path h="2255520">
                <a:moveTo>
                  <a:pt x="0" y="0"/>
                </a:moveTo>
                <a:lnTo>
                  <a:pt x="0" y="22553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100"/>
          <p:cNvSpPr/>
          <p:nvPr/>
        </p:nvSpPr>
        <p:spPr>
          <a:xfrm>
            <a:off x="10206608" y="1910207"/>
            <a:ext cx="0" cy="1892935"/>
          </a:xfrm>
          <a:custGeom>
            <a:avLst/>
            <a:gdLst/>
            <a:ahLst/>
            <a:cxnLst/>
            <a:rect l="l" t="t" r="r" b="b"/>
            <a:pathLst>
              <a:path h="1892935">
                <a:moveTo>
                  <a:pt x="0" y="0"/>
                </a:moveTo>
                <a:lnTo>
                  <a:pt x="0" y="189255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1" name="object 101"/>
          <p:cNvSpPr/>
          <p:nvPr/>
        </p:nvSpPr>
        <p:spPr>
          <a:xfrm>
            <a:off x="490270" y="2229866"/>
            <a:ext cx="10403205" cy="0"/>
          </a:xfrm>
          <a:custGeom>
            <a:avLst/>
            <a:gdLst/>
            <a:ahLst/>
            <a:cxnLst/>
            <a:rect l="l" t="t" r="r" b="b"/>
            <a:pathLst>
              <a:path w="10403205">
                <a:moveTo>
                  <a:pt x="0" y="0"/>
                </a:moveTo>
                <a:lnTo>
                  <a:pt x="1040315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" name="object 102"/>
          <p:cNvSpPr/>
          <p:nvPr/>
        </p:nvSpPr>
        <p:spPr>
          <a:xfrm>
            <a:off x="490270" y="2543175"/>
            <a:ext cx="10403205" cy="0"/>
          </a:xfrm>
          <a:custGeom>
            <a:avLst/>
            <a:gdLst/>
            <a:ahLst/>
            <a:cxnLst/>
            <a:rect l="l" t="t" r="r" b="b"/>
            <a:pathLst>
              <a:path w="10403205">
                <a:moveTo>
                  <a:pt x="0" y="0"/>
                </a:moveTo>
                <a:lnTo>
                  <a:pt x="1040315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" name="object 103"/>
          <p:cNvSpPr/>
          <p:nvPr/>
        </p:nvSpPr>
        <p:spPr>
          <a:xfrm>
            <a:off x="490270" y="2856483"/>
            <a:ext cx="10403205" cy="0"/>
          </a:xfrm>
          <a:custGeom>
            <a:avLst/>
            <a:gdLst/>
            <a:ahLst/>
            <a:cxnLst/>
            <a:rect l="l" t="t" r="r" b="b"/>
            <a:pathLst>
              <a:path w="10403205">
                <a:moveTo>
                  <a:pt x="0" y="0"/>
                </a:moveTo>
                <a:lnTo>
                  <a:pt x="1040315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4" name="object 104"/>
          <p:cNvSpPr/>
          <p:nvPr/>
        </p:nvSpPr>
        <p:spPr>
          <a:xfrm>
            <a:off x="490270" y="3169792"/>
            <a:ext cx="10403205" cy="0"/>
          </a:xfrm>
          <a:custGeom>
            <a:avLst/>
            <a:gdLst/>
            <a:ahLst/>
            <a:cxnLst/>
            <a:rect l="l" t="t" r="r" b="b"/>
            <a:pathLst>
              <a:path w="10403205">
                <a:moveTo>
                  <a:pt x="0" y="0"/>
                </a:moveTo>
                <a:lnTo>
                  <a:pt x="1040315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5" name="object 105"/>
          <p:cNvSpPr/>
          <p:nvPr/>
        </p:nvSpPr>
        <p:spPr>
          <a:xfrm>
            <a:off x="490270" y="3483102"/>
            <a:ext cx="10403205" cy="0"/>
          </a:xfrm>
          <a:custGeom>
            <a:avLst/>
            <a:gdLst/>
            <a:ahLst/>
            <a:cxnLst/>
            <a:rect l="l" t="t" r="r" b="b"/>
            <a:pathLst>
              <a:path w="10403205">
                <a:moveTo>
                  <a:pt x="0" y="0"/>
                </a:moveTo>
                <a:lnTo>
                  <a:pt x="1040315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6" name="object 106"/>
          <p:cNvSpPr/>
          <p:nvPr/>
        </p:nvSpPr>
        <p:spPr>
          <a:xfrm>
            <a:off x="490270" y="3796410"/>
            <a:ext cx="10403205" cy="0"/>
          </a:xfrm>
          <a:custGeom>
            <a:avLst/>
            <a:gdLst/>
            <a:ahLst/>
            <a:cxnLst/>
            <a:rect l="l" t="t" r="r" b="b"/>
            <a:pathLst>
              <a:path w="10403205">
                <a:moveTo>
                  <a:pt x="0" y="0"/>
                </a:moveTo>
                <a:lnTo>
                  <a:pt x="1040315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7" name="object 107"/>
          <p:cNvSpPr/>
          <p:nvPr/>
        </p:nvSpPr>
        <p:spPr>
          <a:xfrm>
            <a:off x="496620" y="1910207"/>
            <a:ext cx="0" cy="2255520"/>
          </a:xfrm>
          <a:custGeom>
            <a:avLst/>
            <a:gdLst/>
            <a:ahLst/>
            <a:cxnLst/>
            <a:rect l="l" t="t" r="r" b="b"/>
            <a:pathLst>
              <a:path h="2255520">
                <a:moveTo>
                  <a:pt x="0" y="0"/>
                </a:moveTo>
                <a:lnTo>
                  <a:pt x="0" y="22553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8" name="object 108"/>
          <p:cNvSpPr/>
          <p:nvPr/>
        </p:nvSpPr>
        <p:spPr>
          <a:xfrm>
            <a:off x="10887075" y="1910207"/>
            <a:ext cx="0" cy="2255520"/>
          </a:xfrm>
          <a:custGeom>
            <a:avLst/>
            <a:gdLst/>
            <a:ahLst/>
            <a:cxnLst/>
            <a:rect l="l" t="t" r="r" b="b"/>
            <a:pathLst>
              <a:path h="2255520">
                <a:moveTo>
                  <a:pt x="0" y="0"/>
                </a:moveTo>
                <a:lnTo>
                  <a:pt x="0" y="225539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9" name="object 109"/>
          <p:cNvSpPr/>
          <p:nvPr/>
        </p:nvSpPr>
        <p:spPr>
          <a:xfrm>
            <a:off x="490270" y="1916557"/>
            <a:ext cx="10403205" cy="0"/>
          </a:xfrm>
          <a:custGeom>
            <a:avLst/>
            <a:gdLst/>
            <a:ahLst/>
            <a:cxnLst/>
            <a:rect l="l" t="t" r="r" b="b"/>
            <a:pathLst>
              <a:path w="10403205">
                <a:moveTo>
                  <a:pt x="0" y="0"/>
                </a:moveTo>
                <a:lnTo>
                  <a:pt x="1040315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0" name="object 110"/>
          <p:cNvSpPr/>
          <p:nvPr/>
        </p:nvSpPr>
        <p:spPr>
          <a:xfrm>
            <a:off x="490270" y="4159250"/>
            <a:ext cx="10403205" cy="0"/>
          </a:xfrm>
          <a:custGeom>
            <a:avLst/>
            <a:gdLst/>
            <a:ahLst/>
            <a:cxnLst/>
            <a:rect l="l" t="t" r="r" b="b"/>
            <a:pathLst>
              <a:path w="10403205">
                <a:moveTo>
                  <a:pt x="0" y="0"/>
                </a:moveTo>
                <a:lnTo>
                  <a:pt x="1040315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1" name="object 111"/>
          <p:cNvSpPr txBox="1"/>
          <p:nvPr/>
        </p:nvSpPr>
        <p:spPr>
          <a:xfrm>
            <a:off x="558800" y="2036255"/>
            <a:ext cx="739140" cy="1771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46900"/>
              </a:lnSpc>
            </a:pPr>
            <a:r>
              <a:rPr sz="1400" dirty="0">
                <a:latin typeface="DengXian"/>
                <a:cs typeface="DengXian"/>
              </a:rPr>
              <a:t>疾病诊断 </a:t>
            </a:r>
            <a:r>
              <a:rPr sz="1400" spc="-5" dirty="0">
                <a:latin typeface="DengXian"/>
                <a:cs typeface="DengXian"/>
              </a:rPr>
              <a:t>医嘱处方 </a:t>
            </a:r>
            <a:r>
              <a:rPr sz="1400" dirty="0">
                <a:latin typeface="DengXian"/>
                <a:cs typeface="DengXian"/>
              </a:rPr>
              <a:t>检验</a:t>
            </a:r>
          </a:p>
          <a:p>
            <a:pPr marL="102235" marR="93345" indent="88265" algn="just">
              <a:lnSpc>
                <a:spcPct val="146800"/>
              </a:lnSpc>
            </a:pPr>
            <a:r>
              <a:rPr sz="1400" dirty="0">
                <a:latin typeface="DengXian"/>
                <a:cs typeface="DengXian"/>
              </a:rPr>
              <a:t>检查 主诉 现病史</a:t>
            </a:r>
          </a:p>
        </p:txBody>
      </p:sp>
      <p:sp>
        <p:nvSpPr>
          <p:cNvPr id="112" name="object 112"/>
          <p:cNvSpPr txBox="1"/>
          <p:nvPr/>
        </p:nvSpPr>
        <p:spPr>
          <a:xfrm>
            <a:off x="1356486" y="3895154"/>
            <a:ext cx="7023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3年前</a:t>
            </a:r>
            <a:r>
              <a:rPr sz="1400" spc="-15" dirty="0">
                <a:latin typeface="DengXian"/>
                <a:cs typeface="DengXian"/>
              </a:rPr>
              <a:t> </a:t>
            </a:r>
            <a:r>
              <a:rPr sz="1400" dirty="0">
                <a:latin typeface="DengXian"/>
                <a:cs typeface="DengXian"/>
              </a:rPr>
              <a:t>←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4078351" y="3895154"/>
            <a:ext cx="7023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2年前</a:t>
            </a:r>
            <a:r>
              <a:rPr sz="1400" spc="-10" dirty="0">
                <a:latin typeface="DengXian"/>
                <a:cs typeface="DengXian"/>
              </a:rPr>
              <a:t> </a:t>
            </a:r>
            <a:r>
              <a:rPr sz="1400" dirty="0">
                <a:latin typeface="DengXian"/>
                <a:cs typeface="DengXian"/>
              </a:rPr>
              <a:t>←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6800468" y="3895154"/>
            <a:ext cx="70231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DengXian"/>
                <a:cs typeface="DengXian"/>
              </a:rPr>
              <a:t>1年前</a:t>
            </a:r>
            <a:r>
              <a:rPr sz="1400" spc="-15" dirty="0">
                <a:latin typeface="DengXian"/>
                <a:cs typeface="DengXian"/>
              </a:rPr>
              <a:t> </a:t>
            </a:r>
            <a:r>
              <a:rPr sz="1400" dirty="0">
                <a:latin typeface="DengXian"/>
                <a:cs typeface="DengXian"/>
              </a:rPr>
              <a:t>←</a:t>
            </a:r>
          </a:p>
        </p:txBody>
      </p:sp>
      <p:sp>
        <p:nvSpPr>
          <p:cNvPr id="115" name="object 115"/>
          <p:cNvSpPr txBox="1"/>
          <p:nvPr/>
        </p:nvSpPr>
        <p:spPr>
          <a:xfrm>
            <a:off x="9522332" y="3895154"/>
            <a:ext cx="96710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C55A11"/>
                </a:solidFill>
                <a:latin typeface="DengXian"/>
                <a:cs typeface="DengXian"/>
              </a:rPr>
              <a:t>→ 随访半年</a:t>
            </a:r>
            <a:endParaRPr sz="1400" dirty="0">
              <a:latin typeface="DengXian"/>
              <a:cs typeface="DengXian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9541002" y="1797557"/>
            <a:ext cx="3175" cy="3027680"/>
          </a:xfrm>
          <a:custGeom>
            <a:avLst/>
            <a:gdLst/>
            <a:ahLst/>
            <a:cxnLst/>
            <a:rect l="l" t="t" r="r" b="b"/>
            <a:pathLst>
              <a:path w="3175" h="3027679">
                <a:moveTo>
                  <a:pt x="0" y="0"/>
                </a:moveTo>
                <a:lnTo>
                  <a:pt x="2794" y="3027298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7" name="object 117"/>
          <p:cNvSpPr/>
          <p:nvPr/>
        </p:nvSpPr>
        <p:spPr>
          <a:xfrm>
            <a:off x="1374647" y="4328159"/>
            <a:ext cx="8077200" cy="307975"/>
          </a:xfrm>
          <a:custGeom>
            <a:avLst/>
            <a:gdLst/>
            <a:ahLst/>
            <a:cxnLst/>
            <a:rect l="l" t="t" r="r" b="b"/>
            <a:pathLst>
              <a:path w="8077200" h="307975">
                <a:moveTo>
                  <a:pt x="8025892" y="0"/>
                </a:moveTo>
                <a:lnTo>
                  <a:pt x="40982" y="1040"/>
                </a:lnTo>
                <a:lnTo>
                  <a:pt x="7693" y="24284"/>
                </a:lnTo>
                <a:lnTo>
                  <a:pt x="0" y="51307"/>
                </a:lnTo>
                <a:lnTo>
                  <a:pt x="1040" y="266865"/>
                </a:lnTo>
                <a:lnTo>
                  <a:pt x="24284" y="300154"/>
                </a:lnTo>
                <a:lnTo>
                  <a:pt x="51308" y="307847"/>
                </a:lnTo>
                <a:lnTo>
                  <a:pt x="8036217" y="306807"/>
                </a:lnTo>
                <a:lnTo>
                  <a:pt x="8069506" y="283563"/>
                </a:lnTo>
                <a:lnTo>
                  <a:pt x="8077200" y="256539"/>
                </a:lnTo>
                <a:lnTo>
                  <a:pt x="8076159" y="40982"/>
                </a:lnTo>
                <a:lnTo>
                  <a:pt x="8052915" y="7693"/>
                </a:lnTo>
                <a:lnTo>
                  <a:pt x="8025892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8" name="object 118"/>
          <p:cNvSpPr/>
          <p:nvPr/>
        </p:nvSpPr>
        <p:spPr>
          <a:xfrm>
            <a:off x="5526023" y="4404359"/>
            <a:ext cx="762000" cy="205740"/>
          </a:xfrm>
          <a:custGeom>
            <a:avLst/>
            <a:gdLst/>
            <a:ahLst/>
            <a:cxnLst/>
            <a:rect l="l" t="t" r="r" b="b"/>
            <a:pathLst>
              <a:path w="762000" h="205739">
                <a:moveTo>
                  <a:pt x="762000" y="51434"/>
                </a:moveTo>
                <a:lnTo>
                  <a:pt x="755523" y="51434"/>
                </a:lnTo>
                <a:lnTo>
                  <a:pt x="755523" y="154304"/>
                </a:lnTo>
                <a:lnTo>
                  <a:pt x="762000" y="154304"/>
                </a:lnTo>
                <a:lnTo>
                  <a:pt x="762000" y="51434"/>
                </a:lnTo>
                <a:close/>
              </a:path>
              <a:path w="762000" h="205739">
                <a:moveTo>
                  <a:pt x="749173" y="51434"/>
                </a:moveTo>
                <a:lnTo>
                  <a:pt x="736218" y="51434"/>
                </a:lnTo>
                <a:lnTo>
                  <a:pt x="736218" y="154304"/>
                </a:lnTo>
                <a:lnTo>
                  <a:pt x="749173" y="154304"/>
                </a:lnTo>
                <a:lnTo>
                  <a:pt x="749173" y="51434"/>
                </a:lnTo>
                <a:close/>
              </a:path>
              <a:path w="762000" h="205739">
                <a:moveTo>
                  <a:pt x="102870" y="0"/>
                </a:moveTo>
                <a:lnTo>
                  <a:pt x="0" y="102869"/>
                </a:lnTo>
                <a:lnTo>
                  <a:pt x="102870" y="205739"/>
                </a:lnTo>
                <a:lnTo>
                  <a:pt x="102870" y="154304"/>
                </a:lnTo>
                <a:lnTo>
                  <a:pt x="729868" y="154304"/>
                </a:lnTo>
                <a:lnTo>
                  <a:pt x="729868" y="51434"/>
                </a:lnTo>
                <a:lnTo>
                  <a:pt x="102870" y="51434"/>
                </a:lnTo>
                <a:lnTo>
                  <a:pt x="1028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9" name="object 119"/>
          <p:cNvSpPr txBox="1"/>
          <p:nvPr/>
        </p:nvSpPr>
        <p:spPr>
          <a:xfrm>
            <a:off x="6385305" y="4400856"/>
            <a:ext cx="23418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模型预测时间点向前回</a:t>
            </a:r>
            <a:r>
              <a:rPr sz="1400" spc="-15" dirty="0">
                <a:solidFill>
                  <a:srgbClr val="FFFFFF"/>
                </a:solidFill>
                <a:latin typeface="Microsoft YaHei"/>
                <a:cs typeface="Microsoft YaHei"/>
              </a:rPr>
              <a:t>溯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记录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9339071" y="4823459"/>
            <a:ext cx="2425065" cy="620395"/>
          </a:xfrm>
          <a:custGeom>
            <a:avLst/>
            <a:gdLst/>
            <a:ahLst/>
            <a:cxnLst/>
            <a:rect l="l" t="t" r="r" b="b"/>
            <a:pathLst>
              <a:path w="2425065" h="620395">
                <a:moveTo>
                  <a:pt x="0" y="620267"/>
                </a:moveTo>
                <a:lnTo>
                  <a:pt x="2424683" y="620267"/>
                </a:lnTo>
                <a:lnTo>
                  <a:pt x="2424683" y="0"/>
                </a:lnTo>
                <a:lnTo>
                  <a:pt x="0" y="0"/>
                </a:lnTo>
                <a:lnTo>
                  <a:pt x="0" y="620267"/>
                </a:lnTo>
                <a:close/>
              </a:path>
            </a:pathLst>
          </a:custGeom>
          <a:ln w="12192">
            <a:solidFill>
              <a:srgbClr val="2E528F"/>
            </a:solidFill>
            <a:prstDash val="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1" name="object 121"/>
          <p:cNvSpPr txBox="1"/>
          <p:nvPr/>
        </p:nvSpPr>
        <p:spPr>
          <a:xfrm>
            <a:off x="9419335" y="4879466"/>
            <a:ext cx="173799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001F5F"/>
                </a:solidFill>
                <a:latin typeface="Microsoft YaHei"/>
                <a:cs typeface="Microsoft YaHei"/>
              </a:rPr>
              <a:t>模型预测时间点</a:t>
            </a:r>
            <a:r>
              <a:rPr sz="1100" dirty="0">
                <a:solidFill>
                  <a:srgbClr val="001F5F"/>
                </a:solidFill>
                <a:latin typeface="Microsoft YaHei"/>
                <a:cs typeface="Microsoft YaHei"/>
              </a:rPr>
              <a:t>:</a:t>
            </a:r>
            <a:r>
              <a:rPr sz="1100" spc="-30" dirty="0">
                <a:solidFill>
                  <a:srgbClr val="001F5F"/>
                </a:solidFill>
                <a:latin typeface="Microsoft YaHei"/>
                <a:cs typeface="Microsoft YaHei"/>
              </a:rPr>
              <a:t> </a:t>
            </a:r>
            <a:r>
              <a:rPr sz="1100" spc="-5" dirty="0">
                <a:solidFill>
                  <a:srgbClr val="001F5F"/>
                </a:solidFill>
                <a:latin typeface="Microsoft YaHei"/>
                <a:cs typeface="Microsoft YaHei"/>
              </a:rPr>
              <a:t>20171231</a:t>
            </a:r>
            <a:endParaRPr sz="1100" dirty="0">
              <a:latin typeface="Microsoft YaHei"/>
              <a:cs typeface="Microsoft YaHe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419335" y="5047605"/>
            <a:ext cx="101600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1F5F"/>
                </a:solidFill>
                <a:latin typeface="Microsoft YaHei"/>
                <a:cs typeface="Microsoft YaHei"/>
              </a:rPr>
              <a:t>预测风险：78%</a:t>
            </a:r>
            <a:endParaRPr sz="1100" dirty="0">
              <a:latin typeface="Microsoft YaHei"/>
              <a:cs typeface="Microsoft YaHe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9419335" y="5215244"/>
            <a:ext cx="1369695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001F5F"/>
                </a:solidFill>
                <a:latin typeface="Microsoft YaHei"/>
                <a:cs typeface="Microsoft YaHei"/>
              </a:rPr>
              <a:t>患者5个月后发生脑梗</a:t>
            </a:r>
            <a:endParaRPr sz="1100" dirty="0">
              <a:latin typeface="Microsoft YaHei"/>
              <a:cs typeface="Microsoft YaHei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9585959" y="4315967"/>
            <a:ext cx="1283335" cy="307975"/>
          </a:xfrm>
          <a:custGeom>
            <a:avLst/>
            <a:gdLst/>
            <a:ahLst/>
            <a:cxnLst/>
            <a:rect l="l" t="t" r="r" b="b"/>
            <a:pathLst>
              <a:path w="1283334" h="307975">
                <a:moveTo>
                  <a:pt x="1231900" y="0"/>
                </a:moveTo>
                <a:lnTo>
                  <a:pt x="40982" y="1040"/>
                </a:lnTo>
                <a:lnTo>
                  <a:pt x="7693" y="24284"/>
                </a:lnTo>
                <a:lnTo>
                  <a:pt x="0" y="51307"/>
                </a:lnTo>
                <a:lnTo>
                  <a:pt x="1040" y="266865"/>
                </a:lnTo>
                <a:lnTo>
                  <a:pt x="24284" y="300154"/>
                </a:lnTo>
                <a:lnTo>
                  <a:pt x="51308" y="307847"/>
                </a:lnTo>
                <a:lnTo>
                  <a:pt x="1242225" y="306807"/>
                </a:lnTo>
                <a:lnTo>
                  <a:pt x="1275514" y="283563"/>
                </a:lnTo>
                <a:lnTo>
                  <a:pt x="1283208" y="256539"/>
                </a:lnTo>
                <a:lnTo>
                  <a:pt x="1282167" y="40982"/>
                </a:lnTo>
                <a:lnTo>
                  <a:pt x="1258923" y="7693"/>
                </a:lnTo>
                <a:lnTo>
                  <a:pt x="1231900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5" name="object 125"/>
          <p:cNvSpPr/>
          <p:nvPr/>
        </p:nvSpPr>
        <p:spPr>
          <a:xfrm>
            <a:off x="10110216" y="4357115"/>
            <a:ext cx="302260" cy="177165"/>
          </a:xfrm>
          <a:custGeom>
            <a:avLst/>
            <a:gdLst/>
            <a:ahLst/>
            <a:cxnLst/>
            <a:rect l="l" t="t" r="r" b="b"/>
            <a:pathLst>
              <a:path w="302259" h="177164">
                <a:moveTo>
                  <a:pt x="5460" y="44195"/>
                </a:moveTo>
                <a:lnTo>
                  <a:pt x="0" y="44195"/>
                </a:lnTo>
                <a:lnTo>
                  <a:pt x="0" y="132587"/>
                </a:lnTo>
                <a:lnTo>
                  <a:pt x="5460" y="132587"/>
                </a:lnTo>
                <a:lnTo>
                  <a:pt x="5460" y="44195"/>
                </a:lnTo>
                <a:close/>
              </a:path>
              <a:path w="302259" h="177164">
                <a:moveTo>
                  <a:pt x="22098" y="44195"/>
                </a:moveTo>
                <a:lnTo>
                  <a:pt x="11049" y="44195"/>
                </a:lnTo>
                <a:lnTo>
                  <a:pt x="11049" y="132587"/>
                </a:lnTo>
                <a:lnTo>
                  <a:pt x="22098" y="132587"/>
                </a:lnTo>
                <a:lnTo>
                  <a:pt x="22098" y="44195"/>
                </a:lnTo>
                <a:close/>
              </a:path>
              <a:path w="302259" h="177164">
                <a:moveTo>
                  <a:pt x="213359" y="0"/>
                </a:moveTo>
                <a:lnTo>
                  <a:pt x="213359" y="44195"/>
                </a:lnTo>
                <a:lnTo>
                  <a:pt x="27558" y="44195"/>
                </a:lnTo>
                <a:lnTo>
                  <a:pt x="27558" y="132587"/>
                </a:lnTo>
                <a:lnTo>
                  <a:pt x="213359" y="132587"/>
                </a:lnTo>
                <a:lnTo>
                  <a:pt x="213359" y="176783"/>
                </a:lnTo>
                <a:lnTo>
                  <a:pt x="301751" y="88391"/>
                </a:lnTo>
                <a:lnTo>
                  <a:pt x="213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6" name="object 126"/>
          <p:cNvSpPr/>
          <p:nvPr/>
        </p:nvSpPr>
        <p:spPr>
          <a:xfrm>
            <a:off x="2421635" y="3334517"/>
            <a:ext cx="165100" cy="121920"/>
          </a:xfrm>
          <a:custGeom>
            <a:avLst/>
            <a:gdLst/>
            <a:ahLst/>
            <a:cxnLst/>
            <a:rect l="l" t="t" r="r" b="b"/>
            <a:pathLst>
              <a:path w="165100" h="121920">
                <a:moveTo>
                  <a:pt x="0" y="60954"/>
                </a:moveTo>
                <a:lnTo>
                  <a:pt x="23744" y="18118"/>
                </a:lnTo>
                <a:lnTo>
                  <a:pt x="64812" y="1373"/>
                </a:lnTo>
                <a:lnTo>
                  <a:pt x="81212" y="0"/>
                </a:lnTo>
                <a:lnTo>
                  <a:pt x="97891" y="1197"/>
                </a:lnTo>
                <a:lnTo>
                  <a:pt x="139616" y="17316"/>
                </a:lnTo>
                <a:lnTo>
                  <a:pt x="164562" y="59307"/>
                </a:lnTo>
                <a:lnTo>
                  <a:pt x="162958" y="71914"/>
                </a:lnTo>
                <a:lnTo>
                  <a:pt x="141273" y="103249"/>
                </a:lnTo>
                <a:lnTo>
                  <a:pt x="100864" y="120352"/>
                </a:lnTo>
                <a:lnTo>
                  <a:pt x="84696" y="121889"/>
                </a:lnTo>
                <a:lnTo>
                  <a:pt x="67759" y="120722"/>
                </a:lnTo>
                <a:lnTo>
                  <a:pt x="25619" y="104921"/>
                </a:lnTo>
                <a:lnTo>
                  <a:pt x="77" y="63619"/>
                </a:lnTo>
                <a:lnTo>
                  <a:pt x="0" y="6095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7" name="object 127"/>
          <p:cNvSpPr/>
          <p:nvPr/>
        </p:nvSpPr>
        <p:spPr>
          <a:xfrm>
            <a:off x="7206995" y="3319287"/>
            <a:ext cx="166370" cy="121920"/>
          </a:xfrm>
          <a:custGeom>
            <a:avLst/>
            <a:gdLst/>
            <a:ahLst/>
            <a:cxnLst/>
            <a:rect l="l" t="t" r="r" b="b"/>
            <a:pathLst>
              <a:path w="166370" h="121920">
                <a:moveTo>
                  <a:pt x="0" y="60944"/>
                </a:moveTo>
                <a:lnTo>
                  <a:pt x="23714" y="18304"/>
                </a:lnTo>
                <a:lnTo>
                  <a:pt x="64758" y="1470"/>
                </a:lnTo>
                <a:lnTo>
                  <a:pt x="81156" y="0"/>
                </a:lnTo>
                <a:lnTo>
                  <a:pt x="98038" y="1165"/>
                </a:lnTo>
                <a:lnTo>
                  <a:pt x="140223" y="16914"/>
                </a:lnTo>
                <a:lnTo>
                  <a:pt x="166026" y="58087"/>
                </a:lnTo>
                <a:lnTo>
                  <a:pt x="164466" y="70921"/>
                </a:lnTo>
                <a:lnTo>
                  <a:pt x="143134" y="102626"/>
                </a:lnTo>
                <a:lnTo>
                  <a:pt x="103244" y="120079"/>
                </a:lnTo>
                <a:lnTo>
                  <a:pt x="87251" y="121827"/>
                </a:lnTo>
                <a:lnTo>
                  <a:pt x="69935" y="120722"/>
                </a:lnTo>
                <a:lnTo>
                  <a:pt x="27039" y="105524"/>
                </a:lnTo>
                <a:lnTo>
                  <a:pt x="232" y="65530"/>
                </a:lnTo>
                <a:lnTo>
                  <a:pt x="0" y="60944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8" name="object 128"/>
          <p:cNvSpPr/>
          <p:nvPr/>
        </p:nvSpPr>
        <p:spPr>
          <a:xfrm>
            <a:off x="5065776" y="3325372"/>
            <a:ext cx="165100" cy="121920"/>
          </a:xfrm>
          <a:custGeom>
            <a:avLst/>
            <a:gdLst/>
            <a:ahLst/>
            <a:cxnLst/>
            <a:rect l="l" t="t" r="r" b="b"/>
            <a:pathLst>
              <a:path w="165100" h="121920">
                <a:moveTo>
                  <a:pt x="81212" y="0"/>
                </a:moveTo>
                <a:lnTo>
                  <a:pt x="35755" y="10671"/>
                </a:lnTo>
                <a:lnTo>
                  <a:pt x="6366" y="37405"/>
                </a:lnTo>
                <a:lnTo>
                  <a:pt x="0" y="60954"/>
                </a:lnTo>
                <a:lnTo>
                  <a:pt x="77" y="63619"/>
                </a:lnTo>
                <a:lnTo>
                  <a:pt x="25619" y="104921"/>
                </a:lnTo>
                <a:lnTo>
                  <a:pt x="67759" y="120722"/>
                </a:lnTo>
                <a:lnTo>
                  <a:pt x="84696" y="121889"/>
                </a:lnTo>
                <a:lnTo>
                  <a:pt x="100864" y="120352"/>
                </a:lnTo>
                <a:lnTo>
                  <a:pt x="141273" y="103249"/>
                </a:lnTo>
                <a:lnTo>
                  <a:pt x="162958" y="71914"/>
                </a:lnTo>
                <a:lnTo>
                  <a:pt x="164562" y="59307"/>
                </a:lnTo>
                <a:lnTo>
                  <a:pt x="162520" y="47315"/>
                </a:lnTo>
                <a:lnTo>
                  <a:pt x="127395" y="10089"/>
                </a:lnTo>
                <a:lnTo>
                  <a:pt x="8121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9" name="object 129"/>
          <p:cNvSpPr/>
          <p:nvPr/>
        </p:nvSpPr>
        <p:spPr>
          <a:xfrm>
            <a:off x="5065776" y="3325372"/>
            <a:ext cx="165100" cy="121920"/>
          </a:xfrm>
          <a:custGeom>
            <a:avLst/>
            <a:gdLst/>
            <a:ahLst/>
            <a:cxnLst/>
            <a:rect l="l" t="t" r="r" b="b"/>
            <a:pathLst>
              <a:path w="165100" h="121920">
                <a:moveTo>
                  <a:pt x="0" y="60954"/>
                </a:moveTo>
                <a:lnTo>
                  <a:pt x="23744" y="18118"/>
                </a:lnTo>
                <a:lnTo>
                  <a:pt x="64812" y="1373"/>
                </a:lnTo>
                <a:lnTo>
                  <a:pt x="81212" y="0"/>
                </a:lnTo>
                <a:lnTo>
                  <a:pt x="97891" y="1197"/>
                </a:lnTo>
                <a:lnTo>
                  <a:pt x="139616" y="17316"/>
                </a:lnTo>
                <a:lnTo>
                  <a:pt x="164562" y="59307"/>
                </a:lnTo>
                <a:lnTo>
                  <a:pt x="162958" y="71914"/>
                </a:lnTo>
                <a:lnTo>
                  <a:pt x="141273" y="103249"/>
                </a:lnTo>
                <a:lnTo>
                  <a:pt x="100864" y="120352"/>
                </a:lnTo>
                <a:lnTo>
                  <a:pt x="84696" y="121889"/>
                </a:lnTo>
                <a:lnTo>
                  <a:pt x="67759" y="120722"/>
                </a:lnTo>
                <a:lnTo>
                  <a:pt x="25619" y="104921"/>
                </a:lnTo>
                <a:lnTo>
                  <a:pt x="77" y="63619"/>
                </a:lnTo>
                <a:lnTo>
                  <a:pt x="0" y="60954"/>
                </a:lnTo>
                <a:close/>
              </a:path>
            </a:pathLst>
          </a:custGeom>
          <a:ln w="12192">
            <a:solidFill>
              <a:srgbClr val="A9D18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0" name="object 130"/>
          <p:cNvSpPr/>
          <p:nvPr/>
        </p:nvSpPr>
        <p:spPr>
          <a:xfrm>
            <a:off x="8994647" y="3273557"/>
            <a:ext cx="165100" cy="121920"/>
          </a:xfrm>
          <a:custGeom>
            <a:avLst/>
            <a:gdLst/>
            <a:ahLst/>
            <a:cxnLst/>
            <a:rect l="l" t="t" r="r" b="b"/>
            <a:pathLst>
              <a:path w="165100" h="121920">
                <a:moveTo>
                  <a:pt x="81212" y="0"/>
                </a:moveTo>
                <a:lnTo>
                  <a:pt x="35755" y="10671"/>
                </a:lnTo>
                <a:lnTo>
                  <a:pt x="6366" y="37405"/>
                </a:lnTo>
                <a:lnTo>
                  <a:pt x="0" y="60954"/>
                </a:lnTo>
                <a:lnTo>
                  <a:pt x="77" y="63619"/>
                </a:lnTo>
                <a:lnTo>
                  <a:pt x="25619" y="104921"/>
                </a:lnTo>
                <a:lnTo>
                  <a:pt x="67759" y="120722"/>
                </a:lnTo>
                <a:lnTo>
                  <a:pt x="84696" y="121889"/>
                </a:lnTo>
                <a:lnTo>
                  <a:pt x="100864" y="120352"/>
                </a:lnTo>
                <a:lnTo>
                  <a:pt x="141273" y="103249"/>
                </a:lnTo>
                <a:lnTo>
                  <a:pt x="162958" y="71914"/>
                </a:lnTo>
                <a:lnTo>
                  <a:pt x="164562" y="59307"/>
                </a:lnTo>
                <a:lnTo>
                  <a:pt x="162520" y="47315"/>
                </a:lnTo>
                <a:lnTo>
                  <a:pt x="127395" y="10089"/>
                </a:lnTo>
                <a:lnTo>
                  <a:pt x="8121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1" name="object 131"/>
          <p:cNvSpPr/>
          <p:nvPr/>
        </p:nvSpPr>
        <p:spPr>
          <a:xfrm>
            <a:off x="8994647" y="3273557"/>
            <a:ext cx="165100" cy="121920"/>
          </a:xfrm>
          <a:custGeom>
            <a:avLst/>
            <a:gdLst/>
            <a:ahLst/>
            <a:cxnLst/>
            <a:rect l="l" t="t" r="r" b="b"/>
            <a:pathLst>
              <a:path w="165100" h="121920">
                <a:moveTo>
                  <a:pt x="0" y="60954"/>
                </a:moveTo>
                <a:lnTo>
                  <a:pt x="23744" y="18118"/>
                </a:lnTo>
                <a:lnTo>
                  <a:pt x="64812" y="1373"/>
                </a:lnTo>
                <a:lnTo>
                  <a:pt x="81212" y="0"/>
                </a:lnTo>
                <a:lnTo>
                  <a:pt x="97891" y="1197"/>
                </a:lnTo>
                <a:lnTo>
                  <a:pt x="139616" y="17316"/>
                </a:lnTo>
                <a:lnTo>
                  <a:pt x="164562" y="59307"/>
                </a:lnTo>
                <a:lnTo>
                  <a:pt x="162958" y="71914"/>
                </a:lnTo>
                <a:lnTo>
                  <a:pt x="141273" y="103249"/>
                </a:lnTo>
                <a:lnTo>
                  <a:pt x="100864" y="120352"/>
                </a:lnTo>
                <a:lnTo>
                  <a:pt x="84696" y="121889"/>
                </a:lnTo>
                <a:lnTo>
                  <a:pt x="67759" y="120722"/>
                </a:lnTo>
                <a:lnTo>
                  <a:pt x="25619" y="104921"/>
                </a:lnTo>
                <a:lnTo>
                  <a:pt x="77" y="63619"/>
                </a:lnTo>
                <a:lnTo>
                  <a:pt x="0" y="60954"/>
                </a:lnTo>
                <a:close/>
              </a:path>
            </a:pathLst>
          </a:custGeom>
          <a:ln w="12192">
            <a:solidFill>
              <a:srgbClr val="A9D18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2" name="object 132"/>
          <p:cNvSpPr/>
          <p:nvPr/>
        </p:nvSpPr>
        <p:spPr>
          <a:xfrm>
            <a:off x="3828288" y="3618031"/>
            <a:ext cx="164465" cy="128270"/>
          </a:xfrm>
          <a:custGeom>
            <a:avLst/>
            <a:gdLst/>
            <a:ahLst/>
            <a:cxnLst/>
            <a:rect l="l" t="t" r="r" b="b"/>
            <a:pathLst>
              <a:path w="164464" h="128270">
                <a:moveTo>
                  <a:pt x="0" y="63952"/>
                </a:moveTo>
                <a:lnTo>
                  <a:pt x="22970" y="19603"/>
                </a:lnTo>
                <a:lnTo>
                  <a:pt x="62856" y="1742"/>
                </a:lnTo>
                <a:lnTo>
                  <a:pt x="78836" y="0"/>
                </a:lnTo>
                <a:lnTo>
                  <a:pt x="95698" y="1157"/>
                </a:lnTo>
                <a:lnTo>
                  <a:pt x="137676" y="16983"/>
                </a:lnTo>
                <a:lnTo>
                  <a:pt x="164309" y="58620"/>
                </a:lnTo>
                <a:lnTo>
                  <a:pt x="162911" y="72455"/>
                </a:lnTo>
                <a:lnTo>
                  <a:pt x="142975" y="106355"/>
                </a:lnTo>
                <a:lnTo>
                  <a:pt x="105288" y="125397"/>
                </a:lnTo>
                <a:lnTo>
                  <a:pt x="90083" y="127676"/>
                </a:lnTo>
                <a:lnTo>
                  <a:pt x="72430" y="126662"/>
                </a:lnTo>
                <a:lnTo>
                  <a:pt x="29106" y="111910"/>
                </a:lnTo>
                <a:lnTo>
                  <a:pt x="731" y="72490"/>
                </a:lnTo>
                <a:lnTo>
                  <a:pt x="0" y="63952"/>
                </a:lnTo>
                <a:close/>
              </a:path>
            </a:pathLst>
          </a:custGeom>
          <a:ln w="12192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3" name="object 133"/>
          <p:cNvSpPr/>
          <p:nvPr/>
        </p:nvSpPr>
        <p:spPr>
          <a:xfrm>
            <a:off x="2442972" y="3624127"/>
            <a:ext cx="164465" cy="128270"/>
          </a:xfrm>
          <a:custGeom>
            <a:avLst/>
            <a:gdLst/>
            <a:ahLst/>
            <a:cxnLst/>
            <a:rect l="l" t="t" r="r" b="b"/>
            <a:pathLst>
              <a:path w="164464" h="128270">
                <a:moveTo>
                  <a:pt x="0" y="63952"/>
                </a:moveTo>
                <a:lnTo>
                  <a:pt x="22970" y="19603"/>
                </a:lnTo>
                <a:lnTo>
                  <a:pt x="62856" y="1742"/>
                </a:lnTo>
                <a:lnTo>
                  <a:pt x="78836" y="0"/>
                </a:lnTo>
                <a:lnTo>
                  <a:pt x="95698" y="1157"/>
                </a:lnTo>
                <a:lnTo>
                  <a:pt x="137676" y="16983"/>
                </a:lnTo>
                <a:lnTo>
                  <a:pt x="164309" y="58620"/>
                </a:lnTo>
                <a:lnTo>
                  <a:pt x="162911" y="72455"/>
                </a:lnTo>
                <a:lnTo>
                  <a:pt x="142975" y="106355"/>
                </a:lnTo>
                <a:lnTo>
                  <a:pt x="105288" y="125397"/>
                </a:lnTo>
                <a:lnTo>
                  <a:pt x="90083" y="127676"/>
                </a:lnTo>
                <a:lnTo>
                  <a:pt x="72430" y="126662"/>
                </a:lnTo>
                <a:lnTo>
                  <a:pt x="29106" y="111910"/>
                </a:lnTo>
                <a:lnTo>
                  <a:pt x="731" y="72490"/>
                </a:lnTo>
                <a:lnTo>
                  <a:pt x="0" y="63952"/>
                </a:lnTo>
                <a:close/>
              </a:path>
            </a:pathLst>
          </a:custGeom>
          <a:ln w="12192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4" name="object 134"/>
          <p:cNvSpPr/>
          <p:nvPr/>
        </p:nvSpPr>
        <p:spPr>
          <a:xfrm>
            <a:off x="8218931" y="3599770"/>
            <a:ext cx="165735" cy="127635"/>
          </a:xfrm>
          <a:custGeom>
            <a:avLst/>
            <a:gdLst/>
            <a:ahLst/>
            <a:cxnLst/>
            <a:rect l="l" t="t" r="r" b="b"/>
            <a:pathLst>
              <a:path w="165734" h="127635">
                <a:moveTo>
                  <a:pt x="0" y="63925"/>
                </a:moveTo>
                <a:lnTo>
                  <a:pt x="22950" y="19775"/>
                </a:lnTo>
                <a:lnTo>
                  <a:pt x="62824" y="1834"/>
                </a:lnTo>
                <a:lnTo>
                  <a:pt x="78807" y="0"/>
                </a:lnTo>
                <a:lnTo>
                  <a:pt x="95860" y="1122"/>
                </a:lnTo>
                <a:lnTo>
                  <a:pt x="138285" y="16592"/>
                </a:lnTo>
                <a:lnTo>
                  <a:pt x="165693" y="57447"/>
                </a:lnTo>
                <a:lnTo>
                  <a:pt x="164361" y="71463"/>
                </a:lnTo>
                <a:lnTo>
                  <a:pt x="144790" y="105676"/>
                </a:lnTo>
                <a:lnTo>
                  <a:pt x="107598" y="125045"/>
                </a:lnTo>
                <a:lnTo>
                  <a:pt x="92560" y="127515"/>
                </a:lnTo>
                <a:lnTo>
                  <a:pt x="74578" y="126581"/>
                </a:lnTo>
                <a:lnTo>
                  <a:pt x="30547" y="112412"/>
                </a:lnTo>
                <a:lnTo>
                  <a:pt x="1077" y="74204"/>
                </a:lnTo>
                <a:lnTo>
                  <a:pt x="0" y="63925"/>
                </a:lnTo>
                <a:close/>
              </a:path>
            </a:pathLst>
          </a:custGeom>
          <a:ln w="12192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5" name="object 135"/>
          <p:cNvSpPr/>
          <p:nvPr/>
        </p:nvSpPr>
        <p:spPr>
          <a:xfrm>
            <a:off x="7237476" y="3602791"/>
            <a:ext cx="164465" cy="128270"/>
          </a:xfrm>
          <a:custGeom>
            <a:avLst/>
            <a:gdLst/>
            <a:ahLst/>
            <a:cxnLst/>
            <a:rect l="l" t="t" r="r" b="b"/>
            <a:pathLst>
              <a:path w="164465" h="128270">
                <a:moveTo>
                  <a:pt x="0" y="63952"/>
                </a:moveTo>
                <a:lnTo>
                  <a:pt x="22970" y="19603"/>
                </a:lnTo>
                <a:lnTo>
                  <a:pt x="62856" y="1742"/>
                </a:lnTo>
                <a:lnTo>
                  <a:pt x="78836" y="0"/>
                </a:lnTo>
                <a:lnTo>
                  <a:pt x="95698" y="1157"/>
                </a:lnTo>
                <a:lnTo>
                  <a:pt x="137676" y="16983"/>
                </a:lnTo>
                <a:lnTo>
                  <a:pt x="164309" y="58620"/>
                </a:lnTo>
                <a:lnTo>
                  <a:pt x="162911" y="72455"/>
                </a:lnTo>
                <a:lnTo>
                  <a:pt x="142975" y="106355"/>
                </a:lnTo>
                <a:lnTo>
                  <a:pt x="105288" y="125397"/>
                </a:lnTo>
                <a:lnTo>
                  <a:pt x="90083" y="127676"/>
                </a:lnTo>
                <a:lnTo>
                  <a:pt x="72430" y="126662"/>
                </a:lnTo>
                <a:lnTo>
                  <a:pt x="29106" y="111910"/>
                </a:lnTo>
                <a:lnTo>
                  <a:pt x="731" y="72490"/>
                </a:lnTo>
                <a:lnTo>
                  <a:pt x="0" y="63952"/>
                </a:lnTo>
                <a:close/>
              </a:path>
            </a:pathLst>
          </a:custGeom>
          <a:ln w="12192">
            <a:solidFill>
              <a:srgbClr val="BE9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6" name="object 136"/>
          <p:cNvSpPr/>
          <p:nvPr/>
        </p:nvSpPr>
        <p:spPr>
          <a:xfrm>
            <a:off x="2755392" y="2017795"/>
            <a:ext cx="167640" cy="120650"/>
          </a:xfrm>
          <a:custGeom>
            <a:avLst/>
            <a:gdLst/>
            <a:ahLst/>
            <a:cxnLst/>
            <a:rect l="l" t="t" r="r" b="b"/>
            <a:pathLst>
              <a:path w="167639" h="120650">
                <a:moveTo>
                  <a:pt x="0" y="60178"/>
                </a:moveTo>
                <a:lnTo>
                  <a:pt x="23827" y="18110"/>
                </a:lnTo>
                <a:lnTo>
                  <a:pt x="65141" y="1476"/>
                </a:lnTo>
                <a:lnTo>
                  <a:pt x="81674" y="0"/>
                </a:lnTo>
                <a:lnTo>
                  <a:pt x="98748" y="1139"/>
                </a:lnTo>
                <a:lnTo>
                  <a:pt x="141345" y="16572"/>
                </a:lnTo>
                <a:lnTo>
                  <a:pt x="167525" y="57005"/>
                </a:lnTo>
                <a:lnTo>
                  <a:pt x="165973" y="69761"/>
                </a:lnTo>
                <a:lnTo>
                  <a:pt x="132948" y="108778"/>
                </a:lnTo>
                <a:lnTo>
                  <a:pt x="88509" y="120284"/>
                </a:lnTo>
                <a:lnTo>
                  <a:pt x="70962" y="119211"/>
                </a:lnTo>
                <a:lnTo>
                  <a:pt x="27586" y="104384"/>
                </a:lnTo>
                <a:lnTo>
                  <a:pt x="292" y="65245"/>
                </a:lnTo>
                <a:lnTo>
                  <a:pt x="0" y="60178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7" name="object 137"/>
          <p:cNvSpPr/>
          <p:nvPr/>
        </p:nvSpPr>
        <p:spPr>
          <a:xfrm>
            <a:off x="1941576" y="2022350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69" h="119380">
                <a:moveTo>
                  <a:pt x="0" y="59433"/>
                </a:moveTo>
                <a:lnTo>
                  <a:pt x="24101" y="17597"/>
                </a:lnTo>
                <a:lnTo>
                  <a:pt x="65733" y="1296"/>
                </a:lnTo>
                <a:lnTo>
                  <a:pt x="82340" y="0"/>
                </a:lnTo>
                <a:lnTo>
                  <a:pt x="99130" y="1183"/>
                </a:lnTo>
                <a:lnTo>
                  <a:pt x="141193" y="17078"/>
                </a:lnTo>
                <a:lnTo>
                  <a:pt x="166102" y="58364"/>
                </a:lnTo>
                <a:lnTo>
                  <a:pt x="164456" y="70543"/>
                </a:lnTo>
                <a:lnTo>
                  <a:pt x="130236" y="108275"/>
                </a:lnTo>
                <a:lnTo>
                  <a:pt x="84620" y="118859"/>
                </a:lnTo>
                <a:lnTo>
                  <a:pt x="67665" y="117694"/>
                </a:lnTo>
                <a:lnTo>
                  <a:pt x="25338" y="102000"/>
                </a:lnTo>
                <a:lnTo>
                  <a:pt x="34" y="61152"/>
                </a:lnTo>
                <a:lnTo>
                  <a:pt x="0" y="59433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8" name="object 138"/>
          <p:cNvSpPr/>
          <p:nvPr/>
        </p:nvSpPr>
        <p:spPr>
          <a:xfrm>
            <a:off x="2196083" y="2022358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39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9" name="object 139"/>
          <p:cNvSpPr/>
          <p:nvPr/>
        </p:nvSpPr>
        <p:spPr>
          <a:xfrm>
            <a:off x="2625851" y="2022358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39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0" name="object 140"/>
          <p:cNvSpPr/>
          <p:nvPr/>
        </p:nvSpPr>
        <p:spPr>
          <a:xfrm>
            <a:off x="8505443" y="2017795"/>
            <a:ext cx="167640" cy="120650"/>
          </a:xfrm>
          <a:custGeom>
            <a:avLst/>
            <a:gdLst/>
            <a:ahLst/>
            <a:cxnLst/>
            <a:rect l="l" t="t" r="r" b="b"/>
            <a:pathLst>
              <a:path w="167640" h="120650">
                <a:moveTo>
                  <a:pt x="0" y="60178"/>
                </a:moveTo>
                <a:lnTo>
                  <a:pt x="23827" y="18110"/>
                </a:lnTo>
                <a:lnTo>
                  <a:pt x="65141" y="1476"/>
                </a:lnTo>
                <a:lnTo>
                  <a:pt x="81674" y="0"/>
                </a:lnTo>
                <a:lnTo>
                  <a:pt x="98748" y="1139"/>
                </a:lnTo>
                <a:lnTo>
                  <a:pt x="141345" y="16572"/>
                </a:lnTo>
                <a:lnTo>
                  <a:pt x="167525" y="57005"/>
                </a:lnTo>
                <a:lnTo>
                  <a:pt x="165973" y="69761"/>
                </a:lnTo>
                <a:lnTo>
                  <a:pt x="132948" y="108778"/>
                </a:lnTo>
                <a:lnTo>
                  <a:pt x="88509" y="120284"/>
                </a:lnTo>
                <a:lnTo>
                  <a:pt x="70962" y="119211"/>
                </a:lnTo>
                <a:lnTo>
                  <a:pt x="27586" y="104384"/>
                </a:lnTo>
                <a:lnTo>
                  <a:pt x="292" y="65245"/>
                </a:lnTo>
                <a:lnTo>
                  <a:pt x="0" y="60178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1" name="object 141"/>
          <p:cNvSpPr/>
          <p:nvPr/>
        </p:nvSpPr>
        <p:spPr>
          <a:xfrm>
            <a:off x="5762244" y="2014730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70" h="119380">
                <a:moveTo>
                  <a:pt x="0" y="59433"/>
                </a:moveTo>
                <a:lnTo>
                  <a:pt x="24101" y="17597"/>
                </a:lnTo>
                <a:lnTo>
                  <a:pt x="65733" y="1296"/>
                </a:lnTo>
                <a:lnTo>
                  <a:pt x="82340" y="0"/>
                </a:lnTo>
                <a:lnTo>
                  <a:pt x="99130" y="1183"/>
                </a:lnTo>
                <a:lnTo>
                  <a:pt x="141193" y="17078"/>
                </a:lnTo>
                <a:lnTo>
                  <a:pt x="166102" y="58364"/>
                </a:lnTo>
                <a:lnTo>
                  <a:pt x="164456" y="70543"/>
                </a:lnTo>
                <a:lnTo>
                  <a:pt x="130236" y="108275"/>
                </a:lnTo>
                <a:lnTo>
                  <a:pt x="84620" y="118859"/>
                </a:lnTo>
                <a:lnTo>
                  <a:pt x="67665" y="117694"/>
                </a:lnTo>
                <a:lnTo>
                  <a:pt x="25338" y="102000"/>
                </a:lnTo>
                <a:lnTo>
                  <a:pt x="34" y="61152"/>
                </a:lnTo>
                <a:lnTo>
                  <a:pt x="0" y="59433"/>
                </a:lnTo>
                <a:close/>
              </a:path>
            </a:pathLst>
          </a:custGeom>
          <a:ln w="12191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2" name="object 142"/>
          <p:cNvSpPr/>
          <p:nvPr/>
        </p:nvSpPr>
        <p:spPr>
          <a:xfrm>
            <a:off x="6201155" y="2017783"/>
            <a:ext cx="166370" cy="120650"/>
          </a:xfrm>
          <a:custGeom>
            <a:avLst/>
            <a:gdLst/>
            <a:ahLst/>
            <a:cxnLst/>
            <a:rect l="l" t="t" r="r" b="b"/>
            <a:pathLst>
              <a:path w="166370" h="120650">
                <a:moveTo>
                  <a:pt x="0" y="60190"/>
                </a:moveTo>
                <a:lnTo>
                  <a:pt x="23907" y="17926"/>
                </a:lnTo>
                <a:lnTo>
                  <a:pt x="65245" y="1380"/>
                </a:lnTo>
                <a:lnTo>
                  <a:pt x="81747" y="0"/>
                </a:lnTo>
                <a:lnTo>
                  <a:pt x="98584" y="1172"/>
                </a:lnTo>
                <a:lnTo>
                  <a:pt x="140708" y="16974"/>
                </a:lnTo>
                <a:lnTo>
                  <a:pt x="166072" y="58226"/>
                </a:lnTo>
                <a:lnTo>
                  <a:pt x="164467" y="70756"/>
                </a:lnTo>
                <a:lnTo>
                  <a:pt x="130864" y="109309"/>
                </a:lnTo>
                <a:lnTo>
                  <a:pt x="85933" y="120353"/>
                </a:lnTo>
                <a:lnTo>
                  <a:pt x="68795" y="119218"/>
                </a:lnTo>
                <a:lnTo>
                  <a:pt x="26184" y="103789"/>
                </a:lnTo>
                <a:lnTo>
                  <a:pt x="112" y="63348"/>
                </a:lnTo>
                <a:lnTo>
                  <a:pt x="0" y="60190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3" name="object 143"/>
          <p:cNvSpPr/>
          <p:nvPr/>
        </p:nvSpPr>
        <p:spPr>
          <a:xfrm>
            <a:off x="6089903" y="2017786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39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1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4" name="object 144"/>
          <p:cNvSpPr/>
          <p:nvPr/>
        </p:nvSpPr>
        <p:spPr>
          <a:xfrm>
            <a:off x="4639055" y="2017778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70" h="119380">
                <a:moveTo>
                  <a:pt x="0" y="59433"/>
                </a:moveTo>
                <a:lnTo>
                  <a:pt x="24101" y="17597"/>
                </a:lnTo>
                <a:lnTo>
                  <a:pt x="65733" y="1296"/>
                </a:lnTo>
                <a:lnTo>
                  <a:pt x="82340" y="0"/>
                </a:lnTo>
                <a:lnTo>
                  <a:pt x="99130" y="1183"/>
                </a:lnTo>
                <a:lnTo>
                  <a:pt x="141193" y="17078"/>
                </a:lnTo>
                <a:lnTo>
                  <a:pt x="166102" y="58364"/>
                </a:lnTo>
                <a:lnTo>
                  <a:pt x="164456" y="70543"/>
                </a:lnTo>
                <a:lnTo>
                  <a:pt x="130236" y="108275"/>
                </a:lnTo>
                <a:lnTo>
                  <a:pt x="84620" y="118859"/>
                </a:lnTo>
                <a:lnTo>
                  <a:pt x="67665" y="117694"/>
                </a:lnTo>
                <a:lnTo>
                  <a:pt x="25338" y="102000"/>
                </a:lnTo>
                <a:lnTo>
                  <a:pt x="34" y="61152"/>
                </a:lnTo>
                <a:lnTo>
                  <a:pt x="0" y="59433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5" name="object 145"/>
          <p:cNvSpPr/>
          <p:nvPr/>
        </p:nvSpPr>
        <p:spPr>
          <a:xfrm>
            <a:off x="7472171" y="2010166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40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6" name="object 146"/>
          <p:cNvSpPr/>
          <p:nvPr/>
        </p:nvSpPr>
        <p:spPr>
          <a:xfrm>
            <a:off x="8936735" y="2010158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70" h="119380">
                <a:moveTo>
                  <a:pt x="0" y="59433"/>
                </a:moveTo>
                <a:lnTo>
                  <a:pt x="24101" y="17597"/>
                </a:lnTo>
                <a:lnTo>
                  <a:pt x="65733" y="1296"/>
                </a:lnTo>
                <a:lnTo>
                  <a:pt x="82340" y="0"/>
                </a:lnTo>
                <a:lnTo>
                  <a:pt x="99130" y="1183"/>
                </a:lnTo>
                <a:lnTo>
                  <a:pt x="141193" y="17078"/>
                </a:lnTo>
                <a:lnTo>
                  <a:pt x="166102" y="58364"/>
                </a:lnTo>
                <a:lnTo>
                  <a:pt x="164456" y="70543"/>
                </a:lnTo>
                <a:lnTo>
                  <a:pt x="130236" y="108275"/>
                </a:lnTo>
                <a:lnTo>
                  <a:pt x="84620" y="118859"/>
                </a:lnTo>
                <a:lnTo>
                  <a:pt x="67665" y="117694"/>
                </a:lnTo>
                <a:lnTo>
                  <a:pt x="25338" y="102000"/>
                </a:lnTo>
                <a:lnTo>
                  <a:pt x="34" y="61152"/>
                </a:lnTo>
                <a:lnTo>
                  <a:pt x="0" y="59433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7" name="object 147"/>
          <p:cNvSpPr/>
          <p:nvPr/>
        </p:nvSpPr>
        <p:spPr>
          <a:xfrm>
            <a:off x="8388095" y="2014738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40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8" name="object 148"/>
          <p:cNvSpPr/>
          <p:nvPr/>
        </p:nvSpPr>
        <p:spPr>
          <a:xfrm>
            <a:off x="8266176" y="2017795"/>
            <a:ext cx="167640" cy="120650"/>
          </a:xfrm>
          <a:custGeom>
            <a:avLst/>
            <a:gdLst/>
            <a:ahLst/>
            <a:cxnLst/>
            <a:rect l="l" t="t" r="r" b="b"/>
            <a:pathLst>
              <a:path w="167640" h="120650">
                <a:moveTo>
                  <a:pt x="0" y="60178"/>
                </a:moveTo>
                <a:lnTo>
                  <a:pt x="23827" y="18110"/>
                </a:lnTo>
                <a:lnTo>
                  <a:pt x="65141" y="1476"/>
                </a:lnTo>
                <a:lnTo>
                  <a:pt x="81674" y="0"/>
                </a:lnTo>
                <a:lnTo>
                  <a:pt x="98748" y="1139"/>
                </a:lnTo>
                <a:lnTo>
                  <a:pt x="141345" y="16572"/>
                </a:lnTo>
                <a:lnTo>
                  <a:pt x="167525" y="57005"/>
                </a:lnTo>
                <a:lnTo>
                  <a:pt x="165973" y="69761"/>
                </a:lnTo>
                <a:lnTo>
                  <a:pt x="132948" y="108778"/>
                </a:lnTo>
                <a:lnTo>
                  <a:pt x="88509" y="120284"/>
                </a:lnTo>
                <a:lnTo>
                  <a:pt x="70962" y="119211"/>
                </a:lnTo>
                <a:lnTo>
                  <a:pt x="27586" y="104384"/>
                </a:lnTo>
                <a:lnTo>
                  <a:pt x="292" y="65245"/>
                </a:lnTo>
                <a:lnTo>
                  <a:pt x="0" y="60178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9" name="object 149"/>
          <p:cNvSpPr/>
          <p:nvPr/>
        </p:nvSpPr>
        <p:spPr>
          <a:xfrm>
            <a:off x="8138159" y="2014730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70" h="119380">
                <a:moveTo>
                  <a:pt x="0" y="59433"/>
                </a:moveTo>
                <a:lnTo>
                  <a:pt x="24101" y="17597"/>
                </a:lnTo>
                <a:lnTo>
                  <a:pt x="65733" y="1296"/>
                </a:lnTo>
                <a:lnTo>
                  <a:pt x="82340" y="0"/>
                </a:lnTo>
                <a:lnTo>
                  <a:pt x="99130" y="1183"/>
                </a:lnTo>
                <a:lnTo>
                  <a:pt x="141193" y="17078"/>
                </a:lnTo>
                <a:lnTo>
                  <a:pt x="166102" y="58364"/>
                </a:lnTo>
                <a:lnTo>
                  <a:pt x="164456" y="70543"/>
                </a:lnTo>
                <a:lnTo>
                  <a:pt x="130236" y="108275"/>
                </a:lnTo>
                <a:lnTo>
                  <a:pt x="84620" y="118859"/>
                </a:lnTo>
                <a:lnTo>
                  <a:pt x="67665" y="117694"/>
                </a:lnTo>
                <a:lnTo>
                  <a:pt x="25338" y="102000"/>
                </a:lnTo>
                <a:lnTo>
                  <a:pt x="34" y="61152"/>
                </a:lnTo>
                <a:lnTo>
                  <a:pt x="0" y="59433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0" name="object 150"/>
          <p:cNvSpPr/>
          <p:nvPr/>
        </p:nvSpPr>
        <p:spPr>
          <a:xfrm>
            <a:off x="5661659" y="2017778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70" h="119380">
                <a:moveTo>
                  <a:pt x="0" y="59433"/>
                </a:moveTo>
                <a:lnTo>
                  <a:pt x="24101" y="17597"/>
                </a:lnTo>
                <a:lnTo>
                  <a:pt x="65733" y="1296"/>
                </a:lnTo>
                <a:lnTo>
                  <a:pt x="82340" y="0"/>
                </a:lnTo>
                <a:lnTo>
                  <a:pt x="99130" y="1183"/>
                </a:lnTo>
                <a:lnTo>
                  <a:pt x="141193" y="17078"/>
                </a:lnTo>
                <a:lnTo>
                  <a:pt x="166102" y="58364"/>
                </a:lnTo>
                <a:lnTo>
                  <a:pt x="164456" y="70543"/>
                </a:lnTo>
                <a:lnTo>
                  <a:pt x="130236" y="108275"/>
                </a:lnTo>
                <a:lnTo>
                  <a:pt x="84620" y="118859"/>
                </a:lnTo>
                <a:lnTo>
                  <a:pt x="67665" y="117694"/>
                </a:lnTo>
                <a:lnTo>
                  <a:pt x="25338" y="102000"/>
                </a:lnTo>
                <a:lnTo>
                  <a:pt x="34" y="61152"/>
                </a:lnTo>
                <a:lnTo>
                  <a:pt x="0" y="59433"/>
                </a:lnTo>
                <a:close/>
              </a:path>
            </a:pathLst>
          </a:custGeom>
          <a:ln w="12191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1" name="object 151"/>
          <p:cNvSpPr/>
          <p:nvPr/>
        </p:nvSpPr>
        <p:spPr>
          <a:xfrm>
            <a:off x="4885944" y="2014730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70" h="119380">
                <a:moveTo>
                  <a:pt x="0" y="59433"/>
                </a:moveTo>
                <a:lnTo>
                  <a:pt x="24101" y="17597"/>
                </a:lnTo>
                <a:lnTo>
                  <a:pt x="65733" y="1296"/>
                </a:lnTo>
                <a:lnTo>
                  <a:pt x="82340" y="0"/>
                </a:lnTo>
                <a:lnTo>
                  <a:pt x="99130" y="1183"/>
                </a:lnTo>
                <a:lnTo>
                  <a:pt x="141193" y="17078"/>
                </a:lnTo>
                <a:lnTo>
                  <a:pt x="166102" y="58364"/>
                </a:lnTo>
                <a:lnTo>
                  <a:pt x="164456" y="70543"/>
                </a:lnTo>
                <a:lnTo>
                  <a:pt x="130236" y="108275"/>
                </a:lnTo>
                <a:lnTo>
                  <a:pt x="84620" y="118859"/>
                </a:lnTo>
                <a:lnTo>
                  <a:pt x="67665" y="117694"/>
                </a:lnTo>
                <a:lnTo>
                  <a:pt x="25338" y="102000"/>
                </a:lnTo>
                <a:lnTo>
                  <a:pt x="34" y="61152"/>
                </a:lnTo>
                <a:lnTo>
                  <a:pt x="0" y="59433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2" name="object 152"/>
          <p:cNvSpPr/>
          <p:nvPr/>
        </p:nvSpPr>
        <p:spPr>
          <a:xfrm>
            <a:off x="6321552" y="2017795"/>
            <a:ext cx="167640" cy="120650"/>
          </a:xfrm>
          <a:custGeom>
            <a:avLst/>
            <a:gdLst/>
            <a:ahLst/>
            <a:cxnLst/>
            <a:rect l="l" t="t" r="r" b="b"/>
            <a:pathLst>
              <a:path w="167639" h="120650">
                <a:moveTo>
                  <a:pt x="0" y="60178"/>
                </a:moveTo>
                <a:lnTo>
                  <a:pt x="23827" y="18110"/>
                </a:lnTo>
                <a:lnTo>
                  <a:pt x="65141" y="1476"/>
                </a:lnTo>
                <a:lnTo>
                  <a:pt x="81674" y="0"/>
                </a:lnTo>
                <a:lnTo>
                  <a:pt x="98748" y="1139"/>
                </a:lnTo>
                <a:lnTo>
                  <a:pt x="141345" y="16572"/>
                </a:lnTo>
                <a:lnTo>
                  <a:pt x="167525" y="57005"/>
                </a:lnTo>
                <a:lnTo>
                  <a:pt x="165973" y="69761"/>
                </a:lnTo>
                <a:lnTo>
                  <a:pt x="132948" y="108778"/>
                </a:lnTo>
                <a:lnTo>
                  <a:pt x="88509" y="120284"/>
                </a:lnTo>
                <a:lnTo>
                  <a:pt x="70962" y="119211"/>
                </a:lnTo>
                <a:lnTo>
                  <a:pt x="27586" y="104384"/>
                </a:lnTo>
                <a:lnTo>
                  <a:pt x="292" y="65245"/>
                </a:lnTo>
                <a:lnTo>
                  <a:pt x="0" y="60178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3" name="object 153"/>
          <p:cNvSpPr/>
          <p:nvPr/>
        </p:nvSpPr>
        <p:spPr>
          <a:xfrm>
            <a:off x="7168895" y="2017783"/>
            <a:ext cx="166370" cy="120650"/>
          </a:xfrm>
          <a:custGeom>
            <a:avLst/>
            <a:gdLst/>
            <a:ahLst/>
            <a:cxnLst/>
            <a:rect l="l" t="t" r="r" b="b"/>
            <a:pathLst>
              <a:path w="166370" h="120650">
                <a:moveTo>
                  <a:pt x="0" y="60190"/>
                </a:moveTo>
                <a:lnTo>
                  <a:pt x="23907" y="17926"/>
                </a:lnTo>
                <a:lnTo>
                  <a:pt x="65245" y="1380"/>
                </a:lnTo>
                <a:lnTo>
                  <a:pt x="81747" y="0"/>
                </a:lnTo>
                <a:lnTo>
                  <a:pt x="98584" y="1172"/>
                </a:lnTo>
                <a:lnTo>
                  <a:pt x="140708" y="16974"/>
                </a:lnTo>
                <a:lnTo>
                  <a:pt x="166072" y="58226"/>
                </a:lnTo>
                <a:lnTo>
                  <a:pt x="164467" y="70756"/>
                </a:lnTo>
                <a:lnTo>
                  <a:pt x="130864" y="109309"/>
                </a:lnTo>
                <a:lnTo>
                  <a:pt x="85933" y="120353"/>
                </a:lnTo>
                <a:lnTo>
                  <a:pt x="68795" y="119218"/>
                </a:lnTo>
                <a:lnTo>
                  <a:pt x="26184" y="103789"/>
                </a:lnTo>
                <a:lnTo>
                  <a:pt x="112" y="63348"/>
                </a:lnTo>
                <a:lnTo>
                  <a:pt x="0" y="60190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4" name="object 154"/>
          <p:cNvSpPr/>
          <p:nvPr/>
        </p:nvSpPr>
        <p:spPr>
          <a:xfrm>
            <a:off x="9235440" y="2004070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40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5" name="object 155"/>
          <p:cNvSpPr/>
          <p:nvPr/>
        </p:nvSpPr>
        <p:spPr>
          <a:xfrm>
            <a:off x="7336570" y="2010158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70" h="119380">
                <a:moveTo>
                  <a:pt x="82305" y="0"/>
                </a:moveTo>
                <a:lnTo>
                  <a:pt x="36250" y="10332"/>
                </a:lnTo>
                <a:lnTo>
                  <a:pt x="6430" y="36435"/>
                </a:lnTo>
                <a:lnTo>
                  <a:pt x="0" y="61152"/>
                </a:lnTo>
                <a:lnTo>
                  <a:pt x="2090" y="72812"/>
                </a:lnTo>
                <a:lnTo>
                  <a:pt x="37690" y="109035"/>
                </a:lnTo>
                <a:lnTo>
                  <a:pt x="84586" y="118859"/>
                </a:lnTo>
                <a:lnTo>
                  <a:pt x="101044" y="117460"/>
                </a:lnTo>
                <a:lnTo>
                  <a:pt x="142254" y="100931"/>
                </a:lnTo>
                <a:lnTo>
                  <a:pt x="166068" y="58364"/>
                </a:lnTo>
                <a:lnTo>
                  <a:pt x="164129" y="46590"/>
                </a:lnTo>
                <a:lnTo>
                  <a:pt x="128838" y="9955"/>
                </a:lnTo>
                <a:lnTo>
                  <a:pt x="8230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6" name="object 156"/>
          <p:cNvSpPr/>
          <p:nvPr/>
        </p:nvSpPr>
        <p:spPr>
          <a:xfrm>
            <a:off x="7336535" y="2010158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70" h="119380">
                <a:moveTo>
                  <a:pt x="0" y="59433"/>
                </a:moveTo>
                <a:lnTo>
                  <a:pt x="24101" y="17597"/>
                </a:lnTo>
                <a:lnTo>
                  <a:pt x="65733" y="1296"/>
                </a:lnTo>
                <a:lnTo>
                  <a:pt x="82340" y="0"/>
                </a:lnTo>
                <a:lnTo>
                  <a:pt x="99130" y="1183"/>
                </a:lnTo>
                <a:lnTo>
                  <a:pt x="141193" y="17078"/>
                </a:lnTo>
                <a:lnTo>
                  <a:pt x="166102" y="58364"/>
                </a:lnTo>
                <a:lnTo>
                  <a:pt x="164456" y="70543"/>
                </a:lnTo>
                <a:lnTo>
                  <a:pt x="130236" y="108275"/>
                </a:lnTo>
                <a:lnTo>
                  <a:pt x="84620" y="118859"/>
                </a:lnTo>
                <a:lnTo>
                  <a:pt x="67665" y="117694"/>
                </a:lnTo>
                <a:lnTo>
                  <a:pt x="25338" y="102000"/>
                </a:lnTo>
                <a:lnTo>
                  <a:pt x="34" y="61152"/>
                </a:lnTo>
                <a:lnTo>
                  <a:pt x="0" y="59433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7" name="object 157"/>
          <p:cNvSpPr/>
          <p:nvPr/>
        </p:nvSpPr>
        <p:spPr>
          <a:xfrm>
            <a:off x="2424683" y="2017795"/>
            <a:ext cx="167640" cy="120650"/>
          </a:xfrm>
          <a:custGeom>
            <a:avLst/>
            <a:gdLst/>
            <a:ahLst/>
            <a:cxnLst/>
            <a:rect l="l" t="t" r="r" b="b"/>
            <a:pathLst>
              <a:path w="167639" h="120650">
                <a:moveTo>
                  <a:pt x="81674" y="0"/>
                </a:moveTo>
                <a:lnTo>
                  <a:pt x="35898" y="10761"/>
                </a:lnTo>
                <a:lnTo>
                  <a:pt x="6382" y="37070"/>
                </a:lnTo>
                <a:lnTo>
                  <a:pt x="0" y="60178"/>
                </a:lnTo>
                <a:lnTo>
                  <a:pt x="292" y="65245"/>
                </a:lnTo>
                <a:lnTo>
                  <a:pt x="27586" y="104384"/>
                </a:lnTo>
                <a:lnTo>
                  <a:pt x="70962" y="119211"/>
                </a:lnTo>
                <a:lnTo>
                  <a:pt x="88509" y="120284"/>
                </a:lnTo>
                <a:lnTo>
                  <a:pt x="104589" y="118507"/>
                </a:lnTo>
                <a:lnTo>
                  <a:pt x="144621" y="101193"/>
                </a:lnTo>
                <a:lnTo>
                  <a:pt x="167525" y="57005"/>
                </a:lnTo>
                <a:lnTo>
                  <a:pt x="165103" y="45426"/>
                </a:lnTo>
                <a:lnTo>
                  <a:pt x="128865" y="9644"/>
                </a:lnTo>
                <a:lnTo>
                  <a:pt x="8167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8" name="object 158"/>
          <p:cNvSpPr/>
          <p:nvPr/>
        </p:nvSpPr>
        <p:spPr>
          <a:xfrm>
            <a:off x="2424683" y="2017795"/>
            <a:ext cx="167640" cy="120650"/>
          </a:xfrm>
          <a:custGeom>
            <a:avLst/>
            <a:gdLst/>
            <a:ahLst/>
            <a:cxnLst/>
            <a:rect l="l" t="t" r="r" b="b"/>
            <a:pathLst>
              <a:path w="167639" h="120650">
                <a:moveTo>
                  <a:pt x="0" y="60178"/>
                </a:moveTo>
                <a:lnTo>
                  <a:pt x="23827" y="18110"/>
                </a:lnTo>
                <a:lnTo>
                  <a:pt x="65141" y="1476"/>
                </a:lnTo>
                <a:lnTo>
                  <a:pt x="81674" y="0"/>
                </a:lnTo>
                <a:lnTo>
                  <a:pt x="98748" y="1139"/>
                </a:lnTo>
                <a:lnTo>
                  <a:pt x="141345" y="16572"/>
                </a:lnTo>
                <a:lnTo>
                  <a:pt x="167525" y="57005"/>
                </a:lnTo>
                <a:lnTo>
                  <a:pt x="165973" y="69761"/>
                </a:lnTo>
                <a:lnTo>
                  <a:pt x="132948" y="108778"/>
                </a:lnTo>
                <a:lnTo>
                  <a:pt x="88509" y="120284"/>
                </a:lnTo>
                <a:lnTo>
                  <a:pt x="70962" y="119211"/>
                </a:lnTo>
                <a:lnTo>
                  <a:pt x="27586" y="104384"/>
                </a:lnTo>
                <a:lnTo>
                  <a:pt x="292" y="65245"/>
                </a:lnTo>
                <a:lnTo>
                  <a:pt x="0" y="60178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9" name="object 159"/>
          <p:cNvSpPr/>
          <p:nvPr/>
        </p:nvSpPr>
        <p:spPr>
          <a:xfrm>
            <a:off x="8926068" y="2010175"/>
            <a:ext cx="167640" cy="120650"/>
          </a:xfrm>
          <a:custGeom>
            <a:avLst/>
            <a:gdLst/>
            <a:ahLst/>
            <a:cxnLst/>
            <a:rect l="l" t="t" r="r" b="b"/>
            <a:pathLst>
              <a:path w="167640" h="120650">
                <a:moveTo>
                  <a:pt x="81674" y="0"/>
                </a:moveTo>
                <a:lnTo>
                  <a:pt x="35898" y="10761"/>
                </a:lnTo>
                <a:lnTo>
                  <a:pt x="6382" y="37070"/>
                </a:lnTo>
                <a:lnTo>
                  <a:pt x="0" y="60178"/>
                </a:lnTo>
                <a:lnTo>
                  <a:pt x="292" y="65245"/>
                </a:lnTo>
                <a:lnTo>
                  <a:pt x="27586" y="104384"/>
                </a:lnTo>
                <a:lnTo>
                  <a:pt x="70962" y="119211"/>
                </a:lnTo>
                <a:lnTo>
                  <a:pt x="88509" y="120284"/>
                </a:lnTo>
                <a:lnTo>
                  <a:pt x="104589" y="118507"/>
                </a:lnTo>
                <a:lnTo>
                  <a:pt x="144621" y="101193"/>
                </a:lnTo>
                <a:lnTo>
                  <a:pt x="167525" y="57005"/>
                </a:lnTo>
                <a:lnTo>
                  <a:pt x="165103" y="45426"/>
                </a:lnTo>
                <a:lnTo>
                  <a:pt x="128865" y="9644"/>
                </a:lnTo>
                <a:lnTo>
                  <a:pt x="8167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0" name="object 160"/>
          <p:cNvSpPr/>
          <p:nvPr/>
        </p:nvSpPr>
        <p:spPr>
          <a:xfrm>
            <a:off x="8926068" y="2010175"/>
            <a:ext cx="167640" cy="120650"/>
          </a:xfrm>
          <a:custGeom>
            <a:avLst/>
            <a:gdLst/>
            <a:ahLst/>
            <a:cxnLst/>
            <a:rect l="l" t="t" r="r" b="b"/>
            <a:pathLst>
              <a:path w="167640" h="120650">
                <a:moveTo>
                  <a:pt x="0" y="60178"/>
                </a:moveTo>
                <a:lnTo>
                  <a:pt x="23827" y="18110"/>
                </a:lnTo>
                <a:lnTo>
                  <a:pt x="65141" y="1476"/>
                </a:lnTo>
                <a:lnTo>
                  <a:pt x="81674" y="0"/>
                </a:lnTo>
                <a:lnTo>
                  <a:pt x="98748" y="1139"/>
                </a:lnTo>
                <a:lnTo>
                  <a:pt x="141345" y="16572"/>
                </a:lnTo>
                <a:lnTo>
                  <a:pt x="167525" y="57005"/>
                </a:lnTo>
                <a:lnTo>
                  <a:pt x="165973" y="69761"/>
                </a:lnTo>
                <a:lnTo>
                  <a:pt x="132948" y="108778"/>
                </a:lnTo>
                <a:lnTo>
                  <a:pt x="88509" y="120284"/>
                </a:lnTo>
                <a:lnTo>
                  <a:pt x="70962" y="119211"/>
                </a:lnTo>
                <a:lnTo>
                  <a:pt x="27586" y="104384"/>
                </a:lnTo>
                <a:lnTo>
                  <a:pt x="292" y="65245"/>
                </a:lnTo>
                <a:lnTo>
                  <a:pt x="0" y="60178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1" name="object 161"/>
          <p:cNvSpPr/>
          <p:nvPr/>
        </p:nvSpPr>
        <p:spPr>
          <a:xfrm>
            <a:off x="5940552" y="2017783"/>
            <a:ext cx="166370" cy="120650"/>
          </a:xfrm>
          <a:custGeom>
            <a:avLst/>
            <a:gdLst/>
            <a:ahLst/>
            <a:cxnLst/>
            <a:rect l="l" t="t" r="r" b="b"/>
            <a:pathLst>
              <a:path w="166370" h="120650">
                <a:moveTo>
                  <a:pt x="81747" y="0"/>
                </a:moveTo>
                <a:lnTo>
                  <a:pt x="35999" y="10577"/>
                </a:lnTo>
                <a:lnTo>
                  <a:pt x="6410" y="36953"/>
                </a:lnTo>
                <a:lnTo>
                  <a:pt x="0" y="60190"/>
                </a:lnTo>
                <a:lnTo>
                  <a:pt x="112" y="63348"/>
                </a:lnTo>
                <a:lnTo>
                  <a:pt x="26184" y="103789"/>
                </a:lnTo>
                <a:lnTo>
                  <a:pt x="68795" y="119218"/>
                </a:lnTo>
                <a:lnTo>
                  <a:pt x="85933" y="120353"/>
                </a:lnTo>
                <a:lnTo>
                  <a:pt x="102159" y="118783"/>
                </a:lnTo>
                <a:lnTo>
                  <a:pt x="142712" y="101814"/>
                </a:lnTo>
                <a:lnTo>
                  <a:pt x="166072" y="58226"/>
                </a:lnTo>
                <a:lnTo>
                  <a:pt x="163934" y="46432"/>
                </a:lnTo>
                <a:lnTo>
                  <a:pt x="128365" y="9886"/>
                </a:lnTo>
                <a:lnTo>
                  <a:pt x="8174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2" name="object 162"/>
          <p:cNvSpPr/>
          <p:nvPr/>
        </p:nvSpPr>
        <p:spPr>
          <a:xfrm>
            <a:off x="5940552" y="2017783"/>
            <a:ext cx="166370" cy="120650"/>
          </a:xfrm>
          <a:custGeom>
            <a:avLst/>
            <a:gdLst/>
            <a:ahLst/>
            <a:cxnLst/>
            <a:rect l="l" t="t" r="r" b="b"/>
            <a:pathLst>
              <a:path w="166370" h="120650">
                <a:moveTo>
                  <a:pt x="0" y="60190"/>
                </a:moveTo>
                <a:lnTo>
                  <a:pt x="23907" y="17926"/>
                </a:lnTo>
                <a:lnTo>
                  <a:pt x="65245" y="1380"/>
                </a:lnTo>
                <a:lnTo>
                  <a:pt x="81747" y="0"/>
                </a:lnTo>
                <a:lnTo>
                  <a:pt x="98584" y="1172"/>
                </a:lnTo>
                <a:lnTo>
                  <a:pt x="140708" y="16974"/>
                </a:lnTo>
                <a:lnTo>
                  <a:pt x="166072" y="58226"/>
                </a:lnTo>
                <a:lnTo>
                  <a:pt x="164467" y="70756"/>
                </a:lnTo>
                <a:lnTo>
                  <a:pt x="130864" y="109309"/>
                </a:lnTo>
                <a:lnTo>
                  <a:pt x="85933" y="120353"/>
                </a:lnTo>
                <a:lnTo>
                  <a:pt x="68795" y="119218"/>
                </a:lnTo>
                <a:lnTo>
                  <a:pt x="26184" y="103789"/>
                </a:lnTo>
                <a:lnTo>
                  <a:pt x="112" y="63348"/>
                </a:lnTo>
                <a:lnTo>
                  <a:pt x="0" y="60190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3" name="object 163"/>
          <p:cNvSpPr/>
          <p:nvPr/>
        </p:nvSpPr>
        <p:spPr>
          <a:xfrm>
            <a:off x="9086088" y="2004070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40" h="119380">
                <a:moveTo>
                  <a:pt x="82261" y="0"/>
                </a:moveTo>
                <a:lnTo>
                  <a:pt x="36179" y="10519"/>
                </a:lnTo>
                <a:lnTo>
                  <a:pt x="6436" y="36555"/>
                </a:lnTo>
                <a:lnTo>
                  <a:pt x="0" y="59425"/>
                </a:lnTo>
                <a:lnTo>
                  <a:pt x="156" y="63085"/>
                </a:lnTo>
                <a:lnTo>
                  <a:pt x="26728" y="102617"/>
                </a:lnTo>
                <a:lnTo>
                  <a:pt x="69827" y="117707"/>
                </a:lnTo>
                <a:lnTo>
                  <a:pt x="87202" y="118814"/>
                </a:lnTo>
                <a:lnTo>
                  <a:pt x="103515" y="117204"/>
                </a:lnTo>
                <a:lnTo>
                  <a:pt x="144206" y="100326"/>
                </a:lnTo>
                <a:lnTo>
                  <a:pt x="167578" y="57135"/>
                </a:lnTo>
                <a:lnTo>
                  <a:pt x="165344" y="45575"/>
                </a:lnTo>
                <a:lnTo>
                  <a:pt x="129371" y="9712"/>
                </a:lnTo>
                <a:lnTo>
                  <a:pt x="8226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4" name="object 164"/>
          <p:cNvSpPr/>
          <p:nvPr/>
        </p:nvSpPr>
        <p:spPr>
          <a:xfrm>
            <a:off x="9086088" y="2004070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40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5" name="object 165"/>
          <p:cNvSpPr/>
          <p:nvPr/>
        </p:nvSpPr>
        <p:spPr>
          <a:xfrm>
            <a:off x="2171700" y="2360807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1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6" name="object 166"/>
          <p:cNvSpPr/>
          <p:nvPr/>
        </p:nvSpPr>
        <p:spPr>
          <a:xfrm>
            <a:off x="2293620" y="2356274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5" h="132080">
                <a:moveTo>
                  <a:pt x="0" y="66123"/>
                </a:moveTo>
                <a:lnTo>
                  <a:pt x="22387" y="20869"/>
                </a:lnTo>
                <a:lnTo>
                  <a:pt x="61392" y="2111"/>
                </a:lnTo>
                <a:lnTo>
                  <a:pt x="77065" y="0"/>
                </a:lnTo>
                <a:lnTo>
                  <a:pt x="94232" y="1078"/>
                </a:lnTo>
                <a:lnTo>
                  <a:pt x="136833" y="16305"/>
                </a:lnTo>
                <a:lnTo>
                  <a:pt x="161832" y="45189"/>
                </a:lnTo>
                <a:lnTo>
                  <a:pt x="165310" y="56888"/>
                </a:lnTo>
                <a:lnTo>
                  <a:pt x="164180" y="71723"/>
                </a:lnTo>
                <a:lnTo>
                  <a:pt x="145971" y="107724"/>
                </a:lnTo>
                <a:lnTo>
                  <a:pt x="110809" y="128529"/>
                </a:lnTo>
                <a:lnTo>
                  <a:pt x="96494" y="131543"/>
                </a:lnTo>
                <a:lnTo>
                  <a:pt x="78074" y="130785"/>
                </a:lnTo>
                <a:lnTo>
                  <a:pt x="33232" y="117457"/>
                </a:lnTo>
                <a:lnTo>
                  <a:pt x="2021" y="80589"/>
                </a:lnTo>
                <a:lnTo>
                  <a:pt x="0" y="66123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7" name="object 167"/>
          <p:cNvSpPr/>
          <p:nvPr/>
        </p:nvSpPr>
        <p:spPr>
          <a:xfrm>
            <a:off x="2427732" y="2351663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8" name="object 168"/>
          <p:cNvSpPr/>
          <p:nvPr/>
        </p:nvSpPr>
        <p:spPr>
          <a:xfrm>
            <a:off x="2522220" y="2356235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1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9" name="object 169"/>
          <p:cNvSpPr/>
          <p:nvPr/>
        </p:nvSpPr>
        <p:spPr>
          <a:xfrm>
            <a:off x="3887723" y="2328803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0" name="object 170"/>
          <p:cNvSpPr/>
          <p:nvPr/>
        </p:nvSpPr>
        <p:spPr>
          <a:xfrm>
            <a:off x="2648711" y="2351663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1" name="object 171"/>
          <p:cNvSpPr/>
          <p:nvPr/>
        </p:nvSpPr>
        <p:spPr>
          <a:xfrm>
            <a:off x="4876800" y="2344043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2" name="object 172"/>
          <p:cNvSpPr/>
          <p:nvPr/>
        </p:nvSpPr>
        <p:spPr>
          <a:xfrm>
            <a:off x="4757928" y="2344082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5" h="132080">
                <a:moveTo>
                  <a:pt x="0" y="66123"/>
                </a:moveTo>
                <a:lnTo>
                  <a:pt x="22387" y="20869"/>
                </a:lnTo>
                <a:lnTo>
                  <a:pt x="61392" y="2111"/>
                </a:lnTo>
                <a:lnTo>
                  <a:pt x="77065" y="0"/>
                </a:lnTo>
                <a:lnTo>
                  <a:pt x="94232" y="1078"/>
                </a:lnTo>
                <a:lnTo>
                  <a:pt x="136833" y="16305"/>
                </a:lnTo>
                <a:lnTo>
                  <a:pt x="161832" y="45189"/>
                </a:lnTo>
                <a:lnTo>
                  <a:pt x="165310" y="56888"/>
                </a:lnTo>
                <a:lnTo>
                  <a:pt x="164180" y="71723"/>
                </a:lnTo>
                <a:lnTo>
                  <a:pt x="145971" y="107724"/>
                </a:lnTo>
                <a:lnTo>
                  <a:pt x="110809" y="128529"/>
                </a:lnTo>
                <a:lnTo>
                  <a:pt x="96494" y="131543"/>
                </a:lnTo>
                <a:lnTo>
                  <a:pt x="78074" y="130785"/>
                </a:lnTo>
                <a:lnTo>
                  <a:pt x="33232" y="117457"/>
                </a:lnTo>
                <a:lnTo>
                  <a:pt x="2021" y="80589"/>
                </a:lnTo>
                <a:lnTo>
                  <a:pt x="0" y="66123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3" name="object 173"/>
          <p:cNvSpPr/>
          <p:nvPr/>
        </p:nvSpPr>
        <p:spPr>
          <a:xfrm>
            <a:off x="5888735" y="2324231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4" name="object 174"/>
          <p:cNvSpPr/>
          <p:nvPr/>
        </p:nvSpPr>
        <p:spPr>
          <a:xfrm>
            <a:off x="7242047" y="2322707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5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5" name="object 175"/>
          <p:cNvSpPr/>
          <p:nvPr/>
        </p:nvSpPr>
        <p:spPr>
          <a:xfrm>
            <a:off x="5026152" y="2339510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5" h="132080">
                <a:moveTo>
                  <a:pt x="0" y="66123"/>
                </a:moveTo>
                <a:lnTo>
                  <a:pt x="22387" y="20869"/>
                </a:lnTo>
                <a:lnTo>
                  <a:pt x="61392" y="2111"/>
                </a:lnTo>
                <a:lnTo>
                  <a:pt x="77065" y="0"/>
                </a:lnTo>
                <a:lnTo>
                  <a:pt x="94232" y="1078"/>
                </a:lnTo>
                <a:lnTo>
                  <a:pt x="136833" y="16305"/>
                </a:lnTo>
                <a:lnTo>
                  <a:pt x="161832" y="45189"/>
                </a:lnTo>
                <a:lnTo>
                  <a:pt x="165310" y="56888"/>
                </a:lnTo>
                <a:lnTo>
                  <a:pt x="164180" y="71723"/>
                </a:lnTo>
                <a:lnTo>
                  <a:pt x="145971" y="107724"/>
                </a:lnTo>
                <a:lnTo>
                  <a:pt x="110809" y="128529"/>
                </a:lnTo>
                <a:lnTo>
                  <a:pt x="96494" y="131543"/>
                </a:lnTo>
                <a:lnTo>
                  <a:pt x="78074" y="130785"/>
                </a:lnTo>
                <a:lnTo>
                  <a:pt x="33232" y="117457"/>
                </a:lnTo>
                <a:lnTo>
                  <a:pt x="2021" y="80589"/>
                </a:lnTo>
                <a:lnTo>
                  <a:pt x="0" y="66123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6" name="object 176"/>
          <p:cNvSpPr/>
          <p:nvPr/>
        </p:nvSpPr>
        <p:spPr>
          <a:xfrm>
            <a:off x="6224015" y="2322707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1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7" name="object 177"/>
          <p:cNvSpPr/>
          <p:nvPr/>
        </p:nvSpPr>
        <p:spPr>
          <a:xfrm>
            <a:off x="9012935" y="2319659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5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8" name="object 178"/>
          <p:cNvSpPr/>
          <p:nvPr/>
        </p:nvSpPr>
        <p:spPr>
          <a:xfrm>
            <a:off x="8883395" y="2324270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4" h="132080">
                <a:moveTo>
                  <a:pt x="0" y="66123"/>
                </a:moveTo>
                <a:lnTo>
                  <a:pt x="22387" y="20869"/>
                </a:lnTo>
                <a:lnTo>
                  <a:pt x="61392" y="2111"/>
                </a:lnTo>
                <a:lnTo>
                  <a:pt x="77065" y="0"/>
                </a:lnTo>
                <a:lnTo>
                  <a:pt x="94232" y="1078"/>
                </a:lnTo>
                <a:lnTo>
                  <a:pt x="136833" y="16305"/>
                </a:lnTo>
                <a:lnTo>
                  <a:pt x="161832" y="45189"/>
                </a:lnTo>
                <a:lnTo>
                  <a:pt x="165310" y="56888"/>
                </a:lnTo>
                <a:lnTo>
                  <a:pt x="164180" y="71723"/>
                </a:lnTo>
                <a:lnTo>
                  <a:pt x="145971" y="107724"/>
                </a:lnTo>
                <a:lnTo>
                  <a:pt x="110809" y="128529"/>
                </a:lnTo>
                <a:lnTo>
                  <a:pt x="96494" y="131543"/>
                </a:lnTo>
                <a:lnTo>
                  <a:pt x="78074" y="130785"/>
                </a:lnTo>
                <a:lnTo>
                  <a:pt x="33232" y="117457"/>
                </a:lnTo>
                <a:lnTo>
                  <a:pt x="2021" y="80589"/>
                </a:lnTo>
                <a:lnTo>
                  <a:pt x="0" y="66123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9" name="object 179"/>
          <p:cNvSpPr/>
          <p:nvPr/>
        </p:nvSpPr>
        <p:spPr>
          <a:xfrm>
            <a:off x="8781288" y="2324231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5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0" name="object 180"/>
          <p:cNvSpPr/>
          <p:nvPr/>
        </p:nvSpPr>
        <p:spPr>
          <a:xfrm>
            <a:off x="8613647" y="2319659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5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1" name="object 181"/>
          <p:cNvSpPr/>
          <p:nvPr/>
        </p:nvSpPr>
        <p:spPr>
          <a:xfrm>
            <a:off x="6024371" y="2324231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2" name="object 182"/>
          <p:cNvSpPr/>
          <p:nvPr/>
        </p:nvSpPr>
        <p:spPr>
          <a:xfrm>
            <a:off x="5180076" y="2339471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3" name="object 183"/>
          <p:cNvSpPr/>
          <p:nvPr/>
        </p:nvSpPr>
        <p:spPr>
          <a:xfrm>
            <a:off x="6499859" y="2324231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5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4" name="object 184"/>
          <p:cNvSpPr/>
          <p:nvPr/>
        </p:nvSpPr>
        <p:spPr>
          <a:xfrm>
            <a:off x="7601711" y="2322707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5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5" name="object 185"/>
          <p:cNvSpPr/>
          <p:nvPr/>
        </p:nvSpPr>
        <p:spPr>
          <a:xfrm>
            <a:off x="9174480" y="2324231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5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6" name="object 186"/>
          <p:cNvSpPr/>
          <p:nvPr/>
        </p:nvSpPr>
        <p:spPr>
          <a:xfrm>
            <a:off x="2811779" y="2356274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5" h="132080">
                <a:moveTo>
                  <a:pt x="77065" y="0"/>
                </a:moveTo>
                <a:lnTo>
                  <a:pt x="33761" y="12780"/>
                </a:lnTo>
                <a:lnTo>
                  <a:pt x="5987" y="41384"/>
                </a:lnTo>
                <a:lnTo>
                  <a:pt x="0" y="66123"/>
                </a:lnTo>
                <a:lnTo>
                  <a:pt x="86" y="69159"/>
                </a:lnTo>
                <a:lnTo>
                  <a:pt x="22138" y="109927"/>
                </a:lnTo>
                <a:lnTo>
                  <a:pt x="61314" y="128065"/>
                </a:lnTo>
                <a:lnTo>
                  <a:pt x="96494" y="131543"/>
                </a:lnTo>
                <a:lnTo>
                  <a:pt x="110809" y="128529"/>
                </a:lnTo>
                <a:lnTo>
                  <a:pt x="145971" y="107724"/>
                </a:lnTo>
                <a:lnTo>
                  <a:pt x="164180" y="71723"/>
                </a:lnTo>
                <a:lnTo>
                  <a:pt x="165310" y="56888"/>
                </a:lnTo>
                <a:lnTo>
                  <a:pt x="161832" y="45189"/>
                </a:lnTo>
                <a:lnTo>
                  <a:pt x="136833" y="16305"/>
                </a:lnTo>
                <a:lnTo>
                  <a:pt x="94232" y="1078"/>
                </a:lnTo>
                <a:lnTo>
                  <a:pt x="77065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7" name="object 187"/>
          <p:cNvSpPr/>
          <p:nvPr/>
        </p:nvSpPr>
        <p:spPr>
          <a:xfrm>
            <a:off x="2811779" y="2356274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5" h="132080">
                <a:moveTo>
                  <a:pt x="0" y="66123"/>
                </a:moveTo>
                <a:lnTo>
                  <a:pt x="22387" y="20869"/>
                </a:lnTo>
                <a:lnTo>
                  <a:pt x="61392" y="2111"/>
                </a:lnTo>
                <a:lnTo>
                  <a:pt x="77065" y="0"/>
                </a:lnTo>
                <a:lnTo>
                  <a:pt x="94232" y="1078"/>
                </a:lnTo>
                <a:lnTo>
                  <a:pt x="136833" y="16305"/>
                </a:lnTo>
                <a:lnTo>
                  <a:pt x="161832" y="45189"/>
                </a:lnTo>
                <a:lnTo>
                  <a:pt x="165310" y="56888"/>
                </a:lnTo>
                <a:lnTo>
                  <a:pt x="164180" y="71723"/>
                </a:lnTo>
                <a:lnTo>
                  <a:pt x="145971" y="107724"/>
                </a:lnTo>
                <a:lnTo>
                  <a:pt x="110809" y="128529"/>
                </a:lnTo>
                <a:lnTo>
                  <a:pt x="96494" y="131543"/>
                </a:lnTo>
                <a:lnTo>
                  <a:pt x="78074" y="130785"/>
                </a:lnTo>
                <a:lnTo>
                  <a:pt x="33232" y="117457"/>
                </a:lnTo>
                <a:lnTo>
                  <a:pt x="2021" y="80589"/>
                </a:lnTo>
                <a:lnTo>
                  <a:pt x="0" y="66123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8" name="object 188"/>
          <p:cNvSpPr/>
          <p:nvPr/>
        </p:nvSpPr>
        <p:spPr>
          <a:xfrm>
            <a:off x="9290304" y="2319698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4" h="132080">
                <a:moveTo>
                  <a:pt x="77065" y="0"/>
                </a:moveTo>
                <a:lnTo>
                  <a:pt x="33761" y="12780"/>
                </a:lnTo>
                <a:lnTo>
                  <a:pt x="5987" y="41384"/>
                </a:lnTo>
                <a:lnTo>
                  <a:pt x="0" y="66123"/>
                </a:lnTo>
                <a:lnTo>
                  <a:pt x="86" y="69159"/>
                </a:lnTo>
                <a:lnTo>
                  <a:pt x="22138" y="109927"/>
                </a:lnTo>
                <a:lnTo>
                  <a:pt x="61314" y="128065"/>
                </a:lnTo>
                <a:lnTo>
                  <a:pt x="96494" y="131543"/>
                </a:lnTo>
                <a:lnTo>
                  <a:pt x="110809" y="128529"/>
                </a:lnTo>
                <a:lnTo>
                  <a:pt x="145971" y="107724"/>
                </a:lnTo>
                <a:lnTo>
                  <a:pt x="164180" y="71723"/>
                </a:lnTo>
                <a:lnTo>
                  <a:pt x="165310" y="56888"/>
                </a:lnTo>
                <a:lnTo>
                  <a:pt x="161832" y="45189"/>
                </a:lnTo>
                <a:lnTo>
                  <a:pt x="136833" y="16305"/>
                </a:lnTo>
                <a:lnTo>
                  <a:pt x="94232" y="1078"/>
                </a:lnTo>
                <a:lnTo>
                  <a:pt x="77065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9" name="object 189"/>
          <p:cNvSpPr/>
          <p:nvPr/>
        </p:nvSpPr>
        <p:spPr>
          <a:xfrm>
            <a:off x="9290304" y="2319698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4" h="132080">
                <a:moveTo>
                  <a:pt x="0" y="66123"/>
                </a:moveTo>
                <a:lnTo>
                  <a:pt x="22387" y="20869"/>
                </a:lnTo>
                <a:lnTo>
                  <a:pt x="61392" y="2111"/>
                </a:lnTo>
                <a:lnTo>
                  <a:pt x="77065" y="0"/>
                </a:lnTo>
                <a:lnTo>
                  <a:pt x="94232" y="1078"/>
                </a:lnTo>
                <a:lnTo>
                  <a:pt x="136833" y="16305"/>
                </a:lnTo>
                <a:lnTo>
                  <a:pt x="161832" y="45189"/>
                </a:lnTo>
                <a:lnTo>
                  <a:pt x="165310" y="56888"/>
                </a:lnTo>
                <a:lnTo>
                  <a:pt x="164180" y="71723"/>
                </a:lnTo>
                <a:lnTo>
                  <a:pt x="145971" y="107724"/>
                </a:lnTo>
                <a:lnTo>
                  <a:pt x="110809" y="128529"/>
                </a:lnTo>
                <a:lnTo>
                  <a:pt x="96494" y="131543"/>
                </a:lnTo>
                <a:lnTo>
                  <a:pt x="78074" y="130785"/>
                </a:lnTo>
                <a:lnTo>
                  <a:pt x="33232" y="117457"/>
                </a:lnTo>
                <a:lnTo>
                  <a:pt x="2021" y="80589"/>
                </a:lnTo>
                <a:lnTo>
                  <a:pt x="0" y="66123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0" name="object 190"/>
          <p:cNvSpPr/>
          <p:nvPr/>
        </p:nvSpPr>
        <p:spPr>
          <a:xfrm>
            <a:off x="6147815" y="2324270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5" h="132080">
                <a:moveTo>
                  <a:pt x="77065" y="0"/>
                </a:moveTo>
                <a:lnTo>
                  <a:pt x="33761" y="12780"/>
                </a:lnTo>
                <a:lnTo>
                  <a:pt x="5987" y="41384"/>
                </a:lnTo>
                <a:lnTo>
                  <a:pt x="0" y="66123"/>
                </a:lnTo>
                <a:lnTo>
                  <a:pt x="86" y="69159"/>
                </a:lnTo>
                <a:lnTo>
                  <a:pt x="22138" y="109927"/>
                </a:lnTo>
                <a:lnTo>
                  <a:pt x="61314" y="128065"/>
                </a:lnTo>
                <a:lnTo>
                  <a:pt x="96494" y="131543"/>
                </a:lnTo>
                <a:lnTo>
                  <a:pt x="110809" y="128529"/>
                </a:lnTo>
                <a:lnTo>
                  <a:pt x="145971" y="107724"/>
                </a:lnTo>
                <a:lnTo>
                  <a:pt x="164180" y="71723"/>
                </a:lnTo>
                <a:lnTo>
                  <a:pt x="165310" y="56888"/>
                </a:lnTo>
                <a:lnTo>
                  <a:pt x="161832" y="45189"/>
                </a:lnTo>
                <a:lnTo>
                  <a:pt x="136833" y="16305"/>
                </a:lnTo>
                <a:lnTo>
                  <a:pt x="94232" y="1078"/>
                </a:lnTo>
                <a:lnTo>
                  <a:pt x="77065" y="0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1" name="object 191"/>
          <p:cNvSpPr/>
          <p:nvPr/>
        </p:nvSpPr>
        <p:spPr>
          <a:xfrm>
            <a:off x="6147815" y="2324270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5" h="132080">
                <a:moveTo>
                  <a:pt x="0" y="66123"/>
                </a:moveTo>
                <a:lnTo>
                  <a:pt x="22387" y="20869"/>
                </a:lnTo>
                <a:lnTo>
                  <a:pt x="61392" y="2111"/>
                </a:lnTo>
                <a:lnTo>
                  <a:pt x="77065" y="0"/>
                </a:lnTo>
                <a:lnTo>
                  <a:pt x="94232" y="1078"/>
                </a:lnTo>
                <a:lnTo>
                  <a:pt x="136833" y="16305"/>
                </a:lnTo>
                <a:lnTo>
                  <a:pt x="161832" y="45189"/>
                </a:lnTo>
                <a:lnTo>
                  <a:pt x="165310" y="56888"/>
                </a:lnTo>
                <a:lnTo>
                  <a:pt x="164180" y="71723"/>
                </a:lnTo>
                <a:lnTo>
                  <a:pt x="145971" y="107724"/>
                </a:lnTo>
                <a:lnTo>
                  <a:pt x="110809" y="128529"/>
                </a:lnTo>
                <a:lnTo>
                  <a:pt x="96494" y="131543"/>
                </a:lnTo>
                <a:lnTo>
                  <a:pt x="78074" y="130785"/>
                </a:lnTo>
                <a:lnTo>
                  <a:pt x="33232" y="117457"/>
                </a:lnTo>
                <a:lnTo>
                  <a:pt x="2021" y="80589"/>
                </a:lnTo>
                <a:lnTo>
                  <a:pt x="0" y="66123"/>
                </a:lnTo>
                <a:close/>
              </a:path>
            </a:pathLst>
          </a:custGeom>
          <a:ln w="12192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2" name="object 192"/>
          <p:cNvSpPr/>
          <p:nvPr/>
        </p:nvSpPr>
        <p:spPr>
          <a:xfrm>
            <a:off x="3832859" y="2697611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4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1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3" name="object 193"/>
          <p:cNvSpPr/>
          <p:nvPr/>
        </p:nvSpPr>
        <p:spPr>
          <a:xfrm>
            <a:off x="3992879" y="2702215"/>
            <a:ext cx="163830" cy="133350"/>
          </a:xfrm>
          <a:custGeom>
            <a:avLst/>
            <a:gdLst/>
            <a:ahLst/>
            <a:cxnLst/>
            <a:rect l="l" t="t" r="r" b="b"/>
            <a:pathLst>
              <a:path w="163829" h="133350">
                <a:moveTo>
                  <a:pt x="0" y="66892"/>
                </a:moveTo>
                <a:lnTo>
                  <a:pt x="12929" y="30768"/>
                </a:lnTo>
                <a:lnTo>
                  <a:pt x="46502" y="6482"/>
                </a:lnTo>
                <a:lnTo>
                  <a:pt x="76491" y="0"/>
                </a:lnTo>
                <a:lnTo>
                  <a:pt x="93516" y="1096"/>
                </a:lnTo>
                <a:lnTo>
                  <a:pt x="135740" y="16555"/>
                </a:lnTo>
                <a:lnTo>
                  <a:pt x="160443" y="45902"/>
                </a:lnTo>
                <a:lnTo>
                  <a:pt x="163840" y="57800"/>
                </a:lnTo>
                <a:lnTo>
                  <a:pt x="162703" y="72777"/>
                </a:lnTo>
                <a:lnTo>
                  <a:pt x="144591" y="109113"/>
                </a:lnTo>
                <a:lnTo>
                  <a:pt x="109649" y="130074"/>
                </a:lnTo>
                <a:lnTo>
                  <a:pt x="95423" y="133092"/>
                </a:lnTo>
                <a:lnTo>
                  <a:pt x="77149" y="132313"/>
                </a:lnTo>
                <a:lnTo>
                  <a:pt x="32693" y="118742"/>
                </a:lnTo>
                <a:lnTo>
                  <a:pt x="1905" y="81206"/>
                </a:lnTo>
                <a:lnTo>
                  <a:pt x="0" y="66892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4" name="object 194"/>
          <p:cNvSpPr/>
          <p:nvPr/>
        </p:nvSpPr>
        <p:spPr>
          <a:xfrm>
            <a:off x="6260591" y="2679355"/>
            <a:ext cx="163830" cy="133350"/>
          </a:xfrm>
          <a:custGeom>
            <a:avLst/>
            <a:gdLst/>
            <a:ahLst/>
            <a:cxnLst/>
            <a:rect l="l" t="t" r="r" b="b"/>
            <a:pathLst>
              <a:path w="163829" h="133350">
                <a:moveTo>
                  <a:pt x="0" y="66892"/>
                </a:moveTo>
                <a:lnTo>
                  <a:pt x="12929" y="30768"/>
                </a:lnTo>
                <a:lnTo>
                  <a:pt x="46502" y="6482"/>
                </a:lnTo>
                <a:lnTo>
                  <a:pt x="76491" y="0"/>
                </a:lnTo>
                <a:lnTo>
                  <a:pt x="93516" y="1096"/>
                </a:lnTo>
                <a:lnTo>
                  <a:pt x="135740" y="16555"/>
                </a:lnTo>
                <a:lnTo>
                  <a:pt x="160443" y="45902"/>
                </a:lnTo>
                <a:lnTo>
                  <a:pt x="163840" y="57800"/>
                </a:lnTo>
                <a:lnTo>
                  <a:pt x="162703" y="72777"/>
                </a:lnTo>
                <a:lnTo>
                  <a:pt x="144591" y="109113"/>
                </a:lnTo>
                <a:lnTo>
                  <a:pt x="109649" y="130074"/>
                </a:lnTo>
                <a:lnTo>
                  <a:pt x="95423" y="133092"/>
                </a:lnTo>
                <a:lnTo>
                  <a:pt x="77149" y="132313"/>
                </a:lnTo>
                <a:lnTo>
                  <a:pt x="32693" y="118742"/>
                </a:lnTo>
                <a:lnTo>
                  <a:pt x="1905" y="81206"/>
                </a:lnTo>
                <a:lnTo>
                  <a:pt x="0" y="66892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5" name="object 195"/>
          <p:cNvSpPr/>
          <p:nvPr/>
        </p:nvSpPr>
        <p:spPr>
          <a:xfrm>
            <a:off x="8203692" y="2691590"/>
            <a:ext cx="165735" cy="133350"/>
          </a:xfrm>
          <a:custGeom>
            <a:avLst/>
            <a:gdLst/>
            <a:ahLst/>
            <a:cxnLst/>
            <a:rect l="l" t="t" r="r" b="b"/>
            <a:pathLst>
              <a:path w="165734" h="133350">
                <a:moveTo>
                  <a:pt x="0" y="66849"/>
                </a:moveTo>
                <a:lnTo>
                  <a:pt x="12921" y="30899"/>
                </a:lnTo>
                <a:lnTo>
                  <a:pt x="46489" y="6621"/>
                </a:lnTo>
                <a:lnTo>
                  <a:pt x="76488" y="0"/>
                </a:lnTo>
                <a:lnTo>
                  <a:pt x="93691" y="1059"/>
                </a:lnTo>
                <a:lnTo>
                  <a:pt x="136349" y="16175"/>
                </a:lnTo>
                <a:lnTo>
                  <a:pt x="161542" y="44971"/>
                </a:lnTo>
                <a:lnTo>
                  <a:pt x="165161" y="56669"/>
                </a:lnTo>
                <a:lnTo>
                  <a:pt x="164102" y="71789"/>
                </a:lnTo>
                <a:lnTo>
                  <a:pt x="146352" y="108389"/>
                </a:lnTo>
                <a:lnTo>
                  <a:pt x="111870" y="129650"/>
                </a:lnTo>
                <a:lnTo>
                  <a:pt x="97797" y="132839"/>
                </a:lnTo>
                <a:lnTo>
                  <a:pt x="79242" y="132152"/>
                </a:lnTo>
                <a:lnTo>
                  <a:pt x="34137" y="119138"/>
                </a:lnTo>
                <a:lnTo>
                  <a:pt x="2385" y="82721"/>
                </a:lnTo>
                <a:lnTo>
                  <a:pt x="0" y="66849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6" name="object 196"/>
          <p:cNvSpPr/>
          <p:nvPr/>
        </p:nvSpPr>
        <p:spPr>
          <a:xfrm>
            <a:off x="7312152" y="2690023"/>
            <a:ext cx="163830" cy="133350"/>
          </a:xfrm>
          <a:custGeom>
            <a:avLst/>
            <a:gdLst/>
            <a:ahLst/>
            <a:cxnLst/>
            <a:rect l="l" t="t" r="r" b="b"/>
            <a:pathLst>
              <a:path w="163829" h="133350">
                <a:moveTo>
                  <a:pt x="0" y="66892"/>
                </a:moveTo>
                <a:lnTo>
                  <a:pt x="12929" y="30768"/>
                </a:lnTo>
                <a:lnTo>
                  <a:pt x="46502" y="6482"/>
                </a:lnTo>
                <a:lnTo>
                  <a:pt x="76491" y="0"/>
                </a:lnTo>
                <a:lnTo>
                  <a:pt x="93516" y="1096"/>
                </a:lnTo>
                <a:lnTo>
                  <a:pt x="135740" y="16555"/>
                </a:lnTo>
                <a:lnTo>
                  <a:pt x="160443" y="45902"/>
                </a:lnTo>
                <a:lnTo>
                  <a:pt x="163840" y="57800"/>
                </a:lnTo>
                <a:lnTo>
                  <a:pt x="162703" y="72777"/>
                </a:lnTo>
                <a:lnTo>
                  <a:pt x="144591" y="109113"/>
                </a:lnTo>
                <a:lnTo>
                  <a:pt x="109649" y="130074"/>
                </a:lnTo>
                <a:lnTo>
                  <a:pt x="95423" y="133092"/>
                </a:lnTo>
                <a:lnTo>
                  <a:pt x="77149" y="132313"/>
                </a:lnTo>
                <a:lnTo>
                  <a:pt x="32693" y="118742"/>
                </a:lnTo>
                <a:lnTo>
                  <a:pt x="1905" y="81206"/>
                </a:lnTo>
                <a:lnTo>
                  <a:pt x="0" y="66892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7" name="object 197"/>
          <p:cNvSpPr/>
          <p:nvPr/>
        </p:nvSpPr>
        <p:spPr>
          <a:xfrm>
            <a:off x="7455407" y="2690066"/>
            <a:ext cx="165735" cy="133350"/>
          </a:xfrm>
          <a:custGeom>
            <a:avLst/>
            <a:gdLst/>
            <a:ahLst/>
            <a:cxnLst/>
            <a:rect l="l" t="t" r="r" b="b"/>
            <a:pathLst>
              <a:path w="165734" h="133350">
                <a:moveTo>
                  <a:pt x="0" y="66849"/>
                </a:moveTo>
                <a:lnTo>
                  <a:pt x="12921" y="30899"/>
                </a:lnTo>
                <a:lnTo>
                  <a:pt x="46489" y="6621"/>
                </a:lnTo>
                <a:lnTo>
                  <a:pt x="76488" y="0"/>
                </a:lnTo>
                <a:lnTo>
                  <a:pt x="93691" y="1059"/>
                </a:lnTo>
                <a:lnTo>
                  <a:pt x="136349" y="16175"/>
                </a:lnTo>
                <a:lnTo>
                  <a:pt x="161542" y="44971"/>
                </a:lnTo>
                <a:lnTo>
                  <a:pt x="165161" y="56669"/>
                </a:lnTo>
                <a:lnTo>
                  <a:pt x="164102" y="71789"/>
                </a:lnTo>
                <a:lnTo>
                  <a:pt x="146352" y="108389"/>
                </a:lnTo>
                <a:lnTo>
                  <a:pt x="111870" y="129650"/>
                </a:lnTo>
                <a:lnTo>
                  <a:pt x="97797" y="132839"/>
                </a:lnTo>
                <a:lnTo>
                  <a:pt x="79242" y="132152"/>
                </a:lnTo>
                <a:lnTo>
                  <a:pt x="34137" y="119138"/>
                </a:lnTo>
                <a:lnTo>
                  <a:pt x="2385" y="82721"/>
                </a:lnTo>
                <a:lnTo>
                  <a:pt x="0" y="66849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8" name="object 198"/>
          <p:cNvSpPr/>
          <p:nvPr/>
        </p:nvSpPr>
        <p:spPr>
          <a:xfrm>
            <a:off x="7138416" y="2697611"/>
            <a:ext cx="164465" cy="132080"/>
          </a:xfrm>
          <a:custGeom>
            <a:avLst/>
            <a:gdLst/>
            <a:ahLst/>
            <a:cxnLst/>
            <a:rect l="l" t="t" r="r" b="b"/>
            <a:pathLst>
              <a:path w="164465" h="132080">
                <a:moveTo>
                  <a:pt x="0" y="66162"/>
                </a:moveTo>
                <a:lnTo>
                  <a:pt x="13040" y="30347"/>
                </a:lnTo>
                <a:lnTo>
                  <a:pt x="46877" y="6308"/>
                </a:lnTo>
                <a:lnTo>
                  <a:pt x="77074" y="0"/>
                </a:lnTo>
                <a:lnTo>
                  <a:pt x="94060" y="1115"/>
                </a:lnTo>
                <a:lnTo>
                  <a:pt x="136224" y="16688"/>
                </a:lnTo>
                <a:lnTo>
                  <a:pt x="160726" y="46128"/>
                </a:lnTo>
                <a:lnTo>
                  <a:pt x="163975" y="58028"/>
                </a:lnTo>
                <a:lnTo>
                  <a:pt x="162769" y="72711"/>
                </a:lnTo>
                <a:lnTo>
                  <a:pt x="144196" y="108438"/>
                </a:lnTo>
                <a:lnTo>
                  <a:pt x="108566" y="128936"/>
                </a:lnTo>
                <a:lnTo>
                  <a:pt x="94094" y="131774"/>
                </a:lnTo>
                <a:lnTo>
                  <a:pt x="75966" y="130928"/>
                </a:lnTo>
                <a:lnTo>
                  <a:pt x="31787" y="117034"/>
                </a:lnTo>
                <a:lnTo>
                  <a:pt x="1571" y="79026"/>
                </a:lnTo>
                <a:lnTo>
                  <a:pt x="0" y="66162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9" name="object 199"/>
          <p:cNvSpPr/>
          <p:nvPr/>
        </p:nvSpPr>
        <p:spPr>
          <a:xfrm>
            <a:off x="6403847" y="2679355"/>
            <a:ext cx="163830" cy="133350"/>
          </a:xfrm>
          <a:custGeom>
            <a:avLst/>
            <a:gdLst/>
            <a:ahLst/>
            <a:cxnLst/>
            <a:rect l="l" t="t" r="r" b="b"/>
            <a:pathLst>
              <a:path w="163829" h="133350">
                <a:moveTo>
                  <a:pt x="0" y="66892"/>
                </a:moveTo>
                <a:lnTo>
                  <a:pt x="12929" y="30768"/>
                </a:lnTo>
                <a:lnTo>
                  <a:pt x="46502" y="6482"/>
                </a:lnTo>
                <a:lnTo>
                  <a:pt x="76491" y="0"/>
                </a:lnTo>
                <a:lnTo>
                  <a:pt x="93516" y="1096"/>
                </a:lnTo>
                <a:lnTo>
                  <a:pt x="135740" y="16555"/>
                </a:lnTo>
                <a:lnTo>
                  <a:pt x="160443" y="45902"/>
                </a:lnTo>
                <a:lnTo>
                  <a:pt x="163840" y="57800"/>
                </a:lnTo>
                <a:lnTo>
                  <a:pt x="162703" y="72777"/>
                </a:lnTo>
                <a:lnTo>
                  <a:pt x="144591" y="109113"/>
                </a:lnTo>
                <a:lnTo>
                  <a:pt x="109649" y="130074"/>
                </a:lnTo>
                <a:lnTo>
                  <a:pt x="95423" y="133092"/>
                </a:lnTo>
                <a:lnTo>
                  <a:pt x="77149" y="132313"/>
                </a:lnTo>
                <a:lnTo>
                  <a:pt x="32693" y="118742"/>
                </a:lnTo>
                <a:lnTo>
                  <a:pt x="1905" y="81206"/>
                </a:lnTo>
                <a:lnTo>
                  <a:pt x="0" y="66892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0" name="object 200"/>
          <p:cNvSpPr/>
          <p:nvPr/>
        </p:nvSpPr>
        <p:spPr>
          <a:xfrm>
            <a:off x="2444495" y="3003811"/>
            <a:ext cx="166370" cy="120650"/>
          </a:xfrm>
          <a:custGeom>
            <a:avLst/>
            <a:gdLst/>
            <a:ahLst/>
            <a:cxnLst/>
            <a:rect l="l" t="t" r="r" b="b"/>
            <a:pathLst>
              <a:path w="166369" h="120650">
                <a:moveTo>
                  <a:pt x="0" y="60190"/>
                </a:moveTo>
                <a:lnTo>
                  <a:pt x="23907" y="17926"/>
                </a:lnTo>
                <a:lnTo>
                  <a:pt x="65245" y="1380"/>
                </a:lnTo>
                <a:lnTo>
                  <a:pt x="81747" y="0"/>
                </a:lnTo>
                <a:lnTo>
                  <a:pt x="98584" y="1172"/>
                </a:lnTo>
                <a:lnTo>
                  <a:pt x="140708" y="16974"/>
                </a:lnTo>
                <a:lnTo>
                  <a:pt x="166072" y="58226"/>
                </a:lnTo>
                <a:lnTo>
                  <a:pt x="164467" y="70756"/>
                </a:lnTo>
                <a:lnTo>
                  <a:pt x="130864" y="109309"/>
                </a:lnTo>
                <a:lnTo>
                  <a:pt x="85933" y="120353"/>
                </a:lnTo>
                <a:lnTo>
                  <a:pt x="68795" y="119218"/>
                </a:lnTo>
                <a:lnTo>
                  <a:pt x="26184" y="103789"/>
                </a:lnTo>
                <a:lnTo>
                  <a:pt x="112" y="63348"/>
                </a:lnTo>
                <a:lnTo>
                  <a:pt x="0" y="60190"/>
                </a:lnTo>
                <a:close/>
              </a:path>
            </a:pathLst>
          </a:custGeom>
          <a:ln w="12192">
            <a:solidFill>
              <a:srgbClr val="D512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1" name="object 201"/>
          <p:cNvSpPr/>
          <p:nvPr/>
        </p:nvSpPr>
        <p:spPr>
          <a:xfrm>
            <a:off x="7289292" y="2999234"/>
            <a:ext cx="166370" cy="119380"/>
          </a:xfrm>
          <a:custGeom>
            <a:avLst/>
            <a:gdLst/>
            <a:ahLst/>
            <a:cxnLst/>
            <a:rect l="l" t="t" r="r" b="b"/>
            <a:pathLst>
              <a:path w="166370" h="119380">
                <a:moveTo>
                  <a:pt x="0" y="59433"/>
                </a:moveTo>
                <a:lnTo>
                  <a:pt x="24101" y="17597"/>
                </a:lnTo>
                <a:lnTo>
                  <a:pt x="65733" y="1296"/>
                </a:lnTo>
                <a:lnTo>
                  <a:pt x="82340" y="0"/>
                </a:lnTo>
                <a:lnTo>
                  <a:pt x="99130" y="1183"/>
                </a:lnTo>
                <a:lnTo>
                  <a:pt x="141193" y="17078"/>
                </a:lnTo>
                <a:lnTo>
                  <a:pt x="166102" y="58364"/>
                </a:lnTo>
                <a:lnTo>
                  <a:pt x="164456" y="70543"/>
                </a:lnTo>
                <a:lnTo>
                  <a:pt x="130236" y="108275"/>
                </a:lnTo>
                <a:lnTo>
                  <a:pt x="84620" y="118859"/>
                </a:lnTo>
                <a:lnTo>
                  <a:pt x="67665" y="117694"/>
                </a:lnTo>
                <a:lnTo>
                  <a:pt x="25338" y="102000"/>
                </a:lnTo>
                <a:lnTo>
                  <a:pt x="34" y="61152"/>
                </a:lnTo>
                <a:lnTo>
                  <a:pt x="0" y="59433"/>
                </a:lnTo>
                <a:close/>
              </a:path>
            </a:pathLst>
          </a:custGeom>
          <a:ln w="12191">
            <a:solidFill>
              <a:srgbClr val="D512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2" name="object 202"/>
          <p:cNvSpPr/>
          <p:nvPr/>
        </p:nvSpPr>
        <p:spPr>
          <a:xfrm>
            <a:off x="6376415" y="2982478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40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2">
            <a:solidFill>
              <a:srgbClr val="D512A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3" name="object 203"/>
          <p:cNvSpPr/>
          <p:nvPr/>
        </p:nvSpPr>
        <p:spPr>
          <a:xfrm>
            <a:off x="10607040" y="2057410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40" h="119380">
                <a:moveTo>
                  <a:pt x="82261" y="0"/>
                </a:moveTo>
                <a:lnTo>
                  <a:pt x="36179" y="10519"/>
                </a:lnTo>
                <a:lnTo>
                  <a:pt x="6436" y="36555"/>
                </a:lnTo>
                <a:lnTo>
                  <a:pt x="0" y="59425"/>
                </a:lnTo>
                <a:lnTo>
                  <a:pt x="156" y="63085"/>
                </a:lnTo>
                <a:lnTo>
                  <a:pt x="26728" y="102617"/>
                </a:lnTo>
                <a:lnTo>
                  <a:pt x="69827" y="117707"/>
                </a:lnTo>
                <a:lnTo>
                  <a:pt x="87202" y="118814"/>
                </a:lnTo>
                <a:lnTo>
                  <a:pt x="103515" y="117204"/>
                </a:lnTo>
                <a:lnTo>
                  <a:pt x="144206" y="100326"/>
                </a:lnTo>
                <a:lnTo>
                  <a:pt x="167578" y="57135"/>
                </a:lnTo>
                <a:lnTo>
                  <a:pt x="165344" y="45575"/>
                </a:lnTo>
                <a:lnTo>
                  <a:pt x="129371" y="9712"/>
                </a:lnTo>
                <a:lnTo>
                  <a:pt x="82261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4" name="object 204"/>
          <p:cNvSpPr/>
          <p:nvPr/>
        </p:nvSpPr>
        <p:spPr>
          <a:xfrm>
            <a:off x="10607040" y="2057410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40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5" name="object 205"/>
          <p:cNvSpPr/>
          <p:nvPr/>
        </p:nvSpPr>
        <p:spPr>
          <a:xfrm>
            <a:off x="10686288" y="1417319"/>
            <a:ext cx="5080" cy="640080"/>
          </a:xfrm>
          <a:custGeom>
            <a:avLst/>
            <a:gdLst/>
            <a:ahLst/>
            <a:cxnLst/>
            <a:rect l="l" t="t" r="r" b="b"/>
            <a:pathLst>
              <a:path w="5079" h="640080">
                <a:moveTo>
                  <a:pt x="0" y="0"/>
                </a:moveTo>
                <a:lnTo>
                  <a:pt x="4825" y="639826"/>
                </a:lnTo>
              </a:path>
            </a:pathLst>
          </a:custGeom>
          <a:ln w="609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6" name="object 206"/>
          <p:cNvSpPr/>
          <p:nvPr/>
        </p:nvSpPr>
        <p:spPr>
          <a:xfrm>
            <a:off x="9078468" y="1379219"/>
            <a:ext cx="3810" cy="665480"/>
          </a:xfrm>
          <a:custGeom>
            <a:avLst/>
            <a:gdLst/>
            <a:ahLst/>
            <a:cxnLst/>
            <a:rect l="l" t="t" r="r" b="b"/>
            <a:pathLst>
              <a:path w="3809" h="665480">
                <a:moveTo>
                  <a:pt x="3555" y="0"/>
                </a:moveTo>
                <a:lnTo>
                  <a:pt x="0" y="664971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7" name="object 207"/>
          <p:cNvSpPr/>
          <p:nvPr/>
        </p:nvSpPr>
        <p:spPr>
          <a:xfrm>
            <a:off x="9081516" y="1274063"/>
            <a:ext cx="803275" cy="208915"/>
          </a:xfrm>
          <a:custGeom>
            <a:avLst/>
            <a:gdLst/>
            <a:ahLst/>
            <a:cxnLst/>
            <a:rect l="l" t="t" r="r" b="b"/>
            <a:pathLst>
              <a:path w="803275" h="208915">
                <a:moveTo>
                  <a:pt x="0" y="208787"/>
                </a:moveTo>
                <a:lnTo>
                  <a:pt x="803148" y="208787"/>
                </a:lnTo>
                <a:lnTo>
                  <a:pt x="803148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ln w="6096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8" name="object 208"/>
          <p:cNvSpPr/>
          <p:nvPr/>
        </p:nvSpPr>
        <p:spPr>
          <a:xfrm>
            <a:off x="9081516" y="1491996"/>
            <a:ext cx="806450" cy="304800"/>
          </a:xfrm>
          <a:custGeom>
            <a:avLst/>
            <a:gdLst/>
            <a:ahLst/>
            <a:cxnLst/>
            <a:rect l="l" t="t" r="r" b="b"/>
            <a:pathLst>
              <a:path w="806450" h="304800">
                <a:moveTo>
                  <a:pt x="0" y="304800"/>
                </a:moveTo>
                <a:lnTo>
                  <a:pt x="806196" y="304800"/>
                </a:lnTo>
                <a:lnTo>
                  <a:pt x="806196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9" name="object 209"/>
          <p:cNvSpPr txBox="1"/>
          <p:nvPr/>
        </p:nvSpPr>
        <p:spPr>
          <a:xfrm>
            <a:off x="9192514" y="1500442"/>
            <a:ext cx="5848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305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眩晕综合 征</a:t>
            </a:r>
            <a:r>
              <a:rPr sz="1000" spc="-15" dirty="0">
                <a:latin typeface="Microsoft YaHei"/>
                <a:cs typeface="Microsoft YaHei"/>
              </a:rPr>
              <a:t>/</a:t>
            </a:r>
            <a:r>
              <a:rPr sz="1000" spc="-10" dirty="0">
                <a:latin typeface="Microsoft YaHei"/>
                <a:cs typeface="Microsoft YaHei"/>
              </a:rPr>
              <a:t>颈椎病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7417307" y="1659635"/>
            <a:ext cx="2540" cy="350520"/>
          </a:xfrm>
          <a:custGeom>
            <a:avLst/>
            <a:gdLst/>
            <a:ahLst/>
            <a:cxnLst/>
            <a:rect l="l" t="t" r="r" b="b"/>
            <a:pathLst>
              <a:path w="2540" h="350519">
                <a:moveTo>
                  <a:pt x="0" y="0"/>
                </a:moveTo>
                <a:lnTo>
                  <a:pt x="2413" y="350519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1" name="object 211"/>
          <p:cNvSpPr/>
          <p:nvPr/>
        </p:nvSpPr>
        <p:spPr>
          <a:xfrm>
            <a:off x="7417307" y="1274063"/>
            <a:ext cx="765175" cy="147955"/>
          </a:xfrm>
          <a:custGeom>
            <a:avLst/>
            <a:gdLst/>
            <a:ahLst/>
            <a:cxnLst/>
            <a:rect l="l" t="t" r="r" b="b"/>
            <a:pathLst>
              <a:path w="765175" h="147955">
                <a:moveTo>
                  <a:pt x="0" y="147827"/>
                </a:moveTo>
                <a:lnTo>
                  <a:pt x="765048" y="147827"/>
                </a:lnTo>
                <a:lnTo>
                  <a:pt x="765048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ln w="6095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2" name="object 212"/>
          <p:cNvSpPr/>
          <p:nvPr/>
        </p:nvSpPr>
        <p:spPr>
          <a:xfrm>
            <a:off x="7417307" y="1421891"/>
            <a:ext cx="765175" cy="224154"/>
          </a:xfrm>
          <a:custGeom>
            <a:avLst/>
            <a:gdLst/>
            <a:ahLst/>
            <a:cxnLst/>
            <a:rect l="l" t="t" r="r" b="b"/>
            <a:pathLst>
              <a:path w="765175" h="224155">
                <a:moveTo>
                  <a:pt x="0" y="224027"/>
                </a:moveTo>
                <a:lnTo>
                  <a:pt x="765048" y="224027"/>
                </a:lnTo>
                <a:lnTo>
                  <a:pt x="765048" y="0"/>
                </a:lnTo>
                <a:lnTo>
                  <a:pt x="0" y="0"/>
                </a:lnTo>
                <a:lnTo>
                  <a:pt x="0" y="224027"/>
                </a:lnTo>
                <a:close/>
              </a:path>
            </a:pathLst>
          </a:custGeom>
          <a:ln w="6096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3" name="object 213"/>
          <p:cNvSpPr/>
          <p:nvPr/>
        </p:nvSpPr>
        <p:spPr>
          <a:xfrm>
            <a:off x="2500883" y="1635251"/>
            <a:ext cx="8255" cy="384175"/>
          </a:xfrm>
          <a:custGeom>
            <a:avLst/>
            <a:gdLst/>
            <a:ahLst/>
            <a:cxnLst/>
            <a:rect l="l" t="t" r="r" b="b"/>
            <a:pathLst>
              <a:path w="8255" h="384175">
                <a:moveTo>
                  <a:pt x="0" y="0"/>
                </a:moveTo>
                <a:lnTo>
                  <a:pt x="8001" y="383667"/>
                </a:lnTo>
              </a:path>
            </a:pathLst>
          </a:custGeom>
          <a:ln w="6095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4" name="object 214"/>
          <p:cNvSpPr/>
          <p:nvPr/>
        </p:nvSpPr>
        <p:spPr>
          <a:xfrm>
            <a:off x="2500883" y="1274063"/>
            <a:ext cx="759460" cy="139065"/>
          </a:xfrm>
          <a:custGeom>
            <a:avLst/>
            <a:gdLst/>
            <a:ahLst/>
            <a:cxnLst/>
            <a:rect l="l" t="t" r="r" b="b"/>
            <a:pathLst>
              <a:path w="759460" h="139065">
                <a:moveTo>
                  <a:pt x="0" y="138684"/>
                </a:moveTo>
                <a:lnTo>
                  <a:pt x="758952" y="138684"/>
                </a:lnTo>
                <a:lnTo>
                  <a:pt x="758952" y="0"/>
                </a:lnTo>
                <a:lnTo>
                  <a:pt x="0" y="0"/>
                </a:lnTo>
                <a:lnTo>
                  <a:pt x="0" y="138684"/>
                </a:lnTo>
                <a:close/>
              </a:path>
            </a:pathLst>
          </a:custGeom>
          <a:ln w="6096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5" name="object 215"/>
          <p:cNvSpPr/>
          <p:nvPr/>
        </p:nvSpPr>
        <p:spPr>
          <a:xfrm>
            <a:off x="2500883" y="1411224"/>
            <a:ext cx="759460" cy="210820"/>
          </a:xfrm>
          <a:custGeom>
            <a:avLst/>
            <a:gdLst/>
            <a:ahLst/>
            <a:cxnLst/>
            <a:rect l="l" t="t" r="r" b="b"/>
            <a:pathLst>
              <a:path w="759460" h="210819">
                <a:moveTo>
                  <a:pt x="0" y="210312"/>
                </a:moveTo>
                <a:lnTo>
                  <a:pt x="758952" y="210312"/>
                </a:lnTo>
                <a:lnTo>
                  <a:pt x="758952" y="0"/>
                </a:lnTo>
                <a:lnTo>
                  <a:pt x="0" y="0"/>
                </a:lnTo>
                <a:lnTo>
                  <a:pt x="0" y="210312"/>
                </a:lnTo>
                <a:close/>
              </a:path>
            </a:pathLst>
          </a:custGeom>
          <a:ln w="6096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6" name="object 216"/>
          <p:cNvSpPr/>
          <p:nvPr/>
        </p:nvSpPr>
        <p:spPr>
          <a:xfrm>
            <a:off x="6010655" y="1452372"/>
            <a:ext cx="0" cy="550545"/>
          </a:xfrm>
          <a:custGeom>
            <a:avLst/>
            <a:gdLst/>
            <a:ahLst/>
            <a:cxnLst/>
            <a:rect l="l" t="t" r="r" b="b"/>
            <a:pathLst>
              <a:path h="550544">
                <a:moveTo>
                  <a:pt x="0" y="0"/>
                </a:moveTo>
                <a:lnTo>
                  <a:pt x="0" y="550163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7" name="object 217"/>
          <p:cNvSpPr/>
          <p:nvPr/>
        </p:nvSpPr>
        <p:spPr>
          <a:xfrm>
            <a:off x="6010655" y="1274063"/>
            <a:ext cx="806450" cy="178435"/>
          </a:xfrm>
          <a:custGeom>
            <a:avLst/>
            <a:gdLst/>
            <a:ahLst/>
            <a:cxnLst/>
            <a:rect l="l" t="t" r="r" b="b"/>
            <a:pathLst>
              <a:path w="806450" h="178434">
                <a:moveTo>
                  <a:pt x="0" y="178308"/>
                </a:moveTo>
                <a:lnTo>
                  <a:pt x="806196" y="178308"/>
                </a:lnTo>
                <a:lnTo>
                  <a:pt x="806196" y="0"/>
                </a:lnTo>
                <a:lnTo>
                  <a:pt x="0" y="0"/>
                </a:lnTo>
                <a:lnTo>
                  <a:pt x="0" y="178308"/>
                </a:lnTo>
                <a:close/>
              </a:path>
            </a:pathLst>
          </a:custGeom>
          <a:ln w="6095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8" name="object 218"/>
          <p:cNvSpPr/>
          <p:nvPr/>
        </p:nvSpPr>
        <p:spPr>
          <a:xfrm>
            <a:off x="6010655" y="1452372"/>
            <a:ext cx="806450" cy="271780"/>
          </a:xfrm>
          <a:custGeom>
            <a:avLst/>
            <a:gdLst/>
            <a:ahLst/>
            <a:cxnLst/>
            <a:rect l="l" t="t" r="r" b="b"/>
            <a:pathLst>
              <a:path w="806450" h="271780">
                <a:moveTo>
                  <a:pt x="0" y="271272"/>
                </a:moveTo>
                <a:lnTo>
                  <a:pt x="806196" y="271272"/>
                </a:lnTo>
                <a:lnTo>
                  <a:pt x="806196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6096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9" name="object 219"/>
          <p:cNvSpPr/>
          <p:nvPr/>
        </p:nvSpPr>
        <p:spPr>
          <a:xfrm>
            <a:off x="10030968" y="5812535"/>
            <a:ext cx="1899285" cy="871855"/>
          </a:xfrm>
          <a:custGeom>
            <a:avLst/>
            <a:gdLst/>
            <a:ahLst/>
            <a:cxnLst/>
            <a:rect l="l" t="t" r="r" b="b"/>
            <a:pathLst>
              <a:path w="1899284" h="871854">
                <a:moveTo>
                  <a:pt x="0" y="871727"/>
                </a:moveTo>
                <a:lnTo>
                  <a:pt x="1898903" y="871727"/>
                </a:lnTo>
                <a:lnTo>
                  <a:pt x="1898903" y="0"/>
                </a:lnTo>
                <a:lnTo>
                  <a:pt x="0" y="0"/>
                </a:lnTo>
                <a:lnTo>
                  <a:pt x="0" y="871727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0" name="object 220"/>
          <p:cNvSpPr/>
          <p:nvPr/>
        </p:nvSpPr>
        <p:spPr>
          <a:xfrm>
            <a:off x="10030968" y="5812535"/>
            <a:ext cx="1899285" cy="871855"/>
          </a:xfrm>
          <a:custGeom>
            <a:avLst/>
            <a:gdLst/>
            <a:ahLst/>
            <a:cxnLst/>
            <a:rect l="l" t="t" r="r" b="b"/>
            <a:pathLst>
              <a:path w="1899284" h="871854">
                <a:moveTo>
                  <a:pt x="0" y="871727"/>
                </a:moveTo>
                <a:lnTo>
                  <a:pt x="1898903" y="871727"/>
                </a:lnTo>
                <a:lnTo>
                  <a:pt x="1898903" y="0"/>
                </a:lnTo>
                <a:lnTo>
                  <a:pt x="0" y="0"/>
                </a:lnTo>
                <a:lnTo>
                  <a:pt x="0" y="871727"/>
                </a:lnTo>
                <a:close/>
              </a:path>
            </a:pathLst>
          </a:custGeom>
          <a:ln w="6096">
            <a:solidFill>
              <a:srgbClr val="1E52A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1" name="object 221"/>
          <p:cNvSpPr/>
          <p:nvPr/>
        </p:nvSpPr>
        <p:spPr>
          <a:xfrm>
            <a:off x="10030968" y="5603747"/>
            <a:ext cx="1899285" cy="208915"/>
          </a:xfrm>
          <a:custGeom>
            <a:avLst/>
            <a:gdLst/>
            <a:ahLst/>
            <a:cxnLst/>
            <a:rect l="l" t="t" r="r" b="b"/>
            <a:pathLst>
              <a:path w="1899284" h="208914">
                <a:moveTo>
                  <a:pt x="0" y="208787"/>
                </a:moveTo>
                <a:lnTo>
                  <a:pt x="1898903" y="208787"/>
                </a:lnTo>
                <a:lnTo>
                  <a:pt x="1898903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2" name="object 222"/>
          <p:cNvSpPr/>
          <p:nvPr/>
        </p:nvSpPr>
        <p:spPr>
          <a:xfrm>
            <a:off x="10030968" y="5603747"/>
            <a:ext cx="1899285" cy="208915"/>
          </a:xfrm>
          <a:custGeom>
            <a:avLst/>
            <a:gdLst/>
            <a:ahLst/>
            <a:cxnLst/>
            <a:rect l="l" t="t" r="r" b="b"/>
            <a:pathLst>
              <a:path w="1899284" h="208914">
                <a:moveTo>
                  <a:pt x="0" y="208787"/>
                </a:moveTo>
                <a:lnTo>
                  <a:pt x="1898903" y="208787"/>
                </a:lnTo>
                <a:lnTo>
                  <a:pt x="1898903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ln w="6096">
            <a:solidFill>
              <a:srgbClr val="1E52A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3" name="object 223"/>
          <p:cNvSpPr/>
          <p:nvPr/>
        </p:nvSpPr>
        <p:spPr>
          <a:xfrm>
            <a:off x="10584180" y="3307085"/>
            <a:ext cx="165100" cy="121920"/>
          </a:xfrm>
          <a:custGeom>
            <a:avLst/>
            <a:gdLst/>
            <a:ahLst/>
            <a:cxnLst/>
            <a:rect l="l" t="t" r="r" b="b"/>
            <a:pathLst>
              <a:path w="165100" h="121920">
                <a:moveTo>
                  <a:pt x="81212" y="0"/>
                </a:moveTo>
                <a:lnTo>
                  <a:pt x="35755" y="10671"/>
                </a:lnTo>
                <a:lnTo>
                  <a:pt x="6366" y="37405"/>
                </a:lnTo>
                <a:lnTo>
                  <a:pt x="0" y="60954"/>
                </a:lnTo>
                <a:lnTo>
                  <a:pt x="77" y="63619"/>
                </a:lnTo>
                <a:lnTo>
                  <a:pt x="25619" y="104921"/>
                </a:lnTo>
                <a:lnTo>
                  <a:pt x="67759" y="120722"/>
                </a:lnTo>
                <a:lnTo>
                  <a:pt x="84696" y="121889"/>
                </a:lnTo>
                <a:lnTo>
                  <a:pt x="100864" y="120352"/>
                </a:lnTo>
                <a:lnTo>
                  <a:pt x="141273" y="103249"/>
                </a:lnTo>
                <a:lnTo>
                  <a:pt x="162958" y="71914"/>
                </a:lnTo>
                <a:lnTo>
                  <a:pt x="164562" y="59307"/>
                </a:lnTo>
                <a:lnTo>
                  <a:pt x="162520" y="47315"/>
                </a:lnTo>
                <a:lnTo>
                  <a:pt x="127395" y="10089"/>
                </a:lnTo>
                <a:lnTo>
                  <a:pt x="8121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4" name="object 224"/>
          <p:cNvSpPr/>
          <p:nvPr/>
        </p:nvSpPr>
        <p:spPr>
          <a:xfrm>
            <a:off x="10584180" y="3307085"/>
            <a:ext cx="165100" cy="121920"/>
          </a:xfrm>
          <a:custGeom>
            <a:avLst/>
            <a:gdLst/>
            <a:ahLst/>
            <a:cxnLst/>
            <a:rect l="l" t="t" r="r" b="b"/>
            <a:pathLst>
              <a:path w="165100" h="121920">
                <a:moveTo>
                  <a:pt x="0" y="60954"/>
                </a:moveTo>
                <a:lnTo>
                  <a:pt x="23744" y="18118"/>
                </a:lnTo>
                <a:lnTo>
                  <a:pt x="64812" y="1373"/>
                </a:lnTo>
                <a:lnTo>
                  <a:pt x="81212" y="0"/>
                </a:lnTo>
                <a:lnTo>
                  <a:pt x="97891" y="1197"/>
                </a:lnTo>
                <a:lnTo>
                  <a:pt x="139616" y="17316"/>
                </a:lnTo>
                <a:lnTo>
                  <a:pt x="164562" y="59307"/>
                </a:lnTo>
                <a:lnTo>
                  <a:pt x="162958" y="71914"/>
                </a:lnTo>
                <a:lnTo>
                  <a:pt x="141273" y="103249"/>
                </a:lnTo>
                <a:lnTo>
                  <a:pt x="100864" y="120352"/>
                </a:lnTo>
                <a:lnTo>
                  <a:pt x="84696" y="121889"/>
                </a:lnTo>
                <a:lnTo>
                  <a:pt x="67759" y="120722"/>
                </a:lnTo>
                <a:lnTo>
                  <a:pt x="25619" y="104921"/>
                </a:lnTo>
                <a:lnTo>
                  <a:pt x="77" y="63619"/>
                </a:lnTo>
                <a:lnTo>
                  <a:pt x="0" y="60954"/>
                </a:lnTo>
                <a:close/>
              </a:path>
            </a:pathLst>
          </a:custGeom>
          <a:ln w="12192">
            <a:solidFill>
              <a:srgbClr val="A9D18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5" name="object 225"/>
          <p:cNvSpPr/>
          <p:nvPr/>
        </p:nvSpPr>
        <p:spPr>
          <a:xfrm>
            <a:off x="5148071" y="3447288"/>
            <a:ext cx="17145" cy="1809750"/>
          </a:xfrm>
          <a:custGeom>
            <a:avLst/>
            <a:gdLst/>
            <a:ahLst/>
            <a:cxnLst/>
            <a:rect l="l" t="t" r="r" b="b"/>
            <a:pathLst>
              <a:path w="17145" h="1809750">
                <a:moveTo>
                  <a:pt x="0" y="0"/>
                </a:moveTo>
                <a:lnTo>
                  <a:pt x="16637" y="1809242"/>
                </a:lnTo>
              </a:path>
            </a:pathLst>
          </a:custGeom>
          <a:ln w="6095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6" name="object 226"/>
          <p:cNvSpPr/>
          <p:nvPr/>
        </p:nvSpPr>
        <p:spPr>
          <a:xfrm>
            <a:off x="10666476" y="3429000"/>
            <a:ext cx="0" cy="2225675"/>
          </a:xfrm>
          <a:custGeom>
            <a:avLst/>
            <a:gdLst/>
            <a:ahLst/>
            <a:cxnLst/>
            <a:rect l="l" t="t" r="r" b="b"/>
            <a:pathLst>
              <a:path h="2225675">
                <a:moveTo>
                  <a:pt x="0" y="0"/>
                </a:moveTo>
                <a:lnTo>
                  <a:pt x="0" y="2225421"/>
                </a:lnTo>
              </a:path>
            </a:pathLst>
          </a:custGeom>
          <a:ln w="6096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7" name="object 227"/>
          <p:cNvSpPr/>
          <p:nvPr/>
        </p:nvSpPr>
        <p:spPr>
          <a:xfrm>
            <a:off x="9072371" y="3400044"/>
            <a:ext cx="0" cy="1855470"/>
          </a:xfrm>
          <a:custGeom>
            <a:avLst/>
            <a:gdLst/>
            <a:ahLst/>
            <a:cxnLst/>
            <a:rect l="l" t="t" r="r" b="b"/>
            <a:pathLst>
              <a:path h="1855470">
                <a:moveTo>
                  <a:pt x="0" y="0"/>
                </a:moveTo>
                <a:lnTo>
                  <a:pt x="0" y="1855342"/>
                </a:lnTo>
              </a:path>
            </a:pathLst>
          </a:custGeom>
          <a:ln w="6096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8" name="object 228"/>
          <p:cNvSpPr/>
          <p:nvPr/>
        </p:nvSpPr>
        <p:spPr>
          <a:xfrm>
            <a:off x="7892795" y="4803647"/>
            <a:ext cx="1179830" cy="253365"/>
          </a:xfrm>
          <a:custGeom>
            <a:avLst/>
            <a:gdLst/>
            <a:ahLst/>
            <a:cxnLst/>
            <a:rect l="l" t="t" r="r" b="b"/>
            <a:pathLst>
              <a:path w="1179829" h="253364">
                <a:moveTo>
                  <a:pt x="0" y="252983"/>
                </a:moveTo>
                <a:lnTo>
                  <a:pt x="1179576" y="252983"/>
                </a:lnTo>
                <a:lnTo>
                  <a:pt x="11795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9" name="object 229"/>
          <p:cNvSpPr/>
          <p:nvPr/>
        </p:nvSpPr>
        <p:spPr>
          <a:xfrm>
            <a:off x="7892795" y="4803647"/>
            <a:ext cx="1179830" cy="253365"/>
          </a:xfrm>
          <a:custGeom>
            <a:avLst/>
            <a:gdLst/>
            <a:ahLst/>
            <a:cxnLst/>
            <a:rect l="l" t="t" r="r" b="b"/>
            <a:pathLst>
              <a:path w="1179829" h="253364">
                <a:moveTo>
                  <a:pt x="0" y="252983"/>
                </a:moveTo>
                <a:lnTo>
                  <a:pt x="1179576" y="252983"/>
                </a:lnTo>
                <a:lnTo>
                  <a:pt x="11795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ln w="6096">
            <a:solidFill>
              <a:srgbClr val="1E52A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0" name="object 230"/>
          <p:cNvSpPr/>
          <p:nvPr/>
        </p:nvSpPr>
        <p:spPr>
          <a:xfrm>
            <a:off x="7892795" y="5049011"/>
            <a:ext cx="1179830" cy="940435"/>
          </a:xfrm>
          <a:custGeom>
            <a:avLst/>
            <a:gdLst/>
            <a:ahLst/>
            <a:cxnLst/>
            <a:rect l="l" t="t" r="r" b="b"/>
            <a:pathLst>
              <a:path w="1179829" h="940435">
                <a:moveTo>
                  <a:pt x="0" y="940307"/>
                </a:moveTo>
                <a:lnTo>
                  <a:pt x="1179576" y="940307"/>
                </a:lnTo>
                <a:lnTo>
                  <a:pt x="1179576" y="0"/>
                </a:lnTo>
                <a:lnTo>
                  <a:pt x="0" y="0"/>
                </a:lnTo>
                <a:lnTo>
                  <a:pt x="0" y="940307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1" name="object 231"/>
          <p:cNvSpPr/>
          <p:nvPr/>
        </p:nvSpPr>
        <p:spPr>
          <a:xfrm>
            <a:off x="7892795" y="5049011"/>
            <a:ext cx="1179830" cy="940435"/>
          </a:xfrm>
          <a:custGeom>
            <a:avLst/>
            <a:gdLst/>
            <a:ahLst/>
            <a:cxnLst/>
            <a:rect l="l" t="t" r="r" b="b"/>
            <a:pathLst>
              <a:path w="1179829" h="940435">
                <a:moveTo>
                  <a:pt x="0" y="940307"/>
                </a:moveTo>
                <a:lnTo>
                  <a:pt x="1179576" y="940307"/>
                </a:lnTo>
                <a:lnTo>
                  <a:pt x="1179576" y="0"/>
                </a:lnTo>
                <a:lnTo>
                  <a:pt x="0" y="0"/>
                </a:lnTo>
                <a:lnTo>
                  <a:pt x="0" y="940307"/>
                </a:lnTo>
                <a:close/>
              </a:path>
            </a:pathLst>
          </a:custGeom>
          <a:ln w="6096">
            <a:solidFill>
              <a:srgbClr val="1E52A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2" name="object 232"/>
          <p:cNvSpPr/>
          <p:nvPr/>
        </p:nvSpPr>
        <p:spPr>
          <a:xfrm>
            <a:off x="3881628" y="2042170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39" h="119380">
                <a:moveTo>
                  <a:pt x="82261" y="0"/>
                </a:moveTo>
                <a:lnTo>
                  <a:pt x="36179" y="10519"/>
                </a:lnTo>
                <a:lnTo>
                  <a:pt x="6436" y="36555"/>
                </a:lnTo>
                <a:lnTo>
                  <a:pt x="0" y="59425"/>
                </a:lnTo>
                <a:lnTo>
                  <a:pt x="156" y="63085"/>
                </a:lnTo>
                <a:lnTo>
                  <a:pt x="26728" y="102617"/>
                </a:lnTo>
                <a:lnTo>
                  <a:pt x="69827" y="117707"/>
                </a:lnTo>
                <a:lnTo>
                  <a:pt x="87202" y="118814"/>
                </a:lnTo>
                <a:lnTo>
                  <a:pt x="103515" y="117204"/>
                </a:lnTo>
                <a:lnTo>
                  <a:pt x="144206" y="100326"/>
                </a:lnTo>
                <a:lnTo>
                  <a:pt x="167578" y="57135"/>
                </a:lnTo>
                <a:lnTo>
                  <a:pt x="165344" y="45575"/>
                </a:lnTo>
                <a:lnTo>
                  <a:pt x="129371" y="9712"/>
                </a:lnTo>
                <a:lnTo>
                  <a:pt x="8226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3" name="object 233"/>
          <p:cNvSpPr/>
          <p:nvPr/>
        </p:nvSpPr>
        <p:spPr>
          <a:xfrm>
            <a:off x="3881628" y="2042170"/>
            <a:ext cx="167640" cy="119380"/>
          </a:xfrm>
          <a:custGeom>
            <a:avLst/>
            <a:gdLst/>
            <a:ahLst/>
            <a:cxnLst/>
            <a:rect l="l" t="t" r="r" b="b"/>
            <a:pathLst>
              <a:path w="167639" h="119380">
                <a:moveTo>
                  <a:pt x="0" y="59425"/>
                </a:moveTo>
                <a:lnTo>
                  <a:pt x="24018" y="17784"/>
                </a:lnTo>
                <a:lnTo>
                  <a:pt x="65624" y="1393"/>
                </a:lnTo>
                <a:lnTo>
                  <a:pt x="82261" y="0"/>
                </a:lnTo>
                <a:lnTo>
                  <a:pt x="99292" y="1151"/>
                </a:lnTo>
                <a:lnTo>
                  <a:pt x="141830" y="16672"/>
                </a:lnTo>
                <a:lnTo>
                  <a:pt x="167578" y="57135"/>
                </a:lnTo>
                <a:lnTo>
                  <a:pt x="165978" y="69552"/>
                </a:lnTo>
                <a:lnTo>
                  <a:pt x="132329" y="107762"/>
                </a:lnTo>
                <a:lnTo>
                  <a:pt x="87202" y="118814"/>
                </a:lnTo>
                <a:lnTo>
                  <a:pt x="69827" y="117707"/>
                </a:lnTo>
                <a:lnTo>
                  <a:pt x="26728" y="102617"/>
                </a:lnTo>
                <a:lnTo>
                  <a:pt x="156" y="63085"/>
                </a:lnTo>
                <a:lnTo>
                  <a:pt x="0" y="59425"/>
                </a:lnTo>
                <a:close/>
              </a:path>
            </a:pathLst>
          </a:custGeom>
          <a:ln w="1219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4" name="object 234"/>
          <p:cNvSpPr/>
          <p:nvPr/>
        </p:nvSpPr>
        <p:spPr>
          <a:xfrm>
            <a:off x="3960876" y="1487424"/>
            <a:ext cx="0" cy="550545"/>
          </a:xfrm>
          <a:custGeom>
            <a:avLst/>
            <a:gdLst/>
            <a:ahLst/>
            <a:cxnLst/>
            <a:rect l="l" t="t" r="r" b="b"/>
            <a:pathLst>
              <a:path h="550544">
                <a:moveTo>
                  <a:pt x="0" y="0"/>
                </a:moveTo>
                <a:lnTo>
                  <a:pt x="0" y="550163"/>
                </a:lnTo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5" name="object 235"/>
          <p:cNvSpPr/>
          <p:nvPr/>
        </p:nvSpPr>
        <p:spPr>
          <a:xfrm>
            <a:off x="3960876" y="1274063"/>
            <a:ext cx="806450" cy="178435"/>
          </a:xfrm>
          <a:custGeom>
            <a:avLst/>
            <a:gdLst/>
            <a:ahLst/>
            <a:cxnLst/>
            <a:rect l="l" t="t" r="r" b="b"/>
            <a:pathLst>
              <a:path w="806450" h="178434">
                <a:moveTo>
                  <a:pt x="0" y="178308"/>
                </a:moveTo>
                <a:lnTo>
                  <a:pt x="806196" y="178308"/>
                </a:lnTo>
                <a:lnTo>
                  <a:pt x="806196" y="0"/>
                </a:lnTo>
                <a:lnTo>
                  <a:pt x="0" y="0"/>
                </a:lnTo>
                <a:lnTo>
                  <a:pt x="0" y="178308"/>
                </a:lnTo>
                <a:close/>
              </a:path>
            </a:pathLst>
          </a:custGeom>
          <a:ln w="6095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6" name="object 236"/>
          <p:cNvSpPr/>
          <p:nvPr/>
        </p:nvSpPr>
        <p:spPr>
          <a:xfrm>
            <a:off x="3960876" y="1452372"/>
            <a:ext cx="806450" cy="271780"/>
          </a:xfrm>
          <a:custGeom>
            <a:avLst/>
            <a:gdLst/>
            <a:ahLst/>
            <a:cxnLst/>
            <a:rect l="l" t="t" r="r" b="b"/>
            <a:pathLst>
              <a:path w="806450" h="271780">
                <a:moveTo>
                  <a:pt x="0" y="271272"/>
                </a:moveTo>
                <a:lnTo>
                  <a:pt x="806196" y="271272"/>
                </a:lnTo>
                <a:lnTo>
                  <a:pt x="806196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6096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7" name="object 237"/>
          <p:cNvSpPr/>
          <p:nvPr/>
        </p:nvSpPr>
        <p:spPr>
          <a:xfrm>
            <a:off x="3678935" y="2706794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5" h="132080">
                <a:moveTo>
                  <a:pt x="77065" y="0"/>
                </a:moveTo>
                <a:lnTo>
                  <a:pt x="33761" y="12780"/>
                </a:lnTo>
                <a:lnTo>
                  <a:pt x="5987" y="41384"/>
                </a:lnTo>
                <a:lnTo>
                  <a:pt x="0" y="66123"/>
                </a:lnTo>
                <a:lnTo>
                  <a:pt x="86" y="69159"/>
                </a:lnTo>
                <a:lnTo>
                  <a:pt x="22138" y="109927"/>
                </a:lnTo>
                <a:lnTo>
                  <a:pt x="61314" y="128065"/>
                </a:lnTo>
                <a:lnTo>
                  <a:pt x="96494" y="131543"/>
                </a:lnTo>
                <a:lnTo>
                  <a:pt x="110809" y="128529"/>
                </a:lnTo>
                <a:lnTo>
                  <a:pt x="145971" y="107724"/>
                </a:lnTo>
                <a:lnTo>
                  <a:pt x="164180" y="71723"/>
                </a:lnTo>
                <a:lnTo>
                  <a:pt x="165310" y="56888"/>
                </a:lnTo>
                <a:lnTo>
                  <a:pt x="161832" y="45189"/>
                </a:lnTo>
                <a:lnTo>
                  <a:pt x="136833" y="16305"/>
                </a:lnTo>
                <a:lnTo>
                  <a:pt x="94232" y="1078"/>
                </a:lnTo>
                <a:lnTo>
                  <a:pt x="77065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8" name="object 238"/>
          <p:cNvSpPr/>
          <p:nvPr/>
        </p:nvSpPr>
        <p:spPr>
          <a:xfrm>
            <a:off x="3678935" y="2706794"/>
            <a:ext cx="165735" cy="132080"/>
          </a:xfrm>
          <a:custGeom>
            <a:avLst/>
            <a:gdLst/>
            <a:ahLst/>
            <a:cxnLst/>
            <a:rect l="l" t="t" r="r" b="b"/>
            <a:pathLst>
              <a:path w="165735" h="132080">
                <a:moveTo>
                  <a:pt x="0" y="66123"/>
                </a:moveTo>
                <a:lnTo>
                  <a:pt x="22387" y="20869"/>
                </a:lnTo>
                <a:lnTo>
                  <a:pt x="61392" y="2111"/>
                </a:lnTo>
                <a:lnTo>
                  <a:pt x="77065" y="0"/>
                </a:lnTo>
                <a:lnTo>
                  <a:pt x="94232" y="1078"/>
                </a:lnTo>
                <a:lnTo>
                  <a:pt x="136833" y="16305"/>
                </a:lnTo>
                <a:lnTo>
                  <a:pt x="161832" y="45189"/>
                </a:lnTo>
                <a:lnTo>
                  <a:pt x="165310" y="56888"/>
                </a:lnTo>
                <a:lnTo>
                  <a:pt x="164180" y="71723"/>
                </a:lnTo>
                <a:lnTo>
                  <a:pt x="145971" y="107724"/>
                </a:lnTo>
                <a:lnTo>
                  <a:pt x="110809" y="128529"/>
                </a:lnTo>
                <a:lnTo>
                  <a:pt x="96494" y="131543"/>
                </a:lnTo>
                <a:lnTo>
                  <a:pt x="78074" y="130785"/>
                </a:lnTo>
                <a:lnTo>
                  <a:pt x="33232" y="117457"/>
                </a:lnTo>
                <a:lnTo>
                  <a:pt x="2021" y="80589"/>
                </a:lnTo>
                <a:lnTo>
                  <a:pt x="0" y="66123"/>
                </a:lnTo>
                <a:close/>
              </a:path>
            </a:pathLst>
          </a:custGeom>
          <a:ln w="12192">
            <a:solidFill>
              <a:srgbClr val="76707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9" name="object 239"/>
          <p:cNvSpPr/>
          <p:nvPr/>
        </p:nvSpPr>
        <p:spPr>
          <a:xfrm>
            <a:off x="2484120" y="4709159"/>
            <a:ext cx="1605280" cy="198120"/>
          </a:xfrm>
          <a:custGeom>
            <a:avLst/>
            <a:gdLst/>
            <a:ahLst/>
            <a:cxnLst/>
            <a:rect l="l" t="t" r="r" b="b"/>
            <a:pathLst>
              <a:path w="1605279" h="198120">
                <a:moveTo>
                  <a:pt x="0" y="198119"/>
                </a:moveTo>
                <a:lnTo>
                  <a:pt x="1604771" y="198119"/>
                </a:lnTo>
                <a:lnTo>
                  <a:pt x="1604771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0" name="object 240"/>
          <p:cNvSpPr/>
          <p:nvPr/>
        </p:nvSpPr>
        <p:spPr>
          <a:xfrm>
            <a:off x="2484120" y="4709159"/>
            <a:ext cx="1605280" cy="222885"/>
          </a:xfrm>
          <a:custGeom>
            <a:avLst/>
            <a:gdLst/>
            <a:ahLst/>
            <a:cxnLst/>
            <a:rect l="l" t="t" r="r" b="b"/>
            <a:pathLst>
              <a:path w="1605279" h="222885">
                <a:moveTo>
                  <a:pt x="0" y="222504"/>
                </a:moveTo>
                <a:lnTo>
                  <a:pt x="1604771" y="222504"/>
                </a:lnTo>
                <a:lnTo>
                  <a:pt x="1604771" y="0"/>
                </a:lnTo>
                <a:lnTo>
                  <a:pt x="0" y="0"/>
                </a:lnTo>
                <a:lnTo>
                  <a:pt x="0" y="222504"/>
                </a:lnTo>
                <a:close/>
              </a:path>
            </a:pathLst>
          </a:custGeom>
          <a:ln w="6096">
            <a:solidFill>
              <a:srgbClr val="1E52A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1" name="object 241"/>
          <p:cNvSpPr/>
          <p:nvPr/>
        </p:nvSpPr>
        <p:spPr>
          <a:xfrm>
            <a:off x="2487167" y="4907279"/>
            <a:ext cx="1595755" cy="224154"/>
          </a:xfrm>
          <a:custGeom>
            <a:avLst/>
            <a:gdLst/>
            <a:ahLst/>
            <a:cxnLst/>
            <a:rect l="l" t="t" r="r" b="b"/>
            <a:pathLst>
              <a:path w="1595754" h="224154">
                <a:moveTo>
                  <a:pt x="0" y="224028"/>
                </a:moveTo>
                <a:lnTo>
                  <a:pt x="1595628" y="224028"/>
                </a:lnTo>
                <a:lnTo>
                  <a:pt x="1595628" y="0"/>
                </a:lnTo>
                <a:lnTo>
                  <a:pt x="0" y="0"/>
                </a:lnTo>
                <a:lnTo>
                  <a:pt x="0" y="224028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2" name="object 242"/>
          <p:cNvSpPr/>
          <p:nvPr/>
        </p:nvSpPr>
        <p:spPr>
          <a:xfrm>
            <a:off x="2487167" y="4907279"/>
            <a:ext cx="1595755" cy="224154"/>
          </a:xfrm>
          <a:custGeom>
            <a:avLst/>
            <a:gdLst/>
            <a:ahLst/>
            <a:cxnLst/>
            <a:rect l="l" t="t" r="r" b="b"/>
            <a:pathLst>
              <a:path w="1595754" h="224154">
                <a:moveTo>
                  <a:pt x="0" y="224028"/>
                </a:moveTo>
                <a:lnTo>
                  <a:pt x="1595628" y="224028"/>
                </a:lnTo>
                <a:lnTo>
                  <a:pt x="1595628" y="0"/>
                </a:lnTo>
                <a:lnTo>
                  <a:pt x="0" y="0"/>
                </a:lnTo>
                <a:lnTo>
                  <a:pt x="0" y="224028"/>
                </a:lnTo>
                <a:close/>
              </a:path>
            </a:pathLst>
          </a:custGeom>
          <a:ln w="6096">
            <a:solidFill>
              <a:srgbClr val="1E52A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3" name="object 243"/>
          <p:cNvSpPr/>
          <p:nvPr/>
        </p:nvSpPr>
        <p:spPr>
          <a:xfrm>
            <a:off x="3761232" y="2839211"/>
            <a:ext cx="0" cy="1915795"/>
          </a:xfrm>
          <a:custGeom>
            <a:avLst/>
            <a:gdLst/>
            <a:ahLst/>
            <a:cxnLst/>
            <a:rect l="l" t="t" r="r" b="b"/>
            <a:pathLst>
              <a:path h="1915795">
                <a:moveTo>
                  <a:pt x="0" y="0"/>
                </a:moveTo>
                <a:lnTo>
                  <a:pt x="0" y="1915287"/>
                </a:lnTo>
              </a:path>
            </a:pathLst>
          </a:custGeom>
          <a:ln w="6096">
            <a:solidFill>
              <a:srgbClr val="FFD96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4" name="object 244"/>
          <p:cNvSpPr/>
          <p:nvPr/>
        </p:nvSpPr>
        <p:spPr>
          <a:xfrm>
            <a:off x="6224015" y="2484120"/>
            <a:ext cx="0" cy="2410460"/>
          </a:xfrm>
          <a:custGeom>
            <a:avLst/>
            <a:gdLst/>
            <a:ahLst/>
            <a:cxnLst/>
            <a:rect l="l" t="t" r="r" b="b"/>
            <a:pathLst>
              <a:path h="2410460">
                <a:moveTo>
                  <a:pt x="0" y="0"/>
                </a:moveTo>
                <a:lnTo>
                  <a:pt x="0" y="2410205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5" name="object 245"/>
          <p:cNvSpPr/>
          <p:nvPr/>
        </p:nvSpPr>
        <p:spPr>
          <a:xfrm>
            <a:off x="6222491" y="4716779"/>
            <a:ext cx="856615" cy="186055"/>
          </a:xfrm>
          <a:custGeom>
            <a:avLst/>
            <a:gdLst/>
            <a:ahLst/>
            <a:cxnLst/>
            <a:rect l="l" t="t" r="r" b="b"/>
            <a:pathLst>
              <a:path w="856615" h="186054">
                <a:moveTo>
                  <a:pt x="0" y="185928"/>
                </a:moveTo>
                <a:lnTo>
                  <a:pt x="856488" y="185928"/>
                </a:lnTo>
                <a:lnTo>
                  <a:pt x="856488" y="0"/>
                </a:lnTo>
                <a:lnTo>
                  <a:pt x="0" y="0"/>
                </a:lnTo>
                <a:lnTo>
                  <a:pt x="0" y="185928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6" name="object 246"/>
          <p:cNvSpPr/>
          <p:nvPr/>
        </p:nvSpPr>
        <p:spPr>
          <a:xfrm>
            <a:off x="6222491" y="4716779"/>
            <a:ext cx="856615" cy="186055"/>
          </a:xfrm>
          <a:custGeom>
            <a:avLst/>
            <a:gdLst/>
            <a:ahLst/>
            <a:cxnLst/>
            <a:rect l="l" t="t" r="r" b="b"/>
            <a:pathLst>
              <a:path w="856615" h="186054">
                <a:moveTo>
                  <a:pt x="0" y="185928"/>
                </a:moveTo>
                <a:lnTo>
                  <a:pt x="856488" y="185928"/>
                </a:lnTo>
                <a:lnTo>
                  <a:pt x="856488" y="0"/>
                </a:lnTo>
                <a:lnTo>
                  <a:pt x="0" y="0"/>
                </a:lnTo>
                <a:lnTo>
                  <a:pt x="0" y="185928"/>
                </a:lnTo>
                <a:close/>
              </a:path>
            </a:pathLst>
          </a:custGeom>
          <a:ln w="6096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7" name="object 247"/>
          <p:cNvSpPr/>
          <p:nvPr/>
        </p:nvSpPr>
        <p:spPr>
          <a:xfrm>
            <a:off x="6225540" y="4904232"/>
            <a:ext cx="856615" cy="220979"/>
          </a:xfrm>
          <a:custGeom>
            <a:avLst/>
            <a:gdLst/>
            <a:ahLst/>
            <a:cxnLst/>
            <a:rect l="l" t="t" r="r" b="b"/>
            <a:pathLst>
              <a:path w="856615" h="220979">
                <a:moveTo>
                  <a:pt x="0" y="220980"/>
                </a:moveTo>
                <a:lnTo>
                  <a:pt x="856488" y="220980"/>
                </a:lnTo>
                <a:lnTo>
                  <a:pt x="856488" y="0"/>
                </a:lnTo>
                <a:lnTo>
                  <a:pt x="0" y="0"/>
                </a:lnTo>
                <a:lnTo>
                  <a:pt x="0" y="22098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8" name="object 248"/>
          <p:cNvSpPr/>
          <p:nvPr/>
        </p:nvSpPr>
        <p:spPr>
          <a:xfrm>
            <a:off x="6225540" y="4904232"/>
            <a:ext cx="856615" cy="220979"/>
          </a:xfrm>
          <a:custGeom>
            <a:avLst/>
            <a:gdLst/>
            <a:ahLst/>
            <a:cxnLst/>
            <a:rect l="l" t="t" r="r" b="b"/>
            <a:pathLst>
              <a:path w="856615" h="220979">
                <a:moveTo>
                  <a:pt x="0" y="220980"/>
                </a:moveTo>
                <a:lnTo>
                  <a:pt x="856488" y="220980"/>
                </a:lnTo>
                <a:lnTo>
                  <a:pt x="856488" y="0"/>
                </a:lnTo>
                <a:lnTo>
                  <a:pt x="0" y="0"/>
                </a:lnTo>
                <a:lnTo>
                  <a:pt x="0" y="220980"/>
                </a:lnTo>
                <a:close/>
              </a:path>
            </a:pathLst>
          </a:custGeom>
          <a:ln w="6096">
            <a:solidFill>
              <a:srgbClr val="F4B08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9" name="object 249"/>
          <p:cNvSpPr/>
          <p:nvPr/>
        </p:nvSpPr>
        <p:spPr>
          <a:xfrm>
            <a:off x="10686288" y="1274063"/>
            <a:ext cx="798830" cy="189230"/>
          </a:xfrm>
          <a:custGeom>
            <a:avLst/>
            <a:gdLst/>
            <a:ahLst/>
            <a:cxnLst/>
            <a:rect l="l" t="t" r="r" b="b"/>
            <a:pathLst>
              <a:path w="798829" h="189230">
                <a:moveTo>
                  <a:pt x="0" y="188975"/>
                </a:moveTo>
                <a:lnTo>
                  <a:pt x="798576" y="188975"/>
                </a:lnTo>
                <a:lnTo>
                  <a:pt x="798576" y="0"/>
                </a:lnTo>
                <a:lnTo>
                  <a:pt x="0" y="0"/>
                </a:lnTo>
                <a:lnTo>
                  <a:pt x="0" y="188975"/>
                </a:lnTo>
                <a:close/>
              </a:path>
            </a:pathLst>
          </a:custGeom>
          <a:ln w="6096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0" name="object 250"/>
          <p:cNvSpPr txBox="1"/>
          <p:nvPr/>
        </p:nvSpPr>
        <p:spPr>
          <a:xfrm>
            <a:off x="9233661" y="1305619"/>
            <a:ext cx="2133600" cy="14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83690" algn="l"/>
              </a:tabLst>
            </a:pPr>
            <a:r>
              <a:rPr sz="800" spc="-5" dirty="0">
                <a:latin typeface="Microsoft YaHei"/>
                <a:cs typeface="Microsoft YaHei"/>
              </a:rPr>
              <a:t>2017113</a:t>
            </a:r>
            <a:r>
              <a:rPr sz="800" dirty="0">
                <a:latin typeface="Microsoft YaHei"/>
                <a:cs typeface="Microsoft YaHei"/>
              </a:rPr>
              <a:t>0	</a:t>
            </a:r>
            <a:r>
              <a:rPr sz="1350" baseline="3086" dirty="0">
                <a:latin typeface="Microsoft YaHei"/>
                <a:cs typeface="Microsoft YaHei"/>
              </a:rPr>
              <a:t>20180515</a:t>
            </a:r>
          </a:p>
        </p:txBody>
      </p:sp>
      <p:sp>
        <p:nvSpPr>
          <p:cNvPr id="251" name="object 251"/>
          <p:cNvSpPr txBox="1"/>
          <p:nvPr/>
        </p:nvSpPr>
        <p:spPr>
          <a:xfrm>
            <a:off x="2629026" y="1285929"/>
            <a:ext cx="5422900" cy="132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933950" algn="l"/>
              </a:tabLst>
            </a:pPr>
            <a:r>
              <a:rPr sz="1200" spc="-7" baseline="3472" dirty="0">
                <a:latin typeface="Microsoft YaHei"/>
                <a:cs typeface="Microsoft YaHei"/>
              </a:rPr>
              <a:t>2015042</a:t>
            </a:r>
            <a:r>
              <a:rPr sz="1200" baseline="3472" dirty="0">
                <a:latin typeface="Microsoft YaHei"/>
                <a:cs typeface="Microsoft YaHei"/>
              </a:rPr>
              <a:t>1	</a:t>
            </a:r>
            <a:r>
              <a:rPr sz="800" spc="-5" dirty="0">
                <a:latin typeface="Microsoft YaHei"/>
                <a:cs typeface="Microsoft YaHei"/>
              </a:rPr>
              <a:t>20170315</a:t>
            </a:r>
            <a:endParaRPr sz="800" dirty="0">
              <a:latin typeface="Microsoft YaHei"/>
              <a:cs typeface="Microsoft YaHei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7597902" y="1465644"/>
            <a:ext cx="40513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高血压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2677795" y="1448880"/>
            <a:ext cx="40513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冠心病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4113657" y="1305741"/>
            <a:ext cx="255079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061845" algn="l"/>
              </a:tabLst>
            </a:pPr>
            <a:r>
              <a:rPr sz="800" spc="-5" dirty="0">
                <a:latin typeface="Microsoft YaHei"/>
                <a:cs typeface="Microsoft YaHei"/>
              </a:rPr>
              <a:t>2015110</a:t>
            </a:r>
            <a:r>
              <a:rPr sz="800" dirty="0">
                <a:latin typeface="Microsoft YaHei"/>
                <a:cs typeface="Microsoft YaHei"/>
              </a:rPr>
              <a:t>3	</a:t>
            </a:r>
            <a:r>
              <a:rPr sz="800" spc="-5" dirty="0">
                <a:latin typeface="Microsoft YaHei"/>
                <a:cs typeface="Microsoft YaHei"/>
              </a:rPr>
              <a:t>20160903</a:t>
            </a:r>
            <a:endParaRPr sz="800" dirty="0">
              <a:latin typeface="Microsoft YaHei"/>
              <a:cs typeface="Microsoft YaHei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6148196" y="1444054"/>
            <a:ext cx="53149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自主神经 疾病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10111485" y="5857824"/>
            <a:ext cx="1760220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7100"/>
              </a:lnSpc>
            </a:pPr>
            <a:r>
              <a:rPr sz="1050" dirty="0">
                <a:latin typeface="Microsoft YaHei"/>
                <a:cs typeface="Microsoft YaHei"/>
              </a:rPr>
              <a:t>患</a:t>
            </a:r>
            <a:r>
              <a:rPr sz="1050" spc="-15" dirty="0">
                <a:latin typeface="Microsoft YaHei"/>
                <a:cs typeface="Microsoft YaHei"/>
              </a:rPr>
              <a:t>者</a:t>
            </a:r>
            <a:r>
              <a:rPr sz="1050" dirty="0">
                <a:latin typeface="Microsoft YaHei"/>
                <a:cs typeface="Microsoft YaHei"/>
              </a:rPr>
              <a:t>半</a:t>
            </a:r>
            <a:r>
              <a:rPr sz="1050" spc="-15" dirty="0">
                <a:latin typeface="Microsoft YaHei"/>
                <a:cs typeface="Microsoft YaHei"/>
              </a:rPr>
              <a:t>小</a:t>
            </a:r>
            <a:r>
              <a:rPr sz="1050" dirty="0">
                <a:latin typeface="Microsoft YaHei"/>
                <a:cs typeface="Microsoft YaHei"/>
              </a:rPr>
              <a:t>时</a:t>
            </a:r>
            <a:r>
              <a:rPr sz="1050" spc="-15" dirty="0">
                <a:latin typeface="Microsoft YaHei"/>
                <a:cs typeface="Microsoft YaHei"/>
              </a:rPr>
              <a:t>前</a:t>
            </a:r>
            <a:r>
              <a:rPr sz="1050" dirty="0">
                <a:latin typeface="Microsoft YaHei"/>
                <a:cs typeface="Microsoft YaHei"/>
              </a:rPr>
              <a:t>突</a:t>
            </a:r>
            <a:r>
              <a:rPr sz="1050" spc="-15" dirty="0">
                <a:latin typeface="Microsoft YaHei"/>
                <a:cs typeface="Microsoft YaHei"/>
              </a:rPr>
              <a:t>发</a:t>
            </a:r>
            <a:r>
              <a:rPr sz="1050" dirty="0">
                <a:latin typeface="Microsoft YaHei"/>
                <a:cs typeface="Microsoft YaHei"/>
              </a:rPr>
              <a:t>意</a:t>
            </a:r>
            <a:r>
              <a:rPr sz="1050" spc="-15" dirty="0">
                <a:latin typeface="Microsoft YaHei"/>
                <a:cs typeface="Microsoft YaHei"/>
              </a:rPr>
              <a:t>识障</a:t>
            </a:r>
            <a:r>
              <a:rPr sz="1050" dirty="0">
                <a:latin typeface="Microsoft YaHei"/>
                <a:cs typeface="Microsoft YaHei"/>
              </a:rPr>
              <a:t>碍， 伴双上肢抽搐</a:t>
            </a:r>
            <a:r>
              <a:rPr sz="1050" spc="-15" dirty="0">
                <a:latin typeface="Microsoft YaHei"/>
                <a:cs typeface="Microsoft YaHei"/>
              </a:rPr>
              <a:t>，</a:t>
            </a:r>
            <a:r>
              <a:rPr sz="1050" dirty="0">
                <a:latin typeface="Microsoft YaHei"/>
                <a:cs typeface="Microsoft YaHei"/>
              </a:rPr>
              <a:t>以</a:t>
            </a:r>
            <a:r>
              <a:rPr sz="1050" spc="-15" dirty="0">
                <a:latin typeface="Microsoft YaHei"/>
                <a:cs typeface="Microsoft YaHei"/>
              </a:rPr>
              <a:t>右</a:t>
            </a:r>
            <a:r>
              <a:rPr sz="1050" dirty="0">
                <a:latin typeface="Microsoft YaHei"/>
                <a:cs typeface="Microsoft YaHei"/>
              </a:rPr>
              <a:t>侧</a:t>
            </a:r>
            <a:r>
              <a:rPr sz="1050" spc="-15" dirty="0">
                <a:latin typeface="Microsoft YaHei"/>
                <a:cs typeface="Microsoft YaHei"/>
              </a:rPr>
              <a:t>肢</a:t>
            </a:r>
            <a:r>
              <a:rPr sz="1050" dirty="0">
                <a:latin typeface="Microsoft YaHei"/>
                <a:cs typeface="Microsoft YaHei"/>
              </a:rPr>
              <a:t>体 为甚，呼之不</a:t>
            </a:r>
            <a:r>
              <a:rPr sz="1050" spc="-15" dirty="0">
                <a:latin typeface="Microsoft YaHei"/>
                <a:cs typeface="Microsoft YaHei"/>
              </a:rPr>
              <a:t>能</a:t>
            </a:r>
            <a:r>
              <a:rPr sz="1050" dirty="0">
                <a:latin typeface="Microsoft YaHei"/>
                <a:cs typeface="Microsoft YaHei"/>
              </a:rPr>
              <a:t>应</a:t>
            </a:r>
            <a:r>
              <a:rPr sz="1050" spc="-15" dirty="0">
                <a:latin typeface="Microsoft YaHei"/>
                <a:cs typeface="Microsoft YaHei"/>
              </a:rPr>
              <a:t>答</a:t>
            </a:r>
            <a:r>
              <a:rPr sz="1050" dirty="0">
                <a:latin typeface="Microsoft YaHei"/>
                <a:cs typeface="Microsoft YaHei"/>
              </a:rPr>
              <a:t>，</a:t>
            </a:r>
            <a:r>
              <a:rPr sz="1050" spc="-15" dirty="0">
                <a:latin typeface="Microsoft YaHei"/>
                <a:cs typeface="Microsoft YaHei"/>
              </a:rPr>
              <a:t>立</a:t>
            </a:r>
            <a:r>
              <a:rPr sz="1050" dirty="0">
                <a:latin typeface="Microsoft YaHei"/>
                <a:cs typeface="Microsoft YaHei"/>
              </a:rPr>
              <a:t>即 就诊卫生服务</a:t>
            </a:r>
            <a:r>
              <a:rPr sz="1050" spc="-15" dirty="0">
                <a:latin typeface="Microsoft YaHei"/>
                <a:cs typeface="Microsoft YaHei"/>
              </a:rPr>
              <a:t>站</a:t>
            </a:r>
            <a:r>
              <a:rPr sz="1050" dirty="0">
                <a:latin typeface="Microsoft YaHei"/>
                <a:cs typeface="Microsoft YaHei"/>
              </a:rPr>
              <a:t>，</a:t>
            </a:r>
            <a:r>
              <a:rPr sz="1050" spc="-15" dirty="0">
                <a:latin typeface="Microsoft YaHei"/>
                <a:cs typeface="Microsoft YaHei"/>
              </a:rPr>
              <a:t>考</a:t>
            </a:r>
            <a:r>
              <a:rPr sz="1050" spc="-5" dirty="0">
                <a:latin typeface="Microsoft YaHei"/>
                <a:cs typeface="Microsoft YaHei"/>
              </a:rPr>
              <a:t>虑</a:t>
            </a:r>
            <a:r>
              <a:rPr sz="1050" b="1" spc="-15" dirty="0">
                <a:latin typeface="Microsoft YaHei"/>
                <a:cs typeface="Microsoft YaHei"/>
              </a:rPr>
              <a:t>急性 </a:t>
            </a:r>
            <a:r>
              <a:rPr sz="1050" b="1" dirty="0">
                <a:latin typeface="Microsoft YaHei"/>
                <a:cs typeface="Microsoft YaHei"/>
              </a:rPr>
              <a:t>脑卒中</a:t>
            </a:r>
            <a:r>
              <a:rPr sz="1050" dirty="0">
                <a:latin typeface="Microsoft YaHei"/>
                <a:cs typeface="Microsoft YaHei"/>
              </a:rPr>
              <a:t>，遂拨</a:t>
            </a:r>
            <a:r>
              <a:rPr sz="1050" spc="-15" dirty="0">
                <a:latin typeface="Microsoft YaHei"/>
                <a:cs typeface="Microsoft YaHei"/>
              </a:rPr>
              <a:t>打</a:t>
            </a:r>
            <a:r>
              <a:rPr sz="1050" spc="-310" dirty="0">
                <a:latin typeface="Microsoft YaHei"/>
                <a:cs typeface="Microsoft YaHei"/>
              </a:rPr>
              <a:t>1</a:t>
            </a:r>
            <a:r>
              <a:rPr sz="1800" spc="-494" baseline="9259" dirty="0">
                <a:solidFill>
                  <a:srgbClr val="C00000"/>
                </a:solidFill>
                <a:latin typeface="DengXian"/>
                <a:cs typeface="DengXian"/>
              </a:rPr>
              <a:t>6</a:t>
            </a:r>
            <a:r>
              <a:rPr sz="1050" spc="-300" dirty="0">
                <a:latin typeface="Microsoft YaHei"/>
                <a:cs typeface="Microsoft YaHei"/>
              </a:rPr>
              <a:t>2</a:t>
            </a:r>
            <a:r>
              <a:rPr sz="1800" spc="-532" baseline="9259" dirty="0">
                <a:solidFill>
                  <a:srgbClr val="C00000"/>
                </a:solidFill>
                <a:latin typeface="DengXian"/>
                <a:cs typeface="DengXian"/>
              </a:rPr>
              <a:t>1</a:t>
            </a:r>
            <a:r>
              <a:rPr sz="1050" spc="-10" dirty="0">
                <a:latin typeface="Microsoft YaHei"/>
                <a:cs typeface="Microsoft YaHei"/>
              </a:rPr>
              <a:t>0</a:t>
            </a:r>
            <a:r>
              <a:rPr sz="1050" spc="-15" dirty="0">
                <a:latin typeface="Microsoft YaHei"/>
                <a:cs typeface="Microsoft YaHei"/>
              </a:rPr>
              <a:t>接</a:t>
            </a:r>
            <a:r>
              <a:rPr sz="1050" dirty="0">
                <a:latin typeface="Microsoft YaHei"/>
                <a:cs typeface="Microsoft YaHei"/>
              </a:rPr>
              <a:t>入院</a:t>
            </a:r>
          </a:p>
        </p:txBody>
      </p:sp>
      <p:sp>
        <p:nvSpPr>
          <p:cNvPr id="257" name="object 257"/>
          <p:cNvSpPr txBox="1"/>
          <p:nvPr/>
        </p:nvSpPr>
        <p:spPr>
          <a:xfrm>
            <a:off x="10670793" y="5658498"/>
            <a:ext cx="6229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20180515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8171433" y="4857813"/>
            <a:ext cx="6229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20171130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8002016" y="5127549"/>
            <a:ext cx="96456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</a:pPr>
            <a:r>
              <a:rPr sz="1050" dirty="0">
                <a:latin typeface="Microsoft YaHei"/>
                <a:cs typeface="Microsoft YaHei"/>
              </a:rPr>
              <a:t>无明显诱因出现 </a:t>
            </a:r>
            <a:r>
              <a:rPr sz="1050" b="1" dirty="0">
                <a:latin typeface="Microsoft YaHei"/>
                <a:cs typeface="Microsoft YaHei"/>
              </a:rPr>
              <a:t>头晕、乏力，伴 四肢麻木</a:t>
            </a:r>
            <a:r>
              <a:rPr sz="1050" dirty="0">
                <a:latin typeface="Microsoft YaHei"/>
                <a:cs typeface="Microsoft YaHei"/>
              </a:rPr>
              <a:t>，无视 物旋转、恶心、 呕吐</a:t>
            </a:r>
          </a:p>
        </p:txBody>
      </p:sp>
      <p:sp>
        <p:nvSpPr>
          <p:cNvPr id="260" name="object 260"/>
          <p:cNvSpPr txBox="1"/>
          <p:nvPr/>
        </p:nvSpPr>
        <p:spPr>
          <a:xfrm>
            <a:off x="4224909" y="1520254"/>
            <a:ext cx="2787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头痛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2974594" y="4762945"/>
            <a:ext cx="6229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20151028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62" name="object 262"/>
          <p:cNvSpPr txBox="1"/>
          <p:nvPr/>
        </p:nvSpPr>
        <p:spPr>
          <a:xfrm>
            <a:off x="2677414" y="4952301"/>
            <a:ext cx="121475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Microsoft YaHei"/>
                <a:cs typeface="Microsoft YaHei"/>
              </a:rPr>
              <a:t>血糖：9.55</a:t>
            </a:r>
            <a:r>
              <a:rPr sz="1000" b="1" spc="5" dirty="0">
                <a:latin typeface="Microsoft YaHei"/>
                <a:cs typeface="Microsoft YaHei"/>
              </a:rPr>
              <a:t> </a:t>
            </a:r>
            <a:r>
              <a:rPr sz="1000" b="1" spc="-5" dirty="0">
                <a:latin typeface="Microsoft YaHei"/>
                <a:cs typeface="Microsoft YaHei"/>
              </a:rPr>
              <a:t>mmol</a:t>
            </a:r>
            <a:r>
              <a:rPr sz="1000" b="1" spc="-10" dirty="0">
                <a:latin typeface="Microsoft YaHei"/>
                <a:cs typeface="Microsoft YaHei"/>
              </a:rPr>
              <a:t>/L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63" name="object 263"/>
          <p:cNvSpPr txBox="1"/>
          <p:nvPr/>
        </p:nvSpPr>
        <p:spPr>
          <a:xfrm>
            <a:off x="489204" y="1565147"/>
            <a:ext cx="911860" cy="34163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Microsoft YaHei"/>
                <a:cs typeface="Microsoft YaHei"/>
              </a:rPr>
              <a:t>女</a:t>
            </a: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性</a:t>
            </a:r>
            <a:r>
              <a:rPr sz="1200" spc="-1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YaHei"/>
                <a:cs typeface="Microsoft YaHei"/>
              </a:rPr>
              <a:t>58岁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264" name="object 264"/>
          <p:cNvSpPr txBox="1"/>
          <p:nvPr/>
        </p:nvSpPr>
        <p:spPr>
          <a:xfrm>
            <a:off x="535940" y="934206"/>
            <a:ext cx="10975340" cy="335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Microsoft YaHei"/>
                <a:cs typeface="Microsoft YaHei"/>
              </a:rPr>
              <a:t>病例：58岁女性，有冠心病、高血压和多次头痛乏力病史、201</a:t>
            </a:r>
            <a:r>
              <a:rPr sz="1200" spc="-5" dirty="0">
                <a:latin typeface="Microsoft YaHei"/>
                <a:cs typeface="Microsoft YaHei"/>
              </a:rPr>
              <a:t>7</a:t>
            </a:r>
            <a:r>
              <a:rPr sz="1200" dirty="0">
                <a:latin typeface="Microsoft YaHei"/>
                <a:cs typeface="Microsoft YaHei"/>
              </a:rPr>
              <a:t>年</a:t>
            </a:r>
            <a:r>
              <a:rPr sz="1200" spc="-10" dirty="0">
                <a:latin typeface="Microsoft YaHei"/>
                <a:cs typeface="Microsoft YaHei"/>
              </a:rPr>
              <a:t>1</a:t>
            </a:r>
            <a:r>
              <a:rPr sz="1200" dirty="0">
                <a:latin typeface="Microsoft YaHei"/>
                <a:cs typeface="Microsoft YaHei"/>
              </a:rPr>
              <a:t>1月</a:t>
            </a:r>
            <a:r>
              <a:rPr sz="1200" spc="-10" dirty="0">
                <a:latin typeface="Microsoft YaHei"/>
                <a:cs typeface="Microsoft YaHei"/>
              </a:rPr>
              <a:t>30</a:t>
            </a:r>
            <a:r>
              <a:rPr sz="1200" dirty="0">
                <a:latin typeface="Microsoft YaHei"/>
                <a:cs typeface="Microsoft YaHei"/>
              </a:rPr>
              <a:t>号因头晕四肢麻木被误诊颈椎病和眩晕综合征，模型预测卒中风</a:t>
            </a:r>
            <a:r>
              <a:rPr sz="1200" spc="5" dirty="0">
                <a:latin typeface="Microsoft YaHei"/>
                <a:cs typeface="Microsoft YaHei"/>
              </a:rPr>
              <a:t>险</a:t>
            </a:r>
            <a:r>
              <a:rPr sz="1200" dirty="0">
                <a:latin typeface="Microsoft YaHei"/>
                <a:cs typeface="Microsoft YaHei"/>
              </a:rPr>
              <a:t>7</a:t>
            </a:r>
            <a:r>
              <a:rPr sz="1200" spc="-10" dirty="0">
                <a:latin typeface="Microsoft YaHei"/>
                <a:cs typeface="Microsoft YaHei"/>
              </a:rPr>
              <a:t>8</a:t>
            </a:r>
            <a:r>
              <a:rPr sz="1200" spc="-15" dirty="0">
                <a:latin typeface="Microsoft YaHei"/>
                <a:cs typeface="Microsoft YaHei"/>
              </a:rPr>
              <a:t>%</a:t>
            </a:r>
            <a:r>
              <a:rPr sz="1200" dirty="0">
                <a:latin typeface="Microsoft YaHei"/>
                <a:cs typeface="Microsoft YaHei"/>
              </a:rPr>
              <a:t>，最终于</a:t>
            </a:r>
            <a:r>
              <a:rPr sz="1200" spc="-10" dirty="0">
                <a:latin typeface="Microsoft YaHei"/>
                <a:cs typeface="Microsoft YaHei"/>
              </a:rPr>
              <a:t>20</a:t>
            </a:r>
            <a:r>
              <a:rPr sz="1200" dirty="0">
                <a:latin typeface="Microsoft YaHei"/>
                <a:cs typeface="Microsoft YaHei"/>
              </a:rPr>
              <a:t>1</a:t>
            </a:r>
            <a:r>
              <a:rPr sz="1200" spc="-10" dirty="0">
                <a:latin typeface="Microsoft YaHei"/>
                <a:cs typeface="Microsoft YaHei"/>
              </a:rPr>
              <a:t>8</a:t>
            </a:r>
            <a:r>
              <a:rPr sz="1200" dirty="0">
                <a:latin typeface="Microsoft YaHei"/>
                <a:cs typeface="Microsoft YaHei"/>
              </a:rPr>
              <a:t>年5</a:t>
            </a:r>
          </a:p>
          <a:p>
            <a:pPr marL="12700">
              <a:lnSpc>
                <a:spcPts val="1440"/>
              </a:lnSpc>
            </a:pPr>
            <a:r>
              <a:rPr sz="1200" spc="-5" dirty="0">
                <a:latin typeface="Microsoft YaHei"/>
                <a:cs typeface="Microsoft YaHei"/>
              </a:rPr>
              <a:t>月</a:t>
            </a:r>
            <a:r>
              <a:rPr sz="1200" dirty="0">
                <a:latin typeface="Microsoft YaHei"/>
                <a:cs typeface="Microsoft YaHei"/>
              </a:rPr>
              <a:t>15</a:t>
            </a:r>
            <a:r>
              <a:rPr sz="1200" spc="-5" dirty="0">
                <a:latin typeface="Microsoft YaHei"/>
                <a:cs typeface="Microsoft YaHei"/>
              </a:rPr>
              <a:t>号突发脑梗死住院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265" name="object 265"/>
          <p:cNvSpPr txBox="1"/>
          <p:nvPr/>
        </p:nvSpPr>
        <p:spPr>
          <a:xfrm>
            <a:off x="6401561" y="4766745"/>
            <a:ext cx="501015" cy="1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spc="-5" dirty="0">
                <a:latin typeface="Microsoft YaHei"/>
                <a:cs typeface="Microsoft YaHei"/>
              </a:rPr>
              <a:t>20160907</a:t>
            </a:r>
            <a:endParaRPr sz="800" dirty="0">
              <a:latin typeface="Microsoft YaHei"/>
              <a:cs typeface="Microsoft YaHei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6355841" y="4952043"/>
            <a:ext cx="596900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b="1" dirty="0">
                <a:latin typeface="Microsoft YaHei"/>
                <a:cs typeface="Microsoft YaHei"/>
              </a:rPr>
              <a:t>神经科用药</a:t>
            </a:r>
            <a:endParaRPr sz="900" dirty="0">
              <a:latin typeface="Microsoft YaHei"/>
              <a:cs typeface="Microsoft YaHei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10686288" y="1464563"/>
            <a:ext cx="798830" cy="228600"/>
          </a:xfrm>
          <a:custGeom>
            <a:avLst/>
            <a:gdLst/>
            <a:ahLst/>
            <a:cxnLst/>
            <a:rect l="l" t="t" r="r" b="b"/>
            <a:pathLst>
              <a:path w="798829" h="228600">
                <a:moveTo>
                  <a:pt x="0" y="228600"/>
                </a:moveTo>
                <a:lnTo>
                  <a:pt x="798576" y="228600"/>
                </a:lnTo>
                <a:lnTo>
                  <a:pt x="798576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6096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8" name="object 268"/>
          <p:cNvSpPr txBox="1"/>
          <p:nvPr/>
        </p:nvSpPr>
        <p:spPr>
          <a:xfrm>
            <a:off x="10806810" y="1486490"/>
            <a:ext cx="56070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0000"/>
                </a:solidFill>
                <a:latin typeface="DengXian"/>
                <a:cs typeface="DengXian"/>
              </a:rPr>
              <a:t>脑梗死</a:t>
            </a:r>
            <a:endParaRPr sz="1400" dirty="0">
              <a:latin typeface="DengXian"/>
              <a:cs typeface="DengXian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5157215" y="5204459"/>
            <a:ext cx="2146300" cy="210820"/>
          </a:xfrm>
          <a:custGeom>
            <a:avLst/>
            <a:gdLst/>
            <a:ahLst/>
            <a:cxnLst/>
            <a:rect l="l" t="t" r="r" b="b"/>
            <a:pathLst>
              <a:path w="2146300" h="210820">
                <a:moveTo>
                  <a:pt x="0" y="210311"/>
                </a:moveTo>
                <a:lnTo>
                  <a:pt x="2145791" y="210311"/>
                </a:lnTo>
                <a:lnTo>
                  <a:pt x="2145791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0" name="object 270"/>
          <p:cNvSpPr/>
          <p:nvPr/>
        </p:nvSpPr>
        <p:spPr>
          <a:xfrm>
            <a:off x="5157215" y="5204459"/>
            <a:ext cx="2146300" cy="210820"/>
          </a:xfrm>
          <a:custGeom>
            <a:avLst/>
            <a:gdLst/>
            <a:ahLst/>
            <a:cxnLst/>
            <a:rect l="l" t="t" r="r" b="b"/>
            <a:pathLst>
              <a:path w="2146300" h="210820">
                <a:moveTo>
                  <a:pt x="0" y="210311"/>
                </a:moveTo>
                <a:lnTo>
                  <a:pt x="2145791" y="210311"/>
                </a:lnTo>
                <a:lnTo>
                  <a:pt x="2145791" y="0"/>
                </a:lnTo>
                <a:lnTo>
                  <a:pt x="0" y="0"/>
                </a:lnTo>
                <a:lnTo>
                  <a:pt x="0" y="210311"/>
                </a:lnTo>
                <a:close/>
              </a:path>
            </a:pathLst>
          </a:custGeom>
          <a:ln w="6096">
            <a:solidFill>
              <a:srgbClr val="1E52A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1" name="object 271"/>
          <p:cNvSpPr txBox="1"/>
          <p:nvPr/>
        </p:nvSpPr>
        <p:spPr>
          <a:xfrm>
            <a:off x="5919978" y="5259515"/>
            <a:ext cx="6229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20160519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5155691" y="5404103"/>
            <a:ext cx="2147570" cy="1280160"/>
          </a:xfrm>
          <a:custGeom>
            <a:avLst/>
            <a:gdLst/>
            <a:ahLst/>
            <a:cxnLst/>
            <a:rect l="l" t="t" r="r" b="b"/>
            <a:pathLst>
              <a:path w="2147570" h="1280159">
                <a:moveTo>
                  <a:pt x="0" y="1280160"/>
                </a:moveTo>
                <a:lnTo>
                  <a:pt x="2147316" y="1280160"/>
                </a:lnTo>
                <a:lnTo>
                  <a:pt x="2147316" y="0"/>
                </a:lnTo>
                <a:lnTo>
                  <a:pt x="0" y="0"/>
                </a:lnTo>
                <a:lnTo>
                  <a:pt x="0" y="1280160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3" name="object 273"/>
          <p:cNvSpPr/>
          <p:nvPr/>
        </p:nvSpPr>
        <p:spPr>
          <a:xfrm>
            <a:off x="5155691" y="5404103"/>
            <a:ext cx="2147570" cy="1280160"/>
          </a:xfrm>
          <a:custGeom>
            <a:avLst/>
            <a:gdLst/>
            <a:ahLst/>
            <a:cxnLst/>
            <a:rect l="l" t="t" r="r" b="b"/>
            <a:pathLst>
              <a:path w="2147570" h="1280159">
                <a:moveTo>
                  <a:pt x="0" y="1280160"/>
                </a:moveTo>
                <a:lnTo>
                  <a:pt x="2147316" y="1280160"/>
                </a:lnTo>
                <a:lnTo>
                  <a:pt x="2147316" y="0"/>
                </a:lnTo>
                <a:lnTo>
                  <a:pt x="0" y="0"/>
                </a:lnTo>
                <a:lnTo>
                  <a:pt x="0" y="1280160"/>
                </a:lnTo>
                <a:close/>
              </a:path>
            </a:pathLst>
          </a:custGeom>
          <a:ln w="6096">
            <a:solidFill>
              <a:srgbClr val="1E52A3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4" name="object 274"/>
          <p:cNvSpPr txBox="1"/>
          <p:nvPr/>
        </p:nvSpPr>
        <p:spPr>
          <a:xfrm>
            <a:off x="5260340" y="5573446"/>
            <a:ext cx="1943100" cy="960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1050" dirty="0">
                <a:latin typeface="Microsoft YaHei"/>
                <a:cs typeface="Microsoft YaHei"/>
              </a:rPr>
              <a:t>10：0</a:t>
            </a:r>
            <a:r>
              <a:rPr sz="1050" spc="-10" dirty="0">
                <a:latin typeface="Microsoft YaHei"/>
                <a:cs typeface="Microsoft YaHei"/>
              </a:rPr>
              <a:t>0</a:t>
            </a:r>
            <a:r>
              <a:rPr sz="1050" spc="-15" dirty="0">
                <a:latin typeface="Microsoft YaHei"/>
                <a:cs typeface="Microsoft YaHei"/>
              </a:rPr>
              <a:t>出</a:t>
            </a:r>
            <a:r>
              <a:rPr sz="1050" dirty="0">
                <a:latin typeface="Microsoft YaHei"/>
                <a:cs typeface="Microsoft YaHei"/>
              </a:rPr>
              <a:t>现</a:t>
            </a:r>
            <a:r>
              <a:rPr sz="1050" b="1" spc="-15" dirty="0">
                <a:latin typeface="Microsoft YaHei"/>
                <a:cs typeface="Microsoft YaHei"/>
              </a:rPr>
              <a:t>心</a:t>
            </a:r>
            <a:r>
              <a:rPr sz="1050" b="1" dirty="0">
                <a:latin typeface="Microsoft YaHei"/>
                <a:cs typeface="Microsoft YaHei"/>
              </a:rPr>
              <a:t>慌</a:t>
            </a:r>
            <a:r>
              <a:rPr sz="1050" b="1" spc="-15" dirty="0">
                <a:latin typeface="Microsoft YaHei"/>
                <a:cs typeface="Microsoft YaHei"/>
              </a:rPr>
              <a:t>，</a:t>
            </a:r>
            <a:r>
              <a:rPr sz="1050" b="1" dirty="0">
                <a:latin typeface="Microsoft YaHei"/>
                <a:cs typeface="Microsoft YaHei"/>
              </a:rPr>
              <a:t>伴</a:t>
            </a:r>
            <a:r>
              <a:rPr sz="1050" b="1" spc="-15" dirty="0">
                <a:latin typeface="Microsoft YaHei"/>
                <a:cs typeface="Microsoft YaHei"/>
              </a:rPr>
              <a:t>有</a:t>
            </a:r>
            <a:r>
              <a:rPr sz="1050" b="1" dirty="0">
                <a:latin typeface="Microsoft YaHei"/>
                <a:cs typeface="Microsoft YaHei"/>
              </a:rPr>
              <a:t>胸</a:t>
            </a:r>
            <a:r>
              <a:rPr sz="1050" b="1" spc="-15" dirty="0">
                <a:latin typeface="Microsoft YaHei"/>
                <a:cs typeface="Microsoft YaHei"/>
              </a:rPr>
              <a:t>闷</a:t>
            </a:r>
            <a:r>
              <a:rPr sz="1050" b="1" dirty="0">
                <a:latin typeface="Microsoft YaHei"/>
                <a:cs typeface="Microsoft YaHei"/>
              </a:rPr>
              <a:t>，双 手发抖</a:t>
            </a:r>
            <a:r>
              <a:rPr sz="1050" dirty="0">
                <a:latin typeface="Microsoft YaHei"/>
                <a:cs typeface="Microsoft YaHei"/>
              </a:rPr>
              <a:t>，无胸</a:t>
            </a:r>
            <a:r>
              <a:rPr sz="1050" spc="-15" dirty="0">
                <a:latin typeface="Microsoft YaHei"/>
                <a:cs typeface="Microsoft YaHei"/>
              </a:rPr>
              <a:t>痛</a:t>
            </a:r>
            <a:r>
              <a:rPr sz="1050" dirty="0">
                <a:latin typeface="Microsoft YaHei"/>
                <a:cs typeface="Microsoft YaHei"/>
              </a:rPr>
              <a:t>、</a:t>
            </a:r>
            <a:r>
              <a:rPr sz="1050" spc="-15" dirty="0">
                <a:latin typeface="Microsoft YaHei"/>
                <a:cs typeface="Microsoft YaHei"/>
              </a:rPr>
              <a:t>呼</a:t>
            </a:r>
            <a:r>
              <a:rPr sz="1050" dirty="0">
                <a:latin typeface="Microsoft YaHei"/>
                <a:cs typeface="Microsoft YaHei"/>
              </a:rPr>
              <a:t>吸</a:t>
            </a:r>
            <a:r>
              <a:rPr sz="1050" spc="-15" dirty="0">
                <a:latin typeface="Microsoft YaHei"/>
                <a:cs typeface="Microsoft YaHei"/>
              </a:rPr>
              <a:t>困</a:t>
            </a:r>
            <a:r>
              <a:rPr sz="1050" dirty="0">
                <a:latin typeface="Microsoft YaHei"/>
                <a:cs typeface="Microsoft YaHei"/>
              </a:rPr>
              <a:t>难，持 续不缓解，</a:t>
            </a:r>
            <a:r>
              <a:rPr sz="1050" b="1" dirty="0">
                <a:latin typeface="Microsoft YaHei"/>
                <a:cs typeface="Microsoft YaHei"/>
              </a:rPr>
              <a:t>有</a:t>
            </a:r>
            <a:r>
              <a:rPr sz="1050" b="1" spc="-15" dirty="0">
                <a:latin typeface="Microsoft YaHei"/>
                <a:cs typeface="Microsoft YaHei"/>
              </a:rPr>
              <a:t>高</a:t>
            </a:r>
            <a:r>
              <a:rPr sz="1050" b="1" dirty="0">
                <a:latin typeface="Microsoft YaHei"/>
                <a:cs typeface="Microsoft YaHei"/>
              </a:rPr>
              <a:t>血</a:t>
            </a:r>
            <a:r>
              <a:rPr sz="1050" b="1" spc="-15" dirty="0">
                <a:latin typeface="Microsoft YaHei"/>
                <a:cs typeface="Microsoft YaHei"/>
              </a:rPr>
              <a:t>压</a:t>
            </a:r>
            <a:r>
              <a:rPr sz="1050" b="1" dirty="0">
                <a:latin typeface="Microsoft YaHei"/>
                <a:cs typeface="Microsoft YaHei"/>
              </a:rPr>
              <a:t>病</a:t>
            </a:r>
            <a:r>
              <a:rPr sz="1050" b="1" spc="-15" dirty="0">
                <a:latin typeface="Microsoft YaHei"/>
                <a:cs typeface="Microsoft YaHei"/>
              </a:rPr>
              <a:t>史</a:t>
            </a:r>
            <a:r>
              <a:rPr sz="1050" b="1" dirty="0">
                <a:latin typeface="Microsoft YaHei"/>
                <a:cs typeface="Microsoft YaHei"/>
              </a:rPr>
              <a:t>、冠心 病病史</a:t>
            </a:r>
            <a:r>
              <a:rPr sz="1050" dirty="0">
                <a:latin typeface="Microsoft YaHei"/>
                <a:cs typeface="Microsoft YaHei"/>
              </a:rPr>
              <a:t>，无糖</a:t>
            </a:r>
            <a:r>
              <a:rPr sz="1050" spc="-15" dirty="0">
                <a:latin typeface="Microsoft YaHei"/>
                <a:cs typeface="Microsoft YaHei"/>
              </a:rPr>
              <a:t>尿</a:t>
            </a:r>
            <a:r>
              <a:rPr sz="1050" dirty="0">
                <a:latin typeface="Microsoft YaHei"/>
                <a:cs typeface="Microsoft YaHei"/>
              </a:rPr>
              <a:t>病</a:t>
            </a:r>
            <a:r>
              <a:rPr sz="1050" spc="-15" dirty="0">
                <a:latin typeface="Microsoft YaHei"/>
                <a:cs typeface="Microsoft YaHei"/>
              </a:rPr>
              <a:t>史</a:t>
            </a:r>
            <a:r>
              <a:rPr sz="1050" dirty="0">
                <a:latin typeface="Microsoft YaHei"/>
                <a:cs typeface="Microsoft YaHei"/>
              </a:rPr>
              <a:t>。</a:t>
            </a:r>
            <a:r>
              <a:rPr sz="1050" spc="-15" dirty="0">
                <a:latin typeface="Microsoft YaHei"/>
                <a:cs typeface="Microsoft YaHei"/>
              </a:rPr>
              <a:t>有</a:t>
            </a:r>
            <a:r>
              <a:rPr sz="1050" dirty="0">
                <a:latin typeface="Microsoft YaHei"/>
                <a:cs typeface="Microsoft YaHei"/>
              </a:rPr>
              <a:t>类似发 </a:t>
            </a:r>
            <a:r>
              <a:rPr sz="1050" spc="-5" dirty="0">
                <a:latin typeface="Microsoft YaHei"/>
                <a:cs typeface="Microsoft YaHei"/>
              </a:rPr>
              <a:t>作史。体检：</a:t>
            </a:r>
            <a:r>
              <a:rPr sz="1050" b="1" spc="-15" dirty="0">
                <a:latin typeface="Microsoft YaHei"/>
                <a:cs typeface="Microsoft YaHei"/>
              </a:rPr>
              <a:t>血</a:t>
            </a:r>
            <a:r>
              <a:rPr sz="1050" b="1" dirty="0">
                <a:latin typeface="Microsoft YaHei"/>
                <a:cs typeface="Microsoft YaHei"/>
              </a:rPr>
              <a:t>压：</a:t>
            </a:r>
            <a:r>
              <a:rPr sz="1050" b="1" spc="-20" dirty="0">
                <a:latin typeface="Microsoft YaHei"/>
                <a:cs typeface="Microsoft YaHei"/>
              </a:rPr>
              <a:t> </a:t>
            </a:r>
            <a:r>
              <a:rPr sz="1050" b="1" spc="-5" dirty="0">
                <a:latin typeface="Microsoft YaHei"/>
                <a:cs typeface="Microsoft YaHei"/>
              </a:rPr>
              <a:t>179</a:t>
            </a:r>
            <a:r>
              <a:rPr sz="1050" b="1" dirty="0">
                <a:latin typeface="Microsoft YaHei"/>
                <a:cs typeface="Microsoft YaHei"/>
              </a:rPr>
              <a:t>/</a:t>
            </a:r>
            <a:r>
              <a:rPr sz="1050" b="1" spc="-5" dirty="0">
                <a:latin typeface="Microsoft YaHei"/>
                <a:cs typeface="Microsoft YaHei"/>
              </a:rPr>
              <a:t>8</a:t>
            </a:r>
            <a:r>
              <a:rPr sz="1050" b="1" dirty="0">
                <a:latin typeface="Microsoft YaHei"/>
                <a:cs typeface="Microsoft YaHei"/>
              </a:rPr>
              <a:t>0 </a:t>
            </a:r>
            <a:r>
              <a:rPr sz="1050" b="1" spc="-10" dirty="0">
                <a:latin typeface="Microsoft YaHei"/>
                <a:cs typeface="Microsoft YaHei"/>
              </a:rPr>
              <a:t>mm</a:t>
            </a:r>
            <a:r>
              <a:rPr sz="1050" b="1" spc="-5" dirty="0">
                <a:latin typeface="Microsoft YaHei"/>
                <a:cs typeface="Microsoft YaHei"/>
              </a:rPr>
              <a:t>Hg</a:t>
            </a:r>
            <a:endParaRPr sz="1050" dirty="0">
              <a:latin typeface="Microsoft YaHei"/>
              <a:cs typeface="Microsoft YaHei"/>
            </a:endParaRPr>
          </a:p>
        </p:txBody>
      </p:sp>
      <p:sp>
        <p:nvSpPr>
          <p:cNvPr id="275" name="object 2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104">
              <a:lnSpc>
                <a:spcPts val="3354"/>
              </a:lnSpc>
            </a:pPr>
            <a:r>
              <a:rPr spc="-25" dirty="0">
                <a:solidFill>
                  <a:srgbClr val="1E52A3"/>
                </a:solidFill>
              </a:rPr>
              <a:t>Mult</a:t>
            </a:r>
            <a:r>
              <a:rPr spc="-15" dirty="0">
                <a:solidFill>
                  <a:srgbClr val="1E52A3"/>
                </a:solidFill>
              </a:rPr>
              <a:t>i-</a:t>
            </a:r>
            <a:r>
              <a:rPr spc="-25" dirty="0">
                <a:solidFill>
                  <a:srgbClr val="1E52A3"/>
                </a:solidFill>
              </a:rPr>
              <a:t>Cen</a:t>
            </a:r>
            <a:r>
              <a:rPr spc="-30" dirty="0">
                <a:solidFill>
                  <a:srgbClr val="1E52A3"/>
                </a:solidFill>
              </a:rPr>
              <a:t>t</a:t>
            </a:r>
            <a:r>
              <a:rPr spc="-25" dirty="0">
                <a:solidFill>
                  <a:srgbClr val="1E52A3"/>
                </a:solidFill>
              </a:rPr>
              <a:t>e</a:t>
            </a:r>
            <a:r>
              <a:rPr spc="-15" dirty="0">
                <a:solidFill>
                  <a:srgbClr val="1E52A3"/>
                </a:solidFill>
              </a:rPr>
              <a:t>r</a:t>
            </a:r>
            <a:r>
              <a:rPr spc="5"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Medica</a:t>
            </a:r>
            <a:r>
              <a:rPr spc="-10" dirty="0">
                <a:solidFill>
                  <a:srgbClr val="1E52A3"/>
                </a:solidFill>
              </a:rPr>
              <a:t>l</a:t>
            </a:r>
            <a:r>
              <a:rPr spc="10"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Modelin</a:t>
            </a:r>
            <a:r>
              <a:rPr spc="-20" dirty="0">
                <a:solidFill>
                  <a:srgbClr val="1E52A3"/>
                </a:solidFill>
              </a:rPr>
              <a:t>g</a:t>
            </a:r>
            <a:r>
              <a:rPr spc="-10" dirty="0">
                <a:solidFill>
                  <a:srgbClr val="1E52A3"/>
                </a:solidFill>
              </a:rPr>
              <a:t> </a:t>
            </a:r>
            <a:r>
              <a:rPr spc="-20" dirty="0">
                <a:solidFill>
                  <a:srgbClr val="1E52A3"/>
                </a:solidFill>
              </a:rPr>
              <a:t>using</a:t>
            </a:r>
            <a:r>
              <a:rPr spc="5"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Federate</a:t>
            </a:r>
            <a:r>
              <a:rPr spc="-20" dirty="0">
                <a:solidFill>
                  <a:srgbClr val="1E52A3"/>
                </a:solidFill>
              </a:rPr>
              <a:t>d</a:t>
            </a:r>
            <a:r>
              <a:rPr dirty="0">
                <a:solidFill>
                  <a:srgbClr val="1E52A3"/>
                </a:solidFill>
              </a:rPr>
              <a:t> </a:t>
            </a:r>
            <a:r>
              <a:rPr spc="-35" dirty="0">
                <a:solidFill>
                  <a:srgbClr val="1E52A3"/>
                </a:solidFill>
              </a:rPr>
              <a:t>L</a:t>
            </a:r>
            <a:r>
              <a:rPr spc="-20" dirty="0">
                <a:solidFill>
                  <a:srgbClr val="1E52A3"/>
                </a:solidFill>
              </a:rPr>
              <a:t>ea</a:t>
            </a:r>
            <a:r>
              <a:rPr dirty="0">
                <a:solidFill>
                  <a:srgbClr val="1E52A3"/>
                </a:solidFill>
              </a:rPr>
              <a:t>r</a:t>
            </a:r>
            <a:r>
              <a:rPr spc="-20" dirty="0">
                <a:solidFill>
                  <a:srgbClr val="1E52A3"/>
                </a:solidFill>
              </a:rPr>
              <a:t>ning</a:t>
            </a:r>
          </a:p>
        </p:txBody>
      </p:sp>
      <p:sp>
        <p:nvSpPr>
          <p:cNvPr id="276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03498" y="4861052"/>
            <a:ext cx="7741284" cy="114300"/>
          </a:xfrm>
          <a:custGeom>
            <a:avLst/>
            <a:gdLst/>
            <a:ahLst/>
            <a:cxnLst/>
            <a:rect l="l" t="t" r="r" b="b"/>
            <a:pathLst>
              <a:path w="7741284" h="114300">
                <a:moveTo>
                  <a:pt x="7626984" y="0"/>
                </a:moveTo>
                <a:lnTo>
                  <a:pt x="7626816" y="38021"/>
                </a:lnTo>
                <a:lnTo>
                  <a:pt x="7645908" y="38100"/>
                </a:lnTo>
                <a:lnTo>
                  <a:pt x="7645781" y="76200"/>
                </a:lnTo>
                <a:lnTo>
                  <a:pt x="7626646" y="76200"/>
                </a:lnTo>
                <a:lnTo>
                  <a:pt x="7626477" y="114300"/>
                </a:lnTo>
                <a:lnTo>
                  <a:pt x="7703358" y="76200"/>
                </a:lnTo>
                <a:lnTo>
                  <a:pt x="7645781" y="76200"/>
                </a:lnTo>
                <a:lnTo>
                  <a:pt x="7703517" y="76121"/>
                </a:lnTo>
                <a:lnTo>
                  <a:pt x="7741031" y="57531"/>
                </a:lnTo>
                <a:lnTo>
                  <a:pt x="7626984" y="0"/>
                </a:lnTo>
                <a:close/>
              </a:path>
              <a:path w="7741284" h="114300">
                <a:moveTo>
                  <a:pt x="7626816" y="38021"/>
                </a:moveTo>
                <a:lnTo>
                  <a:pt x="7626646" y="76121"/>
                </a:lnTo>
                <a:lnTo>
                  <a:pt x="7645781" y="76200"/>
                </a:lnTo>
                <a:lnTo>
                  <a:pt x="7645908" y="38100"/>
                </a:lnTo>
                <a:lnTo>
                  <a:pt x="7626816" y="38021"/>
                </a:lnTo>
                <a:close/>
              </a:path>
              <a:path w="7741284" h="114300">
                <a:moveTo>
                  <a:pt x="253" y="6604"/>
                </a:moveTo>
                <a:lnTo>
                  <a:pt x="0" y="44704"/>
                </a:lnTo>
                <a:lnTo>
                  <a:pt x="7626646" y="76121"/>
                </a:lnTo>
                <a:lnTo>
                  <a:pt x="7626816" y="38021"/>
                </a:lnTo>
                <a:lnTo>
                  <a:pt x="253" y="6604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68273" y="4879847"/>
            <a:ext cx="2437765" cy="1587500"/>
          </a:xfrm>
          <a:custGeom>
            <a:avLst/>
            <a:gdLst/>
            <a:ahLst/>
            <a:cxnLst/>
            <a:rect l="l" t="t" r="r" b="b"/>
            <a:pathLst>
              <a:path w="2437765" h="1587500">
                <a:moveTo>
                  <a:pt x="64896" y="1477098"/>
                </a:moveTo>
                <a:lnTo>
                  <a:pt x="0" y="1587195"/>
                </a:lnTo>
                <a:lnTo>
                  <a:pt x="127012" y="1573060"/>
                </a:lnTo>
                <a:lnTo>
                  <a:pt x="113004" y="1551419"/>
                </a:lnTo>
                <a:lnTo>
                  <a:pt x="90309" y="1551419"/>
                </a:lnTo>
                <a:lnTo>
                  <a:pt x="69608" y="1519440"/>
                </a:lnTo>
                <a:lnTo>
                  <a:pt x="85602" y="1509086"/>
                </a:lnTo>
                <a:lnTo>
                  <a:pt x="64896" y="1477098"/>
                </a:lnTo>
                <a:close/>
              </a:path>
              <a:path w="2437765" h="1587500">
                <a:moveTo>
                  <a:pt x="85602" y="1509086"/>
                </a:moveTo>
                <a:lnTo>
                  <a:pt x="69608" y="1519440"/>
                </a:lnTo>
                <a:lnTo>
                  <a:pt x="90309" y="1551419"/>
                </a:lnTo>
                <a:lnTo>
                  <a:pt x="106303" y="1541066"/>
                </a:lnTo>
                <a:lnTo>
                  <a:pt x="85602" y="1509086"/>
                </a:lnTo>
                <a:close/>
              </a:path>
              <a:path w="2437765" h="1587500">
                <a:moveTo>
                  <a:pt x="106303" y="1541066"/>
                </a:moveTo>
                <a:lnTo>
                  <a:pt x="90309" y="1551419"/>
                </a:lnTo>
                <a:lnTo>
                  <a:pt x="113004" y="1551419"/>
                </a:lnTo>
                <a:lnTo>
                  <a:pt x="106303" y="1541066"/>
                </a:lnTo>
                <a:close/>
              </a:path>
              <a:path w="2437765" h="1587500">
                <a:moveTo>
                  <a:pt x="2416810" y="0"/>
                </a:moveTo>
                <a:lnTo>
                  <a:pt x="85602" y="1509086"/>
                </a:lnTo>
                <a:lnTo>
                  <a:pt x="106303" y="1541066"/>
                </a:lnTo>
                <a:lnTo>
                  <a:pt x="2437511" y="32003"/>
                </a:lnTo>
                <a:lnTo>
                  <a:pt x="2416810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046476" y="1335786"/>
            <a:ext cx="114300" cy="3551554"/>
          </a:xfrm>
          <a:custGeom>
            <a:avLst/>
            <a:gdLst/>
            <a:ahLst/>
            <a:cxnLst/>
            <a:rect l="l" t="t" r="r" b="b"/>
            <a:pathLst>
              <a:path w="114300" h="3551554">
                <a:moveTo>
                  <a:pt x="76200" y="95250"/>
                </a:moveTo>
                <a:lnTo>
                  <a:pt x="38100" y="95250"/>
                </a:lnTo>
                <a:lnTo>
                  <a:pt x="38100" y="3551174"/>
                </a:lnTo>
                <a:lnTo>
                  <a:pt x="76200" y="3551174"/>
                </a:lnTo>
                <a:lnTo>
                  <a:pt x="76200" y="95250"/>
                </a:lnTo>
                <a:close/>
              </a:path>
              <a:path w="114300" h="3551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51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0136505" y="5130410"/>
            <a:ext cx="1007744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0000"/>
                </a:solidFill>
                <a:latin typeface="Microsoft YaHei"/>
                <a:cs typeface="Microsoft YaHei"/>
              </a:rPr>
              <a:t>Tim</a:t>
            </a:r>
            <a:r>
              <a:rPr sz="1800" b="1" spc="-15" dirty="0">
                <a:solidFill>
                  <a:srgbClr val="FF0000"/>
                </a:solidFill>
                <a:latin typeface="Microsoft YaHei"/>
                <a:cs typeface="Microsoft YaHei"/>
              </a:rPr>
              <a:t>e</a:t>
            </a:r>
            <a:r>
              <a:rPr sz="1800" b="1" spc="-20" dirty="0">
                <a:solidFill>
                  <a:srgbClr val="FF0000"/>
                </a:solidFill>
                <a:latin typeface="Microsoft YaHei"/>
                <a:cs typeface="Microsoft YaHei"/>
              </a:rPr>
              <a:t>l</a:t>
            </a:r>
            <a:r>
              <a:rPr sz="1800" b="1" spc="-10" dirty="0">
                <a:solidFill>
                  <a:srgbClr val="FF0000"/>
                </a:solidFill>
                <a:latin typeface="Microsoft YaHei"/>
                <a:cs typeface="Microsoft YaHei"/>
              </a:rPr>
              <a:t>i</a:t>
            </a:r>
            <a:r>
              <a:rPr sz="1800" b="1" spc="-25" dirty="0">
                <a:solidFill>
                  <a:srgbClr val="FF0000"/>
                </a:solidFill>
                <a:latin typeface="Microsoft YaHei"/>
                <a:cs typeface="Microsoft YaHei"/>
              </a:rPr>
              <a:t>n</a:t>
            </a:r>
            <a:r>
              <a:rPr sz="1800" b="1" dirty="0">
                <a:solidFill>
                  <a:srgbClr val="FF0000"/>
                </a:solidFill>
                <a:latin typeface="Microsoft YaHei"/>
                <a:cs typeface="Microsoft YaHei"/>
              </a:rPr>
              <a:t>e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52671" y="3765803"/>
            <a:ext cx="1184275" cy="599440"/>
          </a:xfrm>
          <a:custGeom>
            <a:avLst/>
            <a:gdLst/>
            <a:ahLst/>
            <a:cxnLst/>
            <a:rect l="l" t="t" r="r" b="b"/>
            <a:pathLst>
              <a:path w="1184275" h="599439">
                <a:moveTo>
                  <a:pt x="0" y="598932"/>
                </a:moveTo>
                <a:lnTo>
                  <a:pt x="592074" y="0"/>
                </a:lnTo>
                <a:lnTo>
                  <a:pt x="1184148" y="598932"/>
                </a:lnTo>
                <a:lnTo>
                  <a:pt x="0" y="598932"/>
                </a:lnTo>
                <a:close/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705350" y="5069585"/>
            <a:ext cx="603250" cy="477520"/>
          </a:xfrm>
          <a:custGeom>
            <a:avLst/>
            <a:gdLst/>
            <a:ahLst/>
            <a:cxnLst/>
            <a:rect l="l" t="t" r="r" b="b"/>
            <a:pathLst>
              <a:path w="603250" h="477520">
                <a:moveTo>
                  <a:pt x="536705" y="39284"/>
                </a:moveTo>
                <a:lnTo>
                  <a:pt x="0" y="461391"/>
                </a:lnTo>
                <a:lnTo>
                  <a:pt x="12191" y="477011"/>
                </a:lnTo>
                <a:lnTo>
                  <a:pt x="548937" y="54847"/>
                </a:lnTo>
                <a:lnTo>
                  <a:pt x="536705" y="39284"/>
                </a:lnTo>
                <a:close/>
              </a:path>
              <a:path w="603250" h="477520">
                <a:moveTo>
                  <a:pt x="587902" y="31495"/>
                </a:moveTo>
                <a:lnTo>
                  <a:pt x="546608" y="31495"/>
                </a:lnTo>
                <a:lnTo>
                  <a:pt x="558926" y="46989"/>
                </a:lnTo>
                <a:lnTo>
                  <a:pt x="548937" y="54847"/>
                </a:lnTo>
                <a:lnTo>
                  <a:pt x="566420" y="77088"/>
                </a:lnTo>
                <a:lnTo>
                  <a:pt x="587902" y="31495"/>
                </a:lnTo>
                <a:close/>
              </a:path>
              <a:path w="603250" h="477520">
                <a:moveTo>
                  <a:pt x="546608" y="31495"/>
                </a:moveTo>
                <a:lnTo>
                  <a:pt x="536705" y="39284"/>
                </a:lnTo>
                <a:lnTo>
                  <a:pt x="548937" y="54847"/>
                </a:lnTo>
                <a:lnTo>
                  <a:pt x="558926" y="46989"/>
                </a:lnTo>
                <a:lnTo>
                  <a:pt x="546608" y="31495"/>
                </a:lnTo>
                <a:close/>
              </a:path>
              <a:path w="603250" h="477520">
                <a:moveTo>
                  <a:pt x="602741" y="0"/>
                </a:moveTo>
                <a:lnTo>
                  <a:pt x="519302" y="17144"/>
                </a:lnTo>
                <a:lnTo>
                  <a:pt x="536705" y="39284"/>
                </a:lnTo>
                <a:lnTo>
                  <a:pt x="546608" y="31495"/>
                </a:lnTo>
                <a:lnTo>
                  <a:pt x="587902" y="31495"/>
                </a:lnTo>
                <a:lnTo>
                  <a:pt x="60274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035296" y="3043427"/>
            <a:ext cx="394970" cy="329565"/>
          </a:xfrm>
          <a:custGeom>
            <a:avLst/>
            <a:gdLst/>
            <a:ahLst/>
            <a:cxnLst/>
            <a:rect l="l" t="t" r="r" b="b"/>
            <a:pathLst>
              <a:path w="394970" h="329564">
                <a:moveTo>
                  <a:pt x="230124" y="0"/>
                </a:moveTo>
                <a:lnTo>
                  <a:pt x="230124" y="82296"/>
                </a:lnTo>
                <a:lnTo>
                  <a:pt x="0" y="82296"/>
                </a:lnTo>
                <a:lnTo>
                  <a:pt x="0" y="246887"/>
                </a:lnTo>
                <a:lnTo>
                  <a:pt x="230124" y="246887"/>
                </a:lnTo>
                <a:lnTo>
                  <a:pt x="230124" y="329184"/>
                </a:lnTo>
                <a:lnTo>
                  <a:pt x="394715" y="164592"/>
                </a:lnTo>
                <a:lnTo>
                  <a:pt x="2301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579743" y="3334511"/>
            <a:ext cx="1453515" cy="346710"/>
          </a:xfrm>
          <a:custGeom>
            <a:avLst/>
            <a:gdLst/>
            <a:ahLst/>
            <a:cxnLst/>
            <a:rect l="l" t="t" r="r" b="b"/>
            <a:pathLst>
              <a:path w="1453515" h="346710">
                <a:moveTo>
                  <a:pt x="253" y="0"/>
                </a:moveTo>
                <a:lnTo>
                  <a:pt x="0" y="19812"/>
                </a:lnTo>
                <a:lnTo>
                  <a:pt x="59435" y="20574"/>
                </a:lnTo>
                <a:lnTo>
                  <a:pt x="59689" y="762"/>
                </a:lnTo>
                <a:lnTo>
                  <a:pt x="253" y="0"/>
                </a:lnTo>
                <a:close/>
              </a:path>
              <a:path w="1453515" h="346710">
                <a:moveTo>
                  <a:pt x="79755" y="1270"/>
                </a:moveTo>
                <a:lnTo>
                  <a:pt x="78993" y="21082"/>
                </a:lnTo>
                <a:lnTo>
                  <a:pt x="135254" y="23113"/>
                </a:lnTo>
                <a:lnTo>
                  <a:pt x="135000" y="23113"/>
                </a:lnTo>
                <a:lnTo>
                  <a:pt x="138175" y="23367"/>
                </a:lnTo>
                <a:lnTo>
                  <a:pt x="139318" y="3555"/>
                </a:lnTo>
                <a:lnTo>
                  <a:pt x="136143" y="3301"/>
                </a:lnTo>
                <a:lnTo>
                  <a:pt x="79755" y="1270"/>
                </a:lnTo>
                <a:close/>
              </a:path>
              <a:path w="1453515" h="346710">
                <a:moveTo>
                  <a:pt x="159130" y="4699"/>
                </a:moveTo>
                <a:lnTo>
                  <a:pt x="157860" y="24511"/>
                </a:lnTo>
                <a:lnTo>
                  <a:pt x="201549" y="27177"/>
                </a:lnTo>
                <a:lnTo>
                  <a:pt x="201295" y="27177"/>
                </a:lnTo>
                <a:lnTo>
                  <a:pt x="217042" y="28575"/>
                </a:lnTo>
                <a:lnTo>
                  <a:pt x="218693" y="8762"/>
                </a:lnTo>
                <a:lnTo>
                  <a:pt x="202818" y="7492"/>
                </a:lnTo>
                <a:lnTo>
                  <a:pt x="159130" y="4699"/>
                </a:lnTo>
                <a:close/>
              </a:path>
              <a:path w="1453515" h="346710">
                <a:moveTo>
                  <a:pt x="238378" y="10413"/>
                </a:moveTo>
                <a:lnTo>
                  <a:pt x="236727" y="30225"/>
                </a:lnTo>
                <a:lnTo>
                  <a:pt x="266064" y="32638"/>
                </a:lnTo>
                <a:lnTo>
                  <a:pt x="295782" y="35687"/>
                </a:lnTo>
                <a:lnTo>
                  <a:pt x="297814" y="16001"/>
                </a:lnTo>
                <a:lnTo>
                  <a:pt x="267842" y="12953"/>
                </a:lnTo>
                <a:lnTo>
                  <a:pt x="238378" y="10413"/>
                </a:lnTo>
                <a:close/>
              </a:path>
              <a:path w="1453515" h="346710">
                <a:moveTo>
                  <a:pt x="317500" y="18161"/>
                </a:moveTo>
                <a:lnTo>
                  <a:pt x="315340" y="37846"/>
                </a:lnTo>
                <a:lnTo>
                  <a:pt x="328549" y="39370"/>
                </a:lnTo>
                <a:lnTo>
                  <a:pt x="374014" y="45338"/>
                </a:lnTo>
                <a:lnTo>
                  <a:pt x="376808" y="25780"/>
                </a:lnTo>
                <a:lnTo>
                  <a:pt x="361441" y="23622"/>
                </a:lnTo>
                <a:lnTo>
                  <a:pt x="330834" y="19685"/>
                </a:lnTo>
                <a:lnTo>
                  <a:pt x="317500" y="18161"/>
                </a:lnTo>
                <a:close/>
              </a:path>
              <a:path w="1453515" h="346710">
                <a:moveTo>
                  <a:pt x="396493" y="28575"/>
                </a:moveTo>
                <a:lnTo>
                  <a:pt x="393573" y="48133"/>
                </a:lnTo>
                <a:lnTo>
                  <a:pt x="417067" y="51688"/>
                </a:lnTo>
                <a:lnTo>
                  <a:pt x="444880" y="56387"/>
                </a:lnTo>
                <a:lnTo>
                  <a:pt x="451865" y="57658"/>
                </a:lnTo>
                <a:lnTo>
                  <a:pt x="455422" y="38226"/>
                </a:lnTo>
                <a:lnTo>
                  <a:pt x="420115" y="32130"/>
                </a:lnTo>
                <a:lnTo>
                  <a:pt x="396493" y="28575"/>
                </a:lnTo>
                <a:close/>
              </a:path>
              <a:path w="1453515" h="346710">
                <a:moveTo>
                  <a:pt x="530690" y="66293"/>
                </a:moveTo>
                <a:lnTo>
                  <a:pt x="497585" y="66293"/>
                </a:lnTo>
                <a:lnTo>
                  <a:pt x="522604" y="71754"/>
                </a:lnTo>
                <a:lnTo>
                  <a:pt x="529081" y="73278"/>
                </a:lnTo>
                <a:lnTo>
                  <a:pt x="530690" y="66293"/>
                </a:lnTo>
                <a:close/>
              </a:path>
              <a:path w="1453515" h="346710">
                <a:moveTo>
                  <a:pt x="474852" y="41655"/>
                </a:moveTo>
                <a:lnTo>
                  <a:pt x="471424" y="61213"/>
                </a:lnTo>
                <a:lnTo>
                  <a:pt x="471677" y="61213"/>
                </a:lnTo>
                <a:lnTo>
                  <a:pt x="497839" y="66421"/>
                </a:lnTo>
                <a:lnTo>
                  <a:pt x="497585" y="66293"/>
                </a:lnTo>
                <a:lnTo>
                  <a:pt x="530690" y="66293"/>
                </a:lnTo>
                <a:lnTo>
                  <a:pt x="533526" y="53975"/>
                </a:lnTo>
                <a:lnTo>
                  <a:pt x="526923" y="52450"/>
                </a:lnTo>
                <a:lnTo>
                  <a:pt x="501776" y="46989"/>
                </a:lnTo>
                <a:lnTo>
                  <a:pt x="474852" y="41655"/>
                </a:lnTo>
                <a:close/>
              </a:path>
              <a:path w="1453515" h="346710">
                <a:moveTo>
                  <a:pt x="606437" y="88773"/>
                </a:moveTo>
                <a:lnTo>
                  <a:pt x="589787" y="88773"/>
                </a:lnTo>
                <a:lnTo>
                  <a:pt x="605027" y="93472"/>
                </a:lnTo>
                <a:lnTo>
                  <a:pt x="606437" y="88773"/>
                </a:lnTo>
                <a:close/>
              </a:path>
              <a:path w="1453515" h="346710">
                <a:moveTo>
                  <a:pt x="608190" y="82930"/>
                </a:moveTo>
                <a:lnTo>
                  <a:pt x="568578" y="82930"/>
                </a:lnTo>
                <a:lnTo>
                  <a:pt x="590041" y="88900"/>
                </a:lnTo>
                <a:lnTo>
                  <a:pt x="589787" y="88773"/>
                </a:lnTo>
                <a:lnTo>
                  <a:pt x="606437" y="88773"/>
                </a:lnTo>
                <a:lnTo>
                  <a:pt x="608190" y="82930"/>
                </a:lnTo>
                <a:close/>
              </a:path>
              <a:path w="1453515" h="346710">
                <a:moveTo>
                  <a:pt x="553084" y="58547"/>
                </a:moveTo>
                <a:lnTo>
                  <a:pt x="548131" y="77724"/>
                </a:lnTo>
                <a:lnTo>
                  <a:pt x="568832" y="83058"/>
                </a:lnTo>
                <a:lnTo>
                  <a:pt x="568578" y="82930"/>
                </a:lnTo>
                <a:lnTo>
                  <a:pt x="608190" y="82930"/>
                </a:lnTo>
                <a:lnTo>
                  <a:pt x="610742" y="74422"/>
                </a:lnTo>
                <a:lnTo>
                  <a:pt x="595376" y="69850"/>
                </a:lnTo>
                <a:lnTo>
                  <a:pt x="573785" y="63880"/>
                </a:lnTo>
                <a:lnTo>
                  <a:pt x="553084" y="58547"/>
                </a:lnTo>
                <a:close/>
              </a:path>
              <a:path w="1453515" h="346710">
                <a:moveTo>
                  <a:pt x="677686" y="120014"/>
                </a:moveTo>
                <a:lnTo>
                  <a:pt x="673734" y="120014"/>
                </a:lnTo>
                <a:lnTo>
                  <a:pt x="674242" y="120268"/>
                </a:lnTo>
                <a:lnTo>
                  <a:pt x="676782" y="121665"/>
                </a:lnTo>
                <a:lnTo>
                  <a:pt x="677686" y="120014"/>
                </a:lnTo>
                <a:close/>
              </a:path>
              <a:path w="1453515" h="346710">
                <a:moveTo>
                  <a:pt x="673953" y="120133"/>
                </a:moveTo>
                <a:lnTo>
                  <a:pt x="674203" y="120268"/>
                </a:lnTo>
                <a:lnTo>
                  <a:pt x="673953" y="120133"/>
                </a:lnTo>
                <a:close/>
              </a:path>
              <a:path w="1453515" h="346710">
                <a:moveTo>
                  <a:pt x="681163" y="113664"/>
                </a:moveTo>
                <a:lnTo>
                  <a:pt x="660146" y="113664"/>
                </a:lnTo>
                <a:lnTo>
                  <a:pt x="673953" y="120133"/>
                </a:lnTo>
                <a:lnTo>
                  <a:pt x="673734" y="120014"/>
                </a:lnTo>
                <a:lnTo>
                  <a:pt x="677686" y="120014"/>
                </a:lnTo>
                <a:lnTo>
                  <a:pt x="681163" y="113664"/>
                </a:lnTo>
                <a:close/>
              </a:path>
              <a:path w="1453515" h="346710">
                <a:moveTo>
                  <a:pt x="684708" y="107187"/>
                </a:moveTo>
                <a:lnTo>
                  <a:pt x="644778" y="107187"/>
                </a:lnTo>
                <a:lnTo>
                  <a:pt x="660400" y="113791"/>
                </a:lnTo>
                <a:lnTo>
                  <a:pt x="660146" y="113664"/>
                </a:lnTo>
                <a:lnTo>
                  <a:pt x="681163" y="113664"/>
                </a:lnTo>
                <a:lnTo>
                  <a:pt x="684708" y="107187"/>
                </a:lnTo>
                <a:close/>
              </a:path>
              <a:path w="1453515" h="346710">
                <a:moveTo>
                  <a:pt x="679847" y="100964"/>
                </a:moveTo>
                <a:lnTo>
                  <a:pt x="628014" y="100964"/>
                </a:lnTo>
                <a:lnTo>
                  <a:pt x="645286" y="107441"/>
                </a:lnTo>
                <a:lnTo>
                  <a:pt x="644778" y="107187"/>
                </a:lnTo>
                <a:lnTo>
                  <a:pt x="684708" y="107187"/>
                </a:lnTo>
                <a:lnTo>
                  <a:pt x="686307" y="104266"/>
                </a:lnTo>
                <a:lnTo>
                  <a:pt x="682878" y="102362"/>
                </a:lnTo>
                <a:lnTo>
                  <a:pt x="679847" y="100964"/>
                </a:lnTo>
                <a:close/>
              </a:path>
              <a:path w="1453515" h="346710">
                <a:moveTo>
                  <a:pt x="629920" y="80772"/>
                </a:moveTo>
                <a:lnTo>
                  <a:pt x="623570" y="99567"/>
                </a:lnTo>
                <a:lnTo>
                  <a:pt x="628268" y="101091"/>
                </a:lnTo>
                <a:lnTo>
                  <a:pt x="628014" y="100964"/>
                </a:lnTo>
                <a:lnTo>
                  <a:pt x="679847" y="100964"/>
                </a:lnTo>
                <a:lnTo>
                  <a:pt x="668274" y="95630"/>
                </a:lnTo>
                <a:lnTo>
                  <a:pt x="652272" y="88900"/>
                </a:lnTo>
                <a:lnTo>
                  <a:pt x="634746" y="82423"/>
                </a:lnTo>
                <a:lnTo>
                  <a:pt x="629920" y="80772"/>
                </a:lnTo>
                <a:close/>
              </a:path>
              <a:path w="1453515" h="346710">
                <a:moveTo>
                  <a:pt x="716140" y="155524"/>
                </a:moveTo>
                <a:lnTo>
                  <a:pt x="717041" y="161036"/>
                </a:lnTo>
                <a:lnTo>
                  <a:pt x="718184" y="169545"/>
                </a:lnTo>
                <a:lnTo>
                  <a:pt x="720598" y="174625"/>
                </a:lnTo>
                <a:lnTo>
                  <a:pt x="738631" y="166497"/>
                </a:lnTo>
                <a:lnTo>
                  <a:pt x="738058" y="165226"/>
                </a:lnTo>
                <a:lnTo>
                  <a:pt x="737615" y="165226"/>
                </a:lnTo>
                <a:lnTo>
                  <a:pt x="736853" y="162560"/>
                </a:lnTo>
                <a:lnTo>
                  <a:pt x="737228" y="162560"/>
                </a:lnTo>
                <a:lnTo>
                  <a:pt x="736372" y="156717"/>
                </a:lnTo>
                <a:lnTo>
                  <a:pt x="716660" y="156717"/>
                </a:lnTo>
                <a:lnTo>
                  <a:pt x="716140" y="155524"/>
                </a:lnTo>
                <a:close/>
              </a:path>
              <a:path w="1453515" h="346710">
                <a:moveTo>
                  <a:pt x="736853" y="162560"/>
                </a:moveTo>
                <a:lnTo>
                  <a:pt x="737615" y="165226"/>
                </a:lnTo>
                <a:lnTo>
                  <a:pt x="737405" y="163781"/>
                </a:lnTo>
                <a:lnTo>
                  <a:pt x="736853" y="162560"/>
                </a:lnTo>
                <a:close/>
              </a:path>
              <a:path w="1453515" h="346710">
                <a:moveTo>
                  <a:pt x="737405" y="163781"/>
                </a:moveTo>
                <a:lnTo>
                  <a:pt x="737615" y="165226"/>
                </a:lnTo>
                <a:lnTo>
                  <a:pt x="738058" y="165226"/>
                </a:lnTo>
                <a:lnTo>
                  <a:pt x="737405" y="163781"/>
                </a:lnTo>
                <a:close/>
              </a:path>
              <a:path w="1453515" h="346710">
                <a:moveTo>
                  <a:pt x="737228" y="162560"/>
                </a:moveTo>
                <a:lnTo>
                  <a:pt x="736853" y="162560"/>
                </a:lnTo>
                <a:lnTo>
                  <a:pt x="737405" y="163781"/>
                </a:lnTo>
                <a:lnTo>
                  <a:pt x="737228" y="162560"/>
                </a:lnTo>
                <a:close/>
              </a:path>
              <a:path w="1453515" h="346710">
                <a:moveTo>
                  <a:pt x="715899" y="154050"/>
                </a:moveTo>
                <a:lnTo>
                  <a:pt x="716140" y="155524"/>
                </a:lnTo>
                <a:lnTo>
                  <a:pt x="716660" y="156717"/>
                </a:lnTo>
                <a:lnTo>
                  <a:pt x="715899" y="154050"/>
                </a:lnTo>
                <a:close/>
              </a:path>
              <a:path w="1453515" h="346710">
                <a:moveTo>
                  <a:pt x="735974" y="154050"/>
                </a:moveTo>
                <a:lnTo>
                  <a:pt x="715899" y="154050"/>
                </a:lnTo>
                <a:lnTo>
                  <a:pt x="716660" y="156717"/>
                </a:lnTo>
                <a:lnTo>
                  <a:pt x="736372" y="156717"/>
                </a:lnTo>
                <a:lnTo>
                  <a:pt x="735974" y="154050"/>
                </a:lnTo>
                <a:close/>
              </a:path>
              <a:path w="1453515" h="346710">
                <a:moveTo>
                  <a:pt x="714028" y="150685"/>
                </a:moveTo>
                <a:lnTo>
                  <a:pt x="716140" y="155524"/>
                </a:lnTo>
                <a:lnTo>
                  <a:pt x="715899" y="154050"/>
                </a:lnTo>
                <a:lnTo>
                  <a:pt x="735974" y="154050"/>
                </a:lnTo>
                <a:lnTo>
                  <a:pt x="735595" y="151511"/>
                </a:lnTo>
                <a:lnTo>
                  <a:pt x="714628" y="151511"/>
                </a:lnTo>
                <a:lnTo>
                  <a:pt x="714028" y="150685"/>
                </a:lnTo>
                <a:close/>
              </a:path>
              <a:path w="1453515" h="346710">
                <a:moveTo>
                  <a:pt x="713612" y="149733"/>
                </a:moveTo>
                <a:lnTo>
                  <a:pt x="714028" y="150685"/>
                </a:lnTo>
                <a:lnTo>
                  <a:pt x="714628" y="151511"/>
                </a:lnTo>
                <a:lnTo>
                  <a:pt x="713612" y="149733"/>
                </a:lnTo>
                <a:close/>
              </a:path>
              <a:path w="1453515" h="346710">
                <a:moveTo>
                  <a:pt x="735329" y="149733"/>
                </a:moveTo>
                <a:lnTo>
                  <a:pt x="713612" y="149733"/>
                </a:lnTo>
                <a:lnTo>
                  <a:pt x="714628" y="151511"/>
                </a:lnTo>
                <a:lnTo>
                  <a:pt x="735595" y="151511"/>
                </a:lnTo>
                <a:lnTo>
                  <a:pt x="735329" y="149733"/>
                </a:lnTo>
                <a:close/>
              </a:path>
              <a:path w="1453515" h="346710">
                <a:moveTo>
                  <a:pt x="732943" y="144525"/>
                </a:moveTo>
                <a:lnTo>
                  <a:pt x="709549" y="144525"/>
                </a:lnTo>
                <a:lnTo>
                  <a:pt x="710437" y="145668"/>
                </a:lnTo>
                <a:lnTo>
                  <a:pt x="714028" y="150685"/>
                </a:lnTo>
                <a:lnTo>
                  <a:pt x="713612" y="149733"/>
                </a:lnTo>
                <a:lnTo>
                  <a:pt x="735329" y="149733"/>
                </a:lnTo>
                <a:lnTo>
                  <a:pt x="732943" y="144525"/>
                </a:lnTo>
                <a:close/>
              </a:path>
              <a:path w="1453515" h="346710">
                <a:moveTo>
                  <a:pt x="710226" y="145457"/>
                </a:moveTo>
                <a:lnTo>
                  <a:pt x="710380" y="145668"/>
                </a:lnTo>
                <a:lnTo>
                  <a:pt x="710226" y="145457"/>
                </a:lnTo>
                <a:close/>
              </a:path>
              <a:path w="1453515" h="346710">
                <a:moveTo>
                  <a:pt x="709549" y="144525"/>
                </a:moveTo>
                <a:lnTo>
                  <a:pt x="710226" y="145457"/>
                </a:lnTo>
                <a:lnTo>
                  <a:pt x="710437" y="145668"/>
                </a:lnTo>
                <a:lnTo>
                  <a:pt x="709549" y="144525"/>
                </a:lnTo>
                <a:close/>
              </a:path>
              <a:path w="1453515" h="346710">
                <a:moveTo>
                  <a:pt x="729724" y="138684"/>
                </a:moveTo>
                <a:lnTo>
                  <a:pt x="703452" y="138684"/>
                </a:lnTo>
                <a:lnTo>
                  <a:pt x="704468" y="139573"/>
                </a:lnTo>
                <a:lnTo>
                  <a:pt x="710226" y="145457"/>
                </a:lnTo>
                <a:lnTo>
                  <a:pt x="709549" y="144525"/>
                </a:lnTo>
                <a:lnTo>
                  <a:pt x="732943" y="144525"/>
                </a:lnTo>
                <a:lnTo>
                  <a:pt x="731138" y="140588"/>
                </a:lnTo>
                <a:lnTo>
                  <a:pt x="729724" y="138684"/>
                </a:lnTo>
                <a:close/>
              </a:path>
              <a:path w="1453515" h="346710">
                <a:moveTo>
                  <a:pt x="703913" y="139144"/>
                </a:moveTo>
                <a:lnTo>
                  <a:pt x="704341" y="139573"/>
                </a:lnTo>
                <a:lnTo>
                  <a:pt x="703913" y="139144"/>
                </a:lnTo>
                <a:close/>
              </a:path>
              <a:path w="1453515" h="346710">
                <a:moveTo>
                  <a:pt x="703452" y="138684"/>
                </a:moveTo>
                <a:lnTo>
                  <a:pt x="703913" y="139144"/>
                </a:lnTo>
                <a:lnTo>
                  <a:pt x="704468" y="139573"/>
                </a:lnTo>
                <a:lnTo>
                  <a:pt x="703452" y="138684"/>
                </a:lnTo>
                <a:close/>
              </a:path>
              <a:path w="1453515" h="346710">
                <a:moveTo>
                  <a:pt x="725293" y="132714"/>
                </a:moveTo>
                <a:lnTo>
                  <a:pt x="695578" y="132714"/>
                </a:lnTo>
                <a:lnTo>
                  <a:pt x="703913" y="139144"/>
                </a:lnTo>
                <a:lnTo>
                  <a:pt x="703452" y="138684"/>
                </a:lnTo>
                <a:lnTo>
                  <a:pt x="729724" y="138684"/>
                </a:lnTo>
                <a:lnTo>
                  <a:pt x="725293" y="132714"/>
                </a:lnTo>
                <a:close/>
              </a:path>
              <a:path w="1453515" h="346710">
                <a:moveTo>
                  <a:pt x="703960" y="114680"/>
                </a:moveTo>
                <a:lnTo>
                  <a:pt x="693292" y="131317"/>
                </a:lnTo>
                <a:lnTo>
                  <a:pt x="696213" y="133223"/>
                </a:lnTo>
                <a:lnTo>
                  <a:pt x="695578" y="132714"/>
                </a:lnTo>
                <a:lnTo>
                  <a:pt x="725293" y="132714"/>
                </a:lnTo>
                <a:lnTo>
                  <a:pt x="724915" y="132207"/>
                </a:lnTo>
                <a:lnTo>
                  <a:pt x="717041" y="124205"/>
                </a:lnTo>
                <a:lnTo>
                  <a:pt x="707262" y="116712"/>
                </a:lnTo>
                <a:lnTo>
                  <a:pt x="703960" y="114680"/>
                </a:lnTo>
                <a:close/>
              </a:path>
              <a:path w="1453515" h="346710">
                <a:moveTo>
                  <a:pt x="748537" y="179070"/>
                </a:moveTo>
                <a:lnTo>
                  <a:pt x="734695" y="193166"/>
                </a:lnTo>
                <a:lnTo>
                  <a:pt x="736600" y="195072"/>
                </a:lnTo>
                <a:lnTo>
                  <a:pt x="746378" y="202564"/>
                </a:lnTo>
                <a:lnTo>
                  <a:pt x="757681" y="209676"/>
                </a:lnTo>
                <a:lnTo>
                  <a:pt x="770635" y="216788"/>
                </a:lnTo>
                <a:lnTo>
                  <a:pt x="785240" y="223647"/>
                </a:lnTo>
                <a:lnTo>
                  <a:pt x="788924" y="225171"/>
                </a:lnTo>
                <a:lnTo>
                  <a:pt x="796543" y="206883"/>
                </a:lnTo>
                <a:lnTo>
                  <a:pt x="793114" y="205486"/>
                </a:lnTo>
                <a:lnTo>
                  <a:pt x="779941" y="199262"/>
                </a:lnTo>
                <a:lnTo>
                  <a:pt x="779399" y="199009"/>
                </a:lnTo>
                <a:lnTo>
                  <a:pt x="768152" y="192786"/>
                </a:lnTo>
                <a:lnTo>
                  <a:pt x="767968" y="192786"/>
                </a:lnTo>
                <a:lnTo>
                  <a:pt x="758106" y="186562"/>
                </a:lnTo>
                <a:lnTo>
                  <a:pt x="757301" y="186054"/>
                </a:lnTo>
                <a:lnTo>
                  <a:pt x="749046" y="179704"/>
                </a:lnTo>
                <a:lnTo>
                  <a:pt x="749230" y="179704"/>
                </a:lnTo>
                <a:lnTo>
                  <a:pt x="748537" y="179070"/>
                </a:lnTo>
                <a:close/>
              </a:path>
              <a:path w="1453515" h="346710">
                <a:moveTo>
                  <a:pt x="793224" y="205486"/>
                </a:moveTo>
                <a:lnTo>
                  <a:pt x="793496" y="205612"/>
                </a:lnTo>
                <a:lnTo>
                  <a:pt x="793224" y="205486"/>
                </a:lnTo>
                <a:close/>
              </a:path>
              <a:path w="1453515" h="346710">
                <a:moveTo>
                  <a:pt x="779712" y="199156"/>
                </a:moveTo>
                <a:lnTo>
                  <a:pt x="779906" y="199262"/>
                </a:lnTo>
                <a:lnTo>
                  <a:pt x="779712" y="199156"/>
                </a:lnTo>
                <a:close/>
              </a:path>
              <a:path w="1453515" h="346710">
                <a:moveTo>
                  <a:pt x="779446" y="199009"/>
                </a:moveTo>
                <a:lnTo>
                  <a:pt x="779712" y="199156"/>
                </a:lnTo>
                <a:lnTo>
                  <a:pt x="779446" y="199009"/>
                </a:lnTo>
                <a:close/>
              </a:path>
              <a:path w="1453515" h="346710">
                <a:moveTo>
                  <a:pt x="767460" y="192404"/>
                </a:moveTo>
                <a:lnTo>
                  <a:pt x="767968" y="192786"/>
                </a:lnTo>
                <a:lnTo>
                  <a:pt x="768152" y="192786"/>
                </a:lnTo>
                <a:lnTo>
                  <a:pt x="767460" y="192404"/>
                </a:lnTo>
                <a:close/>
              </a:path>
              <a:path w="1453515" h="346710">
                <a:moveTo>
                  <a:pt x="757301" y="186054"/>
                </a:moveTo>
                <a:lnTo>
                  <a:pt x="758062" y="186562"/>
                </a:lnTo>
                <a:lnTo>
                  <a:pt x="757853" y="186403"/>
                </a:lnTo>
                <a:lnTo>
                  <a:pt x="757301" y="186054"/>
                </a:lnTo>
                <a:close/>
              </a:path>
              <a:path w="1453515" h="346710">
                <a:moveTo>
                  <a:pt x="757853" y="186403"/>
                </a:moveTo>
                <a:lnTo>
                  <a:pt x="758062" y="186562"/>
                </a:lnTo>
                <a:lnTo>
                  <a:pt x="757853" y="186403"/>
                </a:lnTo>
                <a:close/>
              </a:path>
              <a:path w="1453515" h="346710">
                <a:moveTo>
                  <a:pt x="757395" y="186054"/>
                </a:moveTo>
                <a:lnTo>
                  <a:pt x="757853" y="186403"/>
                </a:lnTo>
                <a:lnTo>
                  <a:pt x="757395" y="186054"/>
                </a:lnTo>
                <a:close/>
              </a:path>
              <a:path w="1453515" h="346710">
                <a:moveTo>
                  <a:pt x="749230" y="179704"/>
                </a:moveTo>
                <a:lnTo>
                  <a:pt x="749046" y="179704"/>
                </a:lnTo>
                <a:lnTo>
                  <a:pt x="750061" y="180466"/>
                </a:lnTo>
                <a:lnTo>
                  <a:pt x="749230" y="179704"/>
                </a:lnTo>
                <a:close/>
              </a:path>
              <a:path w="1453515" h="346710">
                <a:moveTo>
                  <a:pt x="814577" y="214122"/>
                </a:moveTo>
                <a:lnTo>
                  <a:pt x="858138" y="249300"/>
                </a:lnTo>
                <a:lnTo>
                  <a:pt x="864997" y="251205"/>
                </a:lnTo>
                <a:lnTo>
                  <a:pt x="870203" y="232155"/>
                </a:lnTo>
                <a:lnTo>
                  <a:pt x="863921" y="230377"/>
                </a:lnTo>
                <a:lnTo>
                  <a:pt x="863726" y="230377"/>
                </a:lnTo>
                <a:lnTo>
                  <a:pt x="844079" y="224409"/>
                </a:lnTo>
                <a:lnTo>
                  <a:pt x="843914" y="224409"/>
                </a:lnTo>
                <a:lnTo>
                  <a:pt x="825246" y="218059"/>
                </a:lnTo>
                <a:lnTo>
                  <a:pt x="814577" y="214122"/>
                </a:lnTo>
                <a:close/>
              </a:path>
              <a:path w="1453515" h="346710">
                <a:moveTo>
                  <a:pt x="863473" y="230250"/>
                </a:moveTo>
                <a:lnTo>
                  <a:pt x="863726" y="230377"/>
                </a:lnTo>
                <a:lnTo>
                  <a:pt x="863921" y="230377"/>
                </a:lnTo>
                <a:lnTo>
                  <a:pt x="863473" y="230250"/>
                </a:lnTo>
                <a:close/>
              </a:path>
              <a:path w="1453515" h="346710">
                <a:moveTo>
                  <a:pt x="843660" y="224282"/>
                </a:moveTo>
                <a:lnTo>
                  <a:pt x="843914" y="224409"/>
                </a:lnTo>
                <a:lnTo>
                  <a:pt x="844079" y="224409"/>
                </a:lnTo>
                <a:lnTo>
                  <a:pt x="843660" y="224282"/>
                </a:lnTo>
                <a:close/>
              </a:path>
              <a:path w="1453515" h="346710">
                <a:moveTo>
                  <a:pt x="825281" y="218059"/>
                </a:moveTo>
                <a:lnTo>
                  <a:pt x="825626" y="218186"/>
                </a:lnTo>
                <a:lnTo>
                  <a:pt x="825281" y="218059"/>
                </a:lnTo>
                <a:close/>
              </a:path>
              <a:path w="1453515" h="346710">
                <a:moveTo>
                  <a:pt x="889253" y="237236"/>
                </a:moveTo>
                <a:lnTo>
                  <a:pt x="884301" y="256412"/>
                </a:lnTo>
                <a:lnTo>
                  <a:pt x="902588" y="261238"/>
                </a:lnTo>
                <a:lnTo>
                  <a:pt x="926591" y="266700"/>
                </a:lnTo>
                <a:lnTo>
                  <a:pt x="942466" y="270128"/>
                </a:lnTo>
                <a:lnTo>
                  <a:pt x="946657" y="250825"/>
                </a:lnTo>
                <a:lnTo>
                  <a:pt x="930909" y="247396"/>
                </a:lnTo>
                <a:lnTo>
                  <a:pt x="907287" y="241935"/>
                </a:lnTo>
                <a:lnTo>
                  <a:pt x="889253" y="237236"/>
                </a:lnTo>
                <a:close/>
              </a:path>
              <a:path w="1453515" h="346710">
                <a:moveTo>
                  <a:pt x="965961" y="254762"/>
                </a:moveTo>
                <a:lnTo>
                  <a:pt x="962025" y="274193"/>
                </a:lnTo>
                <a:lnTo>
                  <a:pt x="978026" y="277368"/>
                </a:lnTo>
                <a:lnTo>
                  <a:pt x="1020826" y="284988"/>
                </a:lnTo>
                <a:lnTo>
                  <a:pt x="1024127" y="265429"/>
                </a:lnTo>
                <a:lnTo>
                  <a:pt x="1008633" y="262889"/>
                </a:lnTo>
                <a:lnTo>
                  <a:pt x="981582" y="257937"/>
                </a:lnTo>
                <a:lnTo>
                  <a:pt x="981836" y="257937"/>
                </a:lnTo>
                <a:lnTo>
                  <a:pt x="965961" y="254762"/>
                </a:lnTo>
                <a:close/>
              </a:path>
              <a:path w="1453515" h="346710">
                <a:moveTo>
                  <a:pt x="1043558" y="268604"/>
                </a:moveTo>
                <a:lnTo>
                  <a:pt x="1040510" y="288163"/>
                </a:lnTo>
                <a:lnTo>
                  <a:pt x="1062481" y="291464"/>
                </a:lnTo>
                <a:lnTo>
                  <a:pt x="1099565" y="296544"/>
                </a:lnTo>
                <a:lnTo>
                  <a:pt x="1102105" y="276860"/>
                </a:lnTo>
                <a:lnTo>
                  <a:pt x="1094739" y="275970"/>
                </a:lnTo>
                <a:lnTo>
                  <a:pt x="1066172" y="271907"/>
                </a:lnTo>
                <a:lnTo>
                  <a:pt x="1065402" y="271907"/>
                </a:lnTo>
                <a:lnTo>
                  <a:pt x="1043558" y="268604"/>
                </a:lnTo>
                <a:close/>
              </a:path>
              <a:path w="1453515" h="346710">
                <a:moveTo>
                  <a:pt x="1065276" y="271779"/>
                </a:moveTo>
                <a:lnTo>
                  <a:pt x="1065402" y="271907"/>
                </a:lnTo>
                <a:lnTo>
                  <a:pt x="1066172" y="271907"/>
                </a:lnTo>
                <a:lnTo>
                  <a:pt x="1065276" y="271779"/>
                </a:lnTo>
                <a:close/>
              </a:path>
              <a:path w="1453515" h="346710">
                <a:moveTo>
                  <a:pt x="1121790" y="279400"/>
                </a:moveTo>
                <a:lnTo>
                  <a:pt x="1119251" y="299085"/>
                </a:lnTo>
                <a:lnTo>
                  <a:pt x="1153922" y="303021"/>
                </a:lnTo>
                <a:lnTo>
                  <a:pt x="1178559" y="305562"/>
                </a:lnTo>
                <a:lnTo>
                  <a:pt x="1180591" y="285876"/>
                </a:lnTo>
                <a:lnTo>
                  <a:pt x="1155953" y="283337"/>
                </a:lnTo>
                <a:lnTo>
                  <a:pt x="1124965" y="279781"/>
                </a:lnTo>
                <a:lnTo>
                  <a:pt x="1121790" y="279400"/>
                </a:lnTo>
                <a:close/>
              </a:path>
              <a:path w="1453515" h="346710">
                <a:moveTo>
                  <a:pt x="1200150" y="287655"/>
                </a:moveTo>
                <a:lnTo>
                  <a:pt x="1198499" y="307339"/>
                </a:lnTo>
                <a:lnTo>
                  <a:pt x="1250696" y="311785"/>
                </a:lnTo>
                <a:lnTo>
                  <a:pt x="1257934" y="312165"/>
                </a:lnTo>
                <a:lnTo>
                  <a:pt x="1259204" y="292354"/>
                </a:lnTo>
                <a:lnTo>
                  <a:pt x="1251965" y="291973"/>
                </a:lnTo>
                <a:lnTo>
                  <a:pt x="1252220" y="291973"/>
                </a:lnTo>
                <a:lnTo>
                  <a:pt x="1200150" y="287655"/>
                </a:lnTo>
                <a:close/>
              </a:path>
              <a:path w="1453515" h="346710">
                <a:moveTo>
                  <a:pt x="1278889" y="293624"/>
                </a:moveTo>
                <a:lnTo>
                  <a:pt x="1277747" y="313308"/>
                </a:lnTo>
                <a:lnTo>
                  <a:pt x="1317498" y="315721"/>
                </a:lnTo>
                <a:lnTo>
                  <a:pt x="1337309" y="316483"/>
                </a:lnTo>
                <a:lnTo>
                  <a:pt x="1338072" y="296671"/>
                </a:lnTo>
                <a:lnTo>
                  <a:pt x="1318259" y="295910"/>
                </a:lnTo>
                <a:lnTo>
                  <a:pt x="1318513" y="295910"/>
                </a:lnTo>
                <a:lnTo>
                  <a:pt x="1278889" y="293624"/>
                </a:lnTo>
                <a:close/>
              </a:path>
              <a:path w="1453515" h="346710">
                <a:moveTo>
                  <a:pt x="1377823" y="270001"/>
                </a:moveTo>
                <a:lnTo>
                  <a:pt x="1377403" y="297995"/>
                </a:lnTo>
                <a:lnTo>
                  <a:pt x="1390268" y="298450"/>
                </a:lnTo>
                <a:lnTo>
                  <a:pt x="1389633" y="318262"/>
                </a:lnTo>
                <a:lnTo>
                  <a:pt x="1377099" y="318262"/>
                </a:lnTo>
                <a:lnTo>
                  <a:pt x="1376679" y="346201"/>
                </a:lnTo>
                <a:lnTo>
                  <a:pt x="1434672" y="318262"/>
                </a:lnTo>
                <a:lnTo>
                  <a:pt x="1389633" y="318262"/>
                </a:lnTo>
                <a:lnTo>
                  <a:pt x="1377105" y="317821"/>
                </a:lnTo>
                <a:lnTo>
                  <a:pt x="1435586" y="317821"/>
                </a:lnTo>
                <a:lnTo>
                  <a:pt x="1453387" y="309244"/>
                </a:lnTo>
                <a:lnTo>
                  <a:pt x="1377823" y="270001"/>
                </a:lnTo>
                <a:close/>
              </a:path>
              <a:path w="1453515" h="346710">
                <a:moveTo>
                  <a:pt x="1377403" y="297995"/>
                </a:moveTo>
                <a:lnTo>
                  <a:pt x="1377105" y="317821"/>
                </a:lnTo>
                <a:lnTo>
                  <a:pt x="1389633" y="318262"/>
                </a:lnTo>
                <a:lnTo>
                  <a:pt x="1390268" y="298450"/>
                </a:lnTo>
                <a:lnTo>
                  <a:pt x="1377403" y="297995"/>
                </a:lnTo>
                <a:close/>
              </a:path>
              <a:path w="1453515" h="346710">
                <a:moveTo>
                  <a:pt x="1357883" y="297306"/>
                </a:moveTo>
                <a:lnTo>
                  <a:pt x="1357122" y="317119"/>
                </a:lnTo>
                <a:lnTo>
                  <a:pt x="1377105" y="317821"/>
                </a:lnTo>
                <a:lnTo>
                  <a:pt x="1377403" y="297995"/>
                </a:lnTo>
                <a:lnTo>
                  <a:pt x="1357883" y="29730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685154" y="1856613"/>
            <a:ext cx="1207135" cy="855980"/>
          </a:xfrm>
          <a:custGeom>
            <a:avLst/>
            <a:gdLst/>
            <a:ahLst/>
            <a:cxnLst/>
            <a:rect l="l" t="t" r="r" b="b"/>
            <a:pathLst>
              <a:path w="1207134" h="855980">
                <a:moveTo>
                  <a:pt x="936083" y="833678"/>
                </a:moveTo>
                <a:lnTo>
                  <a:pt x="923036" y="835278"/>
                </a:lnTo>
                <a:lnTo>
                  <a:pt x="923925" y="835278"/>
                </a:lnTo>
                <a:lnTo>
                  <a:pt x="910336" y="835787"/>
                </a:lnTo>
                <a:lnTo>
                  <a:pt x="911225" y="855599"/>
                </a:lnTo>
                <a:lnTo>
                  <a:pt x="925195" y="855090"/>
                </a:lnTo>
                <a:lnTo>
                  <a:pt x="939419" y="853186"/>
                </a:lnTo>
                <a:lnTo>
                  <a:pt x="953516" y="850138"/>
                </a:lnTo>
                <a:lnTo>
                  <a:pt x="967613" y="846074"/>
                </a:lnTo>
                <a:lnTo>
                  <a:pt x="981455" y="840866"/>
                </a:lnTo>
                <a:lnTo>
                  <a:pt x="991362" y="836295"/>
                </a:lnTo>
                <a:lnTo>
                  <a:pt x="990191" y="833754"/>
                </a:lnTo>
                <a:lnTo>
                  <a:pt x="935736" y="833754"/>
                </a:lnTo>
                <a:lnTo>
                  <a:pt x="936083" y="833678"/>
                </a:lnTo>
                <a:close/>
              </a:path>
              <a:path w="1207134" h="855980">
                <a:moveTo>
                  <a:pt x="936498" y="833627"/>
                </a:moveTo>
                <a:lnTo>
                  <a:pt x="936083" y="833678"/>
                </a:lnTo>
                <a:lnTo>
                  <a:pt x="935736" y="833754"/>
                </a:lnTo>
                <a:lnTo>
                  <a:pt x="936498" y="833627"/>
                </a:lnTo>
                <a:close/>
              </a:path>
              <a:path w="1207134" h="855980">
                <a:moveTo>
                  <a:pt x="990132" y="833627"/>
                </a:moveTo>
                <a:lnTo>
                  <a:pt x="936498" y="833627"/>
                </a:lnTo>
                <a:lnTo>
                  <a:pt x="935736" y="833754"/>
                </a:lnTo>
                <a:lnTo>
                  <a:pt x="990191" y="833754"/>
                </a:lnTo>
                <a:close/>
              </a:path>
              <a:path w="1207134" h="855980">
                <a:moveTo>
                  <a:pt x="949071" y="830834"/>
                </a:moveTo>
                <a:lnTo>
                  <a:pt x="936083" y="833678"/>
                </a:lnTo>
                <a:lnTo>
                  <a:pt x="936498" y="833627"/>
                </a:lnTo>
                <a:lnTo>
                  <a:pt x="990132" y="833627"/>
                </a:lnTo>
                <a:lnTo>
                  <a:pt x="988961" y="831088"/>
                </a:lnTo>
                <a:lnTo>
                  <a:pt x="948309" y="831088"/>
                </a:lnTo>
                <a:lnTo>
                  <a:pt x="949071" y="830834"/>
                </a:lnTo>
                <a:close/>
              </a:path>
              <a:path w="1207134" h="855980">
                <a:moveTo>
                  <a:pt x="961644" y="827151"/>
                </a:moveTo>
                <a:lnTo>
                  <a:pt x="948309" y="831088"/>
                </a:lnTo>
                <a:lnTo>
                  <a:pt x="988961" y="831088"/>
                </a:lnTo>
                <a:lnTo>
                  <a:pt x="987263" y="827404"/>
                </a:lnTo>
                <a:lnTo>
                  <a:pt x="961009" y="827404"/>
                </a:lnTo>
                <a:lnTo>
                  <a:pt x="961644" y="827151"/>
                </a:lnTo>
                <a:close/>
              </a:path>
              <a:path w="1207134" h="855980">
                <a:moveTo>
                  <a:pt x="984980" y="822451"/>
                </a:moveTo>
                <a:lnTo>
                  <a:pt x="974217" y="822451"/>
                </a:lnTo>
                <a:lnTo>
                  <a:pt x="973581" y="822706"/>
                </a:lnTo>
                <a:lnTo>
                  <a:pt x="961009" y="827404"/>
                </a:lnTo>
                <a:lnTo>
                  <a:pt x="987263" y="827404"/>
                </a:lnTo>
                <a:lnTo>
                  <a:pt x="984980" y="822451"/>
                </a:lnTo>
                <a:close/>
              </a:path>
              <a:path w="1207134" h="855980">
                <a:moveTo>
                  <a:pt x="973784" y="822614"/>
                </a:moveTo>
                <a:lnTo>
                  <a:pt x="973539" y="822706"/>
                </a:lnTo>
                <a:lnTo>
                  <a:pt x="973784" y="822614"/>
                </a:lnTo>
                <a:close/>
              </a:path>
              <a:path w="1207134" h="855980">
                <a:moveTo>
                  <a:pt x="983106" y="818388"/>
                </a:moveTo>
                <a:lnTo>
                  <a:pt x="973784" y="822614"/>
                </a:lnTo>
                <a:lnTo>
                  <a:pt x="974217" y="822451"/>
                </a:lnTo>
                <a:lnTo>
                  <a:pt x="984980" y="822451"/>
                </a:lnTo>
                <a:lnTo>
                  <a:pt x="983106" y="818388"/>
                </a:lnTo>
                <a:close/>
              </a:path>
              <a:path w="1207134" h="855980">
                <a:moveTo>
                  <a:pt x="1075205" y="774826"/>
                </a:moveTo>
                <a:lnTo>
                  <a:pt x="1046861" y="774826"/>
                </a:lnTo>
                <a:lnTo>
                  <a:pt x="1034796" y="785240"/>
                </a:lnTo>
                <a:lnTo>
                  <a:pt x="1031367" y="787908"/>
                </a:lnTo>
                <a:lnTo>
                  <a:pt x="1043431" y="803528"/>
                </a:lnTo>
                <a:lnTo>
                  <a:pt x="1047623" y="800353"/>
                </a:lnTo>
                <a:lnTo>
                  <a:pt x="1059942" y="789686"/>
                </a:lnTo>
                <a:lnTo>
                  <a:pt x="1072006" y="778128"/>
                </a:lnTo>
                <a:lnTo>
                  <a:pt x="1075205" y="774826"/>
                </a:lnTo>
                <a:close/>
              </a:path>
              <a:path w="1207134" h="855980">
                <a:moveTo>
                  <a:pt x="1035176" y="784860"/>
                </a:moveTo>
                <a:lnTo>
                  <a:pt x="1034700" y="785240"/>
                </a:lnTo>
                <a:lnTo>
                  <a:pt x="1035176" y="784860"/>
                </a:lnTo>
                <a:close/>
              </a:path>
              <a:path w="1207134" h="855980">
                <a:moveTo>
                  <a:pt x="1058164" y="763904"/>
                </a:moveTo>
                <a:lnTo>
                  <a:pt x="1046479" y="775081"/>
                </a:lnTo>
                <a:lnTo>
                  <a:pt x="1046861" y="774826"/>
                </a:lnTo>
                <a:lnTo>
                  <a:pt x="1075205" y="774826"/>
                </a:lnTo>
                <a:lnTo>
                  <a:pt x="1083818" y="765937"/>
                </a:lnTo>
                <a:lnTo>
                  <a:pt x="1085258" y="764286"/>
                </a:lnTo>
                <a:lnTo>
                  <a:pt x="1057910" y="764286"/>
                </a:lnTo>
                <a:lnTo>
                  <a:pt x="1058164" y="763904"/>
                </a:lnTo>
                <a:close/>
              </a:path>
              <a:path w="1207134" h="855980">
                <a:moveTo>
                  <a:pt x="1095631" y="752348"/>
                </a:moveTo>
                <a:lnTo>
                  <a:pt x="1069340" y="752348"/>
                </a:lnTo>
                <a:lnTo>
                  <a:pt x="1057910" y="764286"/>
                </a:lnTo>
                <a:lnTo>
                  <a:pt x="1085258" y="764286"/>
                </a:lnTo>
                <a:lnTo>
                  <a:pt x="1095121" y="752983"/>
                </a:lnTo>
                <a:lnTo>
                  <a:pt x="1095631" y="752348"/>
                </a:lnTo>
                <a:close/>
              </a:path>
              <a:path w="1207134" h="855980">
                <a:moveTo>
                  <a:pt x="1093622" y="740028"/>
                </a:moveTo>
                <a:lnTo>
                  <a:pt x="1080008" y="740028"/>
                </a:lnTo>
                <a:lnTo>
                  <a:pt x="1068959" y="752728"/>
                </a:lnTo>
                <a:lnTo>
                  <a:pt x="1069340" y="752348"/>
                </a:lnTo>
                <a:lnTo>
                  <a:pt x="1095631" y="752348"/>
                </a:lnTo>
                <a:lnTo>
                  <a:pt x="1100836" y="745871"/>
                </a:lnTo>
                <a:lnTo>
                  <a:pt x="1093622" y="740028"/>
                </a:lnTo>
                <a:close/>
              </a:path>
              <a:path w="1207134" h="855980">
                <a:moveTo>
                  <a:pt x="1085469" y="733425"/>
                </a:moveTo>
                <a:lnTo>
                  <a:pt x="1079753" y="740283"/>
                </a:lnTo>
                <a:lnTo>
                  <a:pt x="1080008" y="740028"/>
                </a:lnTo>
                <a:lnTo>
                  <a:pt x="1093622" y="740028"/>
                </a:lnTo>
                <a:lnTo>
                  <a:pt x="1085469" y="733425"/>
                </a:lnTo>
                <a:close/>
              </a:path>
              <a:path w="1207134" h="855980">
                <a:moveTo>
                  <a:pt x="1158637" y="653414"/>
                </a:moveTo>
                <a:lnTo>
                  <a:pt x="1136777" y="653414"/>
                </a:lnTo>
                <a:lnTo>
                  <a:pt x="1136523" y="653923"/>
                </a:lnTo>
                <a:lnTo>
                  <a:pt x="1119251" y="685038"/>
                </a:lnTo>
                <a:lnTo>
                  <a:pt x="1118743" y="685673"/>
                </a:lnTo>
                <a:lnTo>
                  <a:pt x="1135506" y="696213"/>
                </a:lnTo>
                <a:lnTo>
                  <a:pt x="1136396" y="694816"/>
                </a:lnTo>
                <a:lnTo>
                  <a:pt x="1154176" y="662686"/>
                </a:lnTo>
                <a:lnTo>
                  <a:pt x="1158637" y="653414"/>
                </a:lnTo>
                <a:close/>
              </a:path>
              <a:path w="1207134" h="855980">
                <a:moveTo>
                  <a:pt x="1119504" y="684529"/>
                </a:moveTo>
                <a:lnTo>
                  <a:pt x="1119166" y="685038"/>
                </a:lnTo>
                <a:lnTo>
                  <a:pt x="1119504" y="684529"/>
                </a:lnTo>
                <a:close/>
              </a:path>
              <a:path w="1207134" h="855980">
                <a:moveTo>
                  <a:pt x="1136692" y="653566"/>
                </a:moveTo>
                <a:lnTo>
                  <a:pt x="1136495" y="653923"/>
                </a:lnTo>
                <a:lnTo>
                  <a:pt x="1136692" y="653566"/>
                </a:lnTo>
                <a:close/>
              </a:path>
              <a:path w="1207134" h="855980">
                <a:moveTo>
                  <a:pt x="1166001" y="637413"/>
                </a:moveTo>
                <a:lnTo>
                  <a:pt x="1144397" y="637413"/>
                </a:lnTo>
                <a:lnTo>
                  <a:pt x="1136692" y="653566"/>
                </a:lnTo>
                <a:lnTo>
                  <a:pt x="1136777" y="653414"/>
                </a:lnTo>
                <a:lnTo>
                  <a:pt x="1158637" y="653414"/>
                </a:lnTo>
                <a:lnTo>
                  <a:pt x="1162303" y="645795"/>
                </a:lnTo>
                <a:lnTo>
                  <a:pt x="1166001" y="637413"/>
                </a:lnTo>
                <a:close/>
              </a:path>
              <a:path w="1207134" h="855980">
                <a:moveTo>
                  <a:pt x="1153287" y="616585"/>
                </a:moveTo>
                <a:lnTo>
                  <a:pt x="1151509" y="621157"/>
                </a:lnTo>
                <a:lnTo>
                  <a:pt x="1144270" y="637666"/>
                </a:lnTo>
                <a:lnTo>
                  <a:pt x="1144397" y="637413"/>
                </a:lnTo>
                <a:lnTo>
                  <a:pt x="1166001" y="637413"/>
                </a:lnTo>
                <a:lnTo>
                  <a:pt x="1169924" y="628523"/>
                </a:lnTo>
                <a:lnTo>
                  <a:pt x="1171828" y="623824"/>
                </a:lnTo>
                <a:lnTo>
                  <a:pt x="1153287" y="616585"/>
                </a:lnTo>
                <a:close/>
              </a:path>
              <a:path w="1207134" h="855980">
                <a:moveTo>
                  <a:pt x="1151636" y="620776"/>
                </a:moveTo>
                <a:lnTo>
                  <a:pt x="1151469" y="621157"/>
                </a:lnTo>
                <a:lnTo>
                  <a:pt x="1151636" y="620776"/>
                </a:lnTo>
                <a:close/>
              </a:path>
              <a:path w="1207134" h="855980">
                <a:moveTo>
                  <a:pt x="1195038" y="551179"/>
                </a:moveTo>
                <a:lnTo>
                  <a:pt x="1174750" y="551179"/>
                </a:lnTo>
                <a:lnTo>
                  <a:pt x="1171955" y="561213"/>
                </a:lnTo>
                <a:lnTo>
                  <a:pt x="1191133" y="566420"/>
                </a:lnTo>
                <a:lnTo>
                  <a:pt x="1193927" y="556133"/>
                </a:lnTo>
                <a:lnTo>
                  <a:pt x="1195038" y="551179"/>
                </a:lnTo>
                <a:close/>
              </a:path>
              <a:path w="1207134" h="855980">
                <a:moveTo>
                  <a:pt x="1198952" y="533146"/>
                </a:moveTo>
                <a:lnTo>
                  <a:pt x="1178814" y="533146"/>
                </a:lnTo>
                <a:lnTo>
                  <a:pt x="1174623" y="551561"/>
                </a:lnTo>
                <a:lnTo>
                  <a:pt x="1174750" y="551179"/>
                </a:lnTo>
                <a:lnTo>
                  <a:pt x="1195038" y="551179"/>
                </a:lnTo>
                <a:lnTo>
                  <a:pt x="1198118" y="537463"/>
                </a:lnTo>
                <a:lnTo>
                  <a:pt x="1198952" y="533146"/>
                </a:lnTo>
                <a:close/>
              </a:path>
              <a:path w="1207134" h="855980">
                <a:moveTo>
                  <a:pt x="1186179" y="485013"/>
                </a:moveTo>
                <a:lnTo>
                  <a:pt x="1184910" y="496950"/>
                </a:lnTo>
                <a:lnTo>
                  <a:pt x="1182243" y="515365"/>
                </a:lnTo>
                <a:lnTo>
                  <a:pt x="1178687" y="533526"/>
                </a:lnTo>
                <a:lnTo>
                  <a:pt x="1178814" y="533146"/>
                </a:lnTo>
                <a:lnTo>
                  <a:pt x="1198952" y="533146"/>
                </a:lnTo>
                <a:lnTo>
                  <a:pt x="1201801" y="518413"/>
                </a:lnTo>
                <a:lnTo>
                  <a:pt x="1204595" y="499363"/>
                </a:lnTo>
                <a:lnTo>
                  <a:pt x="1205992" y="487172"/>
                </a:lnTo>
                <a:lnTo>
                  <a:pt x="1186179" y="485013"/>
                </a:lnTo>
                <a:close/>
              </a:path>
              <a:path w="1207134" h="855980">
                <a:moveTo>
                  <a:pt x="1182243" y="514985"/>
                </a:moveTo>
                <a:lnTo>
                  <a:pt x="1182169" y="515365"/>
                </a:lnTo>
                <a:lnTo>
                  <a:pt x="1182243" y="514985"/>
                </a:lnTo>
                <a:close/>
              </a:path>
              <a:path w="1207134" h="855980">
                <a:moveTo>
                  <a:pt x="1184910" y="496570"/>
                </a:moveTo>
                <a:lnTo>
                  <a:pt x="1184855" y="496950"/>
                </a:lnTo>
                <a:lnTo>
                  <a:pt x="1184910" y="496570"/>
                </a:lnTo>
                <a:close/>
              </a:path>
              <a:path w="1207134" h="855980">
                <a:moveTo>
                  <a:pt x="1206901" y="423672"/>
                </a:moveTo>
                <a:lnTo>
                  <a:pt x="1186942" y="423672"/>
                </a:lnTo>
                <a:lnTo>
                  <a:pt x="1187450" y="428116"/>
                </a:lnTo>
                <a:lnTo>
                  <a:pt x="1207135" y="425450"/>
                </a:lnTo>
                <a:lnTo>
                  <a:pt x="1206901" y="423672"/>
                </a:lnTo>
                <a:close/>
              </a:path>
              <a:path w="1207134" h="855980">
                <a:moveTo>
                  <a:pt x="1187047" y="424593"/>
                </a:moveTo>
                <a:close/>
              </a:path>
              <a:path w="1207134" h="855980">
                <a:moveTo>
                  <a:pt x="1202832" y="406400"/>
                </a:moveTo>
                <a:lnTo>
                  <a:pt x="1182116" y="406400"/>
                </a:lnTo>
                <a:lnTo>
                  <a:pt x="1182370" y="407162"/>
                </a:lnTo>
                <a:lnTo>
                  <a:pt x="1185164" y="415925"/>
                </a:lnTo>
                <a:lnTo>
                  <a:pt x="1187047" y="424593"/>
                </a:lnTo>
                <a:lnTo>
                  <a:pt x="1186942" y="423672"/>
                </a:lnTo>
                <a:lnTo>
                  <a:pt x="1206901" y="423672"/>
                </a:lnTo>
                <a:lnTo>
                  <a:pt x="1206500" y="420624"/>
                </a:lnTo>
                <a:lnTo>
                  <a:pt x="1204087" y="410463"/>
                </a:lnTo>
                <a:lnTo>
                  <a:pt x="1202832" y="406400"/>
                </a:lnTo>
                <a:close/>
              </a:path>
              <a:path w="1207134" h="855980">
                <a:moveTo>
                  <a:pt x="1184910" y="415289"/>
                </a:moveTo>
                <a:lnTo>
                  <a:pt x="1185055" y="415925"/>
                </a:lnTo>
                <a:lnTo>
                  <a:pt x="1184910" y="415289"/>
                </a:lnTo>
                <a:close/>
              </a:path>
              <a:path w="1207134" h="855980">
                <a:moveTo>
                  <a:pt x="1182321" y="407043"/>
                </a:moveTo>
                <a:close/>
              </a:path>
              <a:path w="1207134" h="855980">
                <a:moveTo>
                  <a:pt x="1196409" y="389127"/>
                </a:moveTo>
                <a:lnTo>
                  <a:pt x="1174242" y="389127"/>
                </a:lnTo>
                <a:lnTo>
                  <a:pt x="1178941" y="398525"/>
                </a:lnTo>
                <a:lnTo>
                  <a:pt x="1182321" y="407043"/>
                </a:lnTo>
                <a:lnTo>
                  <a:pt x="1182116" y="406400"/>
                </a:lnTo>
                <a:lnTo>
                  <a:pt x="1202832" y="406400"/>
                </a:lnTo>
                <a:lnTo>
                  <a:pt x="1200912" y="400176"/>
                </a:lnTo>
                <a:lnTo>
                  <a:pt x="1196848" y="390016"/>
                </a:lnTo>
                <a:lnTo>
                  <a:pt x="1196409" y="389127"/>
                </a:lnTo>
                <a:close/>
              </a:path>
              <a:path w="1207134" h="855980">
                <a:moveTo>
                  <a:pt x="1178560" y="397763"/>
                </a:moveTo>
                <a:lnTo>
                  <a:pt x="1178868" y="398525"/>
                </a:lnTo>
                <a:lnTo>
                  <a:pt x="1178560" y="397763"/>
                </a:lnTo>
                <a:close/>
              </a:path>
              <a:path w="1207134" h="855980">
                <a:moveTo>
                  <a:pt x="1192020" y="380238"/>
                </a:moveTo>
                <a:lnTo>
                  <a:pt x="1169162" y="380238"/>
                </a:lnTo>
                <a:lnTo>
                  <a:pt x="1174496" y="389635"/>
                </a:lnTo>
                <a:lnTo>
                  <a:pt x="1174242" y="389127"/>
                </a:lnTo>
                <a:lnTo>
                  <a:pt x="1196409" y="389127"/>
                </a:lnTo>
                <a:lnTo>
                  <a:pt x="1192020" y="380238"/>
                </a:lnTo>
                <a:close/>
              </a:path>
              <a:path w="1207134" h="855980">
                <a:moveTo>
                  <a:pt x="1186985" y="371475"/>
                </a:moveTo>
                <a:lnTo>
                  <a:pt x="1163320" y="371475"/>
                </a:lnTo>
                <a:lnTo>
                  <a:pt x="1163574" y="371856"/>
                </a:lnTo>
                <a:lnTo>
                  <a:pt x="1169416" y="380746"/>
                </a:lnTo>
                <a:lnTo>
                  <a:pt x="1169162" y="380238"/>
                </a:lnTo>
                <a:lnTo>
                  <a:pt x="1192020" y="380238"/>
                </a:lnTo>
                <a:lnTo>
                  <a:pt x="1191895" y="379984"/>
                </a:lnTo>
                <a:lnTo>
                  <a:pt x="1186985" y="371475"/>
                </a:lnTo>
                <a:close/>
              </a:path>
              <a:path w="1207134" h="855980">
                <a:moveTo>
                  <a:pt x="1163546" y="371819"/>
                </a:moveTo>
                <a:close/>
              </a:path>
              <a:path w="1207134" h="855980">
                <a:moveTo>
                  <a:pt x="1171575" y="349631"/>
                </a:moveTo>
                <a:lnTo>
                  <a:pt x="1156335" y="362331"/>
                </a:lnTo>
                <a:lnTo>
                  <a:pt x="1156970" y="362965"/>
                </a:lnTo>
                <a:lnTo>
                  <a:pt x="1163546" y="371819"/>
                </a:lnTo>
                <a:lnTo>
                  <a:pt x="1163320" y="371475"/>
                </a:lnTo>
                <a:lnTo>
                  <a:pt x="1186985" y="371475"/>
                </a:lnTo>
                <a:lnTo>
                  <a:pt x="1186179" y="370077"/>
                </a:lnTo>
                <a:lnTo>
                  <a:pt x="1179576" y="360299"/>
                </a:lnTo>
                <a:lnTo>
                  <a:pt x="1172337" y="350520"/>
                </a:lnTo>
                <a:lnTo>
                  <a:pt x="1171575" y="349631"/>
                </a:lnTo>
                <a:close/>
              </a:path>
              <a:path w="1207134" h="855980">
                <a:moveTo>
                  <a:pt x="1156589" y="362585"/>
                </a:moveTo>
                <a:lnTo>
                  <a:pt x="1156876" y="362965"/>
                </a:lnTo>
                <a:lnTo>
                  <a:pt x="1156589" y="362585"/>
                </a:lnTo>
                <a:close/>
              </a:path>
              <a:path w="1207134" h="855980">
                <a:moveTo>
                  <a:pt x="1112266" y="318388"/>
                </a:moveTo>
                <a:lnTo>
                  <a:pt x="1115822" y="321310"/>
                </a:lnTo>
                <a:lnTo>
                  <a:pt x="1118193" y="318515"/>
                </a:lnTo>
                <a:lnTo>
                  <a:pt x="1112647" y="318515"/>
                </a:lnTo>
                <a:lnTo>
                  <a:pt x="1112266" y="318388"/>
                </a:lnTo>
                <a:close/>
              </a:path>
              <a:path w="1207134" h="855980">
                <a:moveTo>
                  <a:pt x="1110895" y="292100"/>
                </a:moveTo>
                <a:lnTo>
                  <a:pt x="1077214" y="292100"/>
                </a:lnTo>
                <a:lnTo>
                  <a:pt x="1089787" y="300989"/>
                </a:lnTo>
                <a:lnTo>
                  <a:pt x="1101471" y="309752"/>
                </a:lnTo>
                <a:lnTo>
                  <a:pt x="1112647" y="318515"/>
                </a:lnTo>
                <a:lnTo>
                  <a:pt x="1118193" y="318515"/>
                </a:lnTo>
                <a:lnTo>
                  <a:pt x="1128649" y="306197"/>
                </a:lnTo>
                <a:lnTo>
                  <a:pt x="1125093" y="303149"/>
                </a:lnTo>
                <a:lnTo>
                  <a:pt x="1113409" y="294004"/>
                </a:lnTo>
                <a:lnTo>
                  <a:pt x="1110895" y="292100"/>
                </a:lnTo>
                <a:close/>
              </a:path>
              <a:path w="1207134" h="855980">
                <a:moveTo>
                  <a:pt x="1101217" y="309625"/>
                </a:moveTo>
                <a:lnTo>
                  <a:pt x="1101380" y="309752"/>
                </a:lnTo>
                <a:lnTo>
                  <a:pt x="1101217" y="309625"/>
                </a:lnTo>
                <a:close/>
              </a:path>
              <a:path w="1207134" h="855980">
                <a:moveTo>
                  <a:pt x="1089533" y="300863"/>
                </a:moveTo>
                <a:lnTo>
                  <a:pt x="1089703" y="300989"/>
                </a:lnTo>
                <a:lnTo>
                  <a:pt x="1089533" y="300863"/>
                </a:lnTo>
                <a:close/>
              </a:path>
              <a:path w="1207134" h="855980">
                <a:moveTo>
                  <a:pt x="1062990" y="259461"/>
                </a:moveTo>
                <a:lnTo>
                  <a:pt x="1052449" y="276225"/>
                </a:lnTo>
                <a:lnTo>
                  <a:pt x="1064387" y="283717"/>
                </a:lnTo>
                <a:lnTo>
                  <a:pt x="1077341" y="292353"/>
                </a:lnTo>
                <a:lnTo>
                  <a:pt x="1077214" y="292100"/>
                </a:lnTo>
                <a:lnTo>
                  <a:pt x="1110895" y="292100"/>
                </a:lnTo>
                <a:lnTo>
                  <a:pt x="1101344" y="284861"/>
                </a:lnTo>
                <a:lnTo>
                  <a:pt x="1088390" y="275844"/>
                </a:lnTo>
                <a:lnTo>
                  <a:pt x="1074927" y="266953"/>
                </a:lnTo>
                <a:lnTo>
                  <a:pt x="1062990" y="259461"/>
                </a:lnTo>
                <a:close/>
              </a:path>
              <a:path w="1207134" h="855980">
                <a:moveTo>
                  <a:pt x="1064133" y="283590"/>
                </a:moveTo>
                <a:lnTo>
                  <a:pt x="1064324" y="283717"/>
                </a:lnTo>
                <a:lnTo>
                  <a:pt x="1064133" y="283590"/>
                </a:lnTo>
                <a:close/>
              </a:path>
              <a:path w="1207134" h="855980">
                <a:moveTo>
                  <a:pt x="985412" y="217550"/>
                </a:moveTo>
                <a:lnTo>
                  <a:pt x="937895" y="217550"/>
                </a:lnTo>
                <a:lnTo>
                  <a:pt x="973201" y="233552"/>
                </a:lnTo>
                <a:lnTo>
                  <a:pt x="972947" y="233552"/>
                </a:lnTo>
                <a:lnTo>
                  <a:pt x="989838" y="241681"/>
                </a:lnTo>
                <a:lnTo>
                  <a:pt x="1001395" y="247650"/>
                </a:lnTo>
                <a:lnTo>
                  <a:pt x="1010412" y="229997"/>
                </a:lnTo>
                <a:lnTo>
                  <a:pt x="998601" y="223900"/>
                </a:lnTo>
                <a:lnTo>
                  <a:pt x="985412" y="217550"/>
                </a:lnTo>
                <a:close/>
              </a:path>
              <a:path w="1207134" h="855980">
                <a:moveTo>
                  <a:pt x="938022" y="196087"/>
                </a:moveTo>
                <a:lnTo>
                  <a:pt x="930275" y="214375"/>
                </a:lnTo>
                <a:lnTo>
                  <a:pt x="938149" y="217677"/>
                </a:lnTo>
                <a:lnTo>
                  <a:pt x="937895" y="217550"/>
                </a:lnTo>
                <a:lnTo>
                  <a:pt x="985412" y="217550"/>
                </a:lnTo>
                <a:lnTo>
                  <a:pt x="981455" y="215646"/>
                </a:lnTo>
                <a:lnTo>
                  <a:pt x="945896" y="199389"/>
                </a:lnTo>
                <a:lnTo>
                  <a:pt x="938022" y="196087"/>
                </a:lnTo>
                <a:close/>
              </a:path>
              <a:path w="1207134" h="855980">
                <a:moveTo>
                  <a:pt x="877456" y="187071"/>
                </a:moveTo>
                <a:lnTo>
                  <a:pt x="861695" y="187071"/>
                </a:lnTo>
                <a:lnTo>
                  <a:pt x="875411" y="192404"/>
                </a:lnTo>
                <a:lnTo>
                  <a:pt x="877456" y="187071"/>
                </a:lnTo>
                <a:close/>
              </a:path>
              <a:path w="1207134" h="855980">
                <a:moveTo>
                  <a:pt x="807212" y="147574"/>
                </a:moveTo>
                <a:lnTo>
                  <a:pt x="801116" y="166370"/>
                </a:lnTo>
                <a:lnTo>
                  <a:pt x="820927" y="172720"/>
                </a:lnTo>
                <a:lnTo>
                  <a:pt x="820674" y="172720"/>
                </a:lnTo>
                <a:lnTo>
                  <a:pt x="861949" y="187198"/>
                </a:lnTo>
                <a:lnTo>
                  <a:pt x="861695" y="187071"/>
                </a:lnTo>
                <a:lnTo>
                  <a:pt x="877456" y="187071"/>
                </a:lnTo>
                <a:lnTo>
                  <a:pt x="882523" y="173862"/>
                </a:lnTo>
                <a:lnTo>
                  <a:pt x="868552" y="168528"/>
                </a:lnTo>
                <a:lnTo>
                  <a:pt x="827151" y="153924"/>
                </a:lnTo>
                <a:lnTo>
                  <a:pt x="807212" y="147574"/>
                </a:lnTo>
                <a:close/>
              </a:path>
              <a:path w="1207134" h="855980">
                <a:moveTo>
                  <a:pt x="745576" y="145541"/>
                </a:moveTo>
                <a:lnTo>
                  <a:pt x="733552" y="145541"/>
                </a:lnTo>
                <a:lnTo>
                  <a:pt x="744601" y="148844"/>
                </a:lnTo>
                <a:lnTo>
                  <a:pt x="745576" y="145541"/>
                </a:lnTo>
                <a:close/>
              </a:path>
              <a:path w="1207134" h="855980">
                <a:moveTo>
                  <a:pt x="673354" y="109092"/>
                </a:moveTo>
                <a:lnTo>
                  <a:pt x="668528" y="128270"/>
                </a:lnTo>
                <a:lnTo>
                  <a:pt x="687832" y="133096"/>
                </a:lnTo>
                <a:lnTo>
                  <a:pt x="687578" y="133096"/>
                </a:lnTo>
                <a:lnTo>
                  <a:pt x="733806" y="145669"/>
                </a:lnTo>
                <a:lnTo>
                  <a:pt x="733552" y="145541"/>
                </a:lnTo>
                <a:lnTo>
                  <a:pt x="745576" y="145541"/>
                </a:lnTo>
                <a:lnTo>
                  <a:pt x="750189" y="129921"/>
                </a:lnTo>
                <a:lnTo>
                  <a:pt x="739140" y="126619"/>
                </a:lnTo>
                <a:lnTo>
                  <a:pt x="692658" y="113919"/>
                </a:lnTo>
                <a:lnTo>
                  <a:pt x="673354" y="109092"/>
                </a:lnTo>
                <a:close/>
              </a:path>
              <a:path w="1207134" h="855980">
                <a:moveTo>
                  <a:pt x="537464" y="78739"/>
                </a:moveTo>
                <a:lnTo>
                  <a:pt x="533781" y="98298"/>
                </a:lnTo>
                <a:lnTo>
                  <a:pt x="541655" y="99695"/>
                </a:lnTo>
                <a:lnTo>
                  <a:pt x="591693" y="110109"/>
                </a:lnTo>
                <a:lnTo>
                  <a:pt x="610870" y="114553"/>
                </a:lnTo>
                <a:lnTo>
                  <a:pt x="615315" y="95250"/>
                </a:lnTo>
                <a:lnTo>
                  <a:pt x="595884" y="90677"/>
                </a:lnTo>
                <a:lnTo>
                  <a:pt x="545465" y="80263"/>
                </a:lnTo>
                <a:lnTo>
                  <a:pt x="537464" y="78739"/>
                </a:lnTo>
                <a:close/>
              </a:path>
              <a:path w="1207134" h="855980">
                <a:moveTo>
                  <a:pt x="400304" y="55752"/>
                </a:moveTo>
                <a:lnTo>
                  <a:pt x="397383" y="75311"/>
                </a:lnTo>
                <a:lnTo>
                  <a:pt x="438658" y="81534"/>
                </a:lnTo>
                <a:lnTo>
                  <a:pt x="438404" y="81534"/>
                </a:lnTo>
                <a:lnTo>
                  <a:pt x="475488" y="87629"/>
                </a:lnTo>
                <a:lnTo>
                  <a:pt x="478790" y="68072"/>
                </a:lnTo>
                <a:lnTo>
                  <a:pt x="441579" y="61975"/>
                </a:lnTo>
                <a:lnTo>
                  <a:pt x="400304" y="55752"/>
                </a:lnTo>
                <a:close/>
              </a:path>
              <a:path w="1207134" h="855980">
                <a:moveTo>
                  <a:pt x="262000" y="39497"/>
                </a:moveTo>
                <a:lnTo>
                  <a:pt x="260223" y="59309"/>
                </a:lnTo>
                <a:lnTo>
                  <a:pt x="277749" y="60833"/>
                </a:lnTo>
                <a:lnTo>
                  <a:pt x="277495" y="60833"/>
                </a:lnTo>
                <a:lnTo>
                  <a:pt x="332105" y="66801"/>
                </a:lnTo>
                <a:lnTo>
                  <a:pt x="338582" y="67690"/>
                </a:lnTo>
                <a:lnTo>
                  <a:pt x="341122" y="48006"/>
                </a:lnTo>
                <a:lnTo>
                  <a:pt x="334391" y="47116"/>
                </a:lnTo>
                <a:lnTo>
                  <a:pt x="279654" y="41148"/>
                </a:lnTo>
                <a:lnTo>
                  <a:pt x="262000" y="39497"/>
                </a:lnTo>
                <a:close/>
              </a:path>
              <a:path w="1207134" h="855980">
                <a:moveTo>
                  <a:pt x="123317" y="29845"/>
                </a:moveTo>
                <a:lnTo>
                  <a:pt x="122300" y="49657"/>
                </a:lnTo>
                <a:lnTo>
                  <a:pt x="167512" y="51942"/>
                </a:lnTo>
                <a:lnTo>
                  <a:pt x="201168" y="54356"/>
                </a:lnTo>
                <a:lnTo>
                  <a:pt x="202565" y="34544"/>
                </a:lnTo>
                <a:lnTo>
                  <a:pt x="168656" y="32258"/>
                </a:lnTo>
                <a:lnTo>
                  <a:pt x="123317" y="29845"/>
                </a:lnTo>
                <a:close/>
              </a:path>
              <a:path w="1207134" h="855980">
                <a:moveTo>
                  <a:pt x="76835" y="0"/>
                </a:moveTo>
                <a:lnTo>
                  <a:pt x="0" y="36957"/>
                </a:lnTo>
                <a:lnTo>
                  <a:pt x="75692" y="76200"/>
                </a:lnTo>
                <a:lnTo>
                  <a:pt x="7683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3663696" y="5609844"/>
            <a:ext cx="5224780" cy="399415"/>
          </a:xfrm>
          <a:custGeom>
            <a:avLst/>
            <a:gdLst/>
            <a:ahLst/>
            <a:cxnLst/>
            <a:rect l="l" t="t" r="r" b="b"/>
            <a:pathLst>
              <a:path w="5224780" h="399414">
                <a:moveTo>
                  <a:pt x="5224272" y="0"/>
                </a:moveTo>
                <a:lnTo>
                  <a:pt x="648462" y="0"/>
                </a:lnTo>
                <a:lnTo>
                  <a:pt x="0" y="399287"/>
                </a:lnTo>
                <a:lnTo>
                  <a:pt x="4575809" y="399287"/>
                </a:lnTo>
                <a:lnTo>
                  <a:pt x="522427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3663696" y="5609844"/>
            <a:ext cx="5224780" cy="399415"/>
          </a:xfrm>
          <a:custGeom>
            <a:avLst/>
            <a:gdLst/>
            <a:ahLst/>
            <a:cxnLst/>
            <a:rect l="l" t="t" r="r" b="b"/>
            <a:pathLst>
              <a:path w="5224780" h="399414">
                <a:moveTo>
                  <a:pt x="0" y="399287"/>
                </a:moveTo>
                <a:lnTo>
                  <a:pt x="648462" y="0"/>
                </a:lnTo>
                <a:lnTo>
                  <a:pt x="5224272" y="0"/>
                </a:lnTo>
                <a:lnTo>
                  <a:pt x="4575809" y="399287"/>
                </a:lnTo>
                <a:lnTo>
                  <a:pt x="0" y="399287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777745" y="953635"/>
            <a:ext cx="7515225" cy="708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98420">
              <a:lnSpc>
                <a:spcPct val="100000"/>
              </a:lnSpc>
            </a:pPr>
            <a:r>
              <a:rPr sz="1800" spc="-15" dirty="0">
                <a:latin typeface="Microsoft YaHei"/>
                <a:cs typeface="Microsoft YaHei"/>
              </a:rPr>
              <a:t>U</a:t>
            </a:r>
            <a:r>
              <a:rPr sz="1800" spc="-20" dirty="0">
                <a:latin typeface="Microsoft YaHei"/>
                <a:cs typeface="Microsoft YaHei"/>
              </a:rPr>
              <a:t>s</a:t>
            </a:r>
            <a:r>
              <a:rPr sz="1800" spc="-15" dirty="0">
                <a:latin typeface="Microsoft YaHei"/>
                <a:cs typeface="Microsoft YaHei"/>
              </a:rPr>
              <a:t>ing</a:t>
            </a:r>
            <a:r>
              <a:rPr sz="1800" spc="1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Data</a:t>
            </a:r>
            <a:r>
              <a:rPr sz="1800" spc="1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f</a:t>
            </a:r>
            <a:r>
              <a:rPr sz="1800" spc="-40" dirty="0">
                <a:latin typeface="Microsoft YaHei"/>
                <a:cs typeface="Microsoft YaHei"/>
              </a:rPr>
              <a:t>r</a:t>
            </a:r>
            <a:r>
              <a:rPr sz="1800" spc="-15" dirty="0">
                <a:latin typeface="Microsoft YaHei"/>
                <a:cs typeface="Microsoft YaHei"/>
              </a:rPr>
              <a:t>om</a:t>
            </a:r>
            <a:r>
              <a:rPr sz="1800" spc="1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Multip</a:t>
            </a:r>
            <a:r>
              <a:rPr sz="1800" spc="-5" dirty="0">
                <a:latin typeface="Microsoft YaHei"/>
                <a:cs typeface="Microsoft YaHei"/>
              </a:rPr>
              <a:t>l</a:t>
            </a:r>
            <a:r>
              <a:rPr sz="1800" dirty="0">
                <a:latin typeface="Microsoft YaHei"/>
                <a:cs typeface="Microsoft YaHei"/>
              </a:rPr>
              <a:t>e</a:t>
            </a:r>
            <a:r>
              <a:rPr sz="1800" spc="5" dirty="0">
                <a:latin typeface="Microsoft YaHei"/>
                <a:cs typeface="Microsoft YaHei"/>
              </a:rPr>
              <a:t> </a:t>
            </a:r>
            <a:r>
              <a:rPr sz="1800" spc="-10" dirty="0">
                <a:latin typeface="Microsoft YaHei"/>
                <a:cs typeface="Microsoft YaHei"/>
              </a:rPr>
              <a:t>Diag</a:t>
            </a:r>
            <a:r>
              <a:rPr sz="1800" spc="-25" dirty="0">
                <a:latin typeface="Microsoft YaHei"/>
                <a:cs typeface="Microsoft YaHei"/>
              </a:rPr>
              <a:t>n</a:t>
            </a:r>
            <a:r>
              <a:rPr sz="1800" spc="-15" dirty="0">
                <a:latin typeface="Microsoft YaHei"/>
                <a:cs typeface="Microsoft YaHei"/>
              </a:rPr>
              <a:t>o</a:t>
            </a:r>
            <a:r>
              <a:rPr sz="1800" spc="-25" dirty="0">
                <a:latin typeface="Microsoft YaHei"/>
                <a:cs typeface="Microsoft YaHei"/>
              </a:rPr>
              <a:t>s</a:t>
            </a:r>
            <a:r>
              <a:rPr sz="1800" dirty="0">
                <a:latin typeface="Microsoft YaHei"/>
                <a:cs typeface="Microsoft YaHei"/>
              </a:rPr>
              <a:t>tic</a:t>
            </a:r>
            <a:r>
              <a:rPr sz="1800" spc="25" dirty="0">
                <a:latin typeface="Microsoft YaHei"/>
                <a:cs typeface="Microsoft YaHei"/>
              </a:rPr>
              <a:t> </a:t>
            </a:r>
            <a:r>
              <a:rPr sz="1800" dirty="0">
                <a:latin typeface="Microsoft YaHei"/>
                <a:cs typeface="Microsoft YaHei"/>
              </a:rPr>
              <a:t>Ce</a:t>
            </a:r>
            <a:r>
              <a:rPr sz="1800" spc="-15" dirty="0">
                <a:latin typeface="Microsoft YaHei"/>
                <a:cs typeface="Microsoft YaHei"/>
              </a:rPr>
              <a:t>n</a:t>
            </a:r>
            <a:r>
              <a:rPr sz="1800" spc="-20" dirty="0">
                <a:latin typeface="Microsoft YaHei"/>
                <a:cs typeface="Microsoft YaHei"/>
              </a:rPr>
              <a:t>t</a:t>
            </a:r>
            <a:r>
              <a:rPr sz="1800" spc="-5" dirty="0">
                <a:latin typeface="Microsoft YaHei"/>
                <a:cs typeface="Microsoft YaHei"/>
              </a:rPr>
              <a:t>e</a:t>
            </a:r>
            <a:r>
              <a:rPr sz="1800" spc="5" dirty="0">
                <a:latin typeface="Microsoft YaHei"/>
                <a:cs typeface="Microsoft YaHei"/>
              </a:rPr>
              <a:t>r</a:t>
            </a:r>
            <a:r>
              <a:rPr sz="1800" spc="-10" dirty="0">
                <a:latin typeface="Microsoft YaHei"/>
                <a:cs typeface="Microsoft YaHei"/>
              </a:rPr>
              <a:t>s</a:t>
            </a:r>
            <a:endParaRPr sz="1800" dirty="0">
              <a:latin typeface="Microsoft YaHei"/>
              <a:cs typeface="Microsoft YaHei"/>
            </a:endParaRPr>
          </a:p>
          <a:p>
            <a:pPr marL="12700">
              <a:lnSpc>
                <a:spcPts val="1950"/>
              </a:lnSpc>
              <a:spcBef>
                <a:spcPts val="259"/>
              </a:spcBef>
            </a:pPr>
            <a:r>
              <a:rPr sz="1800" b="1" spc="-50" dirty="0">
                <a:solidFill>
                  <a:srgbClr val="FF0000"/>
                </a:solidFill>
                <a:latin typeface="Microsoft YaHei"/>
                <a:cs typeface="Microsoft YaHei"/>
              </a:rPr>
              <a:t>R</a:t>
            </a:r>
            <a:r>
              <a:rPr sz="1800" b="1" spc="-15" dirty="0">
                <a:solidFill>
                  <a:srgbClr val="FF0000"/>
                </a:solidFill>
                <a:latin typeface="Microsoft YaHei"/>
                <a:cs typeface="Microsoft YaHei"/>
              </a:rPr>
              <a:t>e</a:t>
            </a:r>
            <a:r>
              <a:rPr sz="1800" b="1" spc="-20" dirty="0">
                <a:solidFill>
                  <a:srgbClr val="FF0000"/>
                </a:solidFill>
                <a:latin typeface="Microsoft YaHei"/>
                <a:cs typeface="Microsoft YaHei"/>
              </a:rPr>
              <a:t>c</a:t>
            </a:r>
            <a:r>
              <a:rPr sz="1800" b="1" dirty="0">
                <a:solidFill>
                  <a:srgbClr val="FF0000"/>
                </a:solidFill>
                <a:latin typeface="Microsoft YaHei"/>
                <a:cs typeface="Microsoft YaHei"/>
              </a:rPr>
              <a:t>o</a:t>
            </a:r>
            <a:r>
              <a:rPr sz="1800" b="1" spc="-20" dirty="0">
                <a:solidFill>
                  <a:srgbClr val="FF0000"/>
                </a:solidFill>
                <a:latin typeface="Microsoft YaHei"/>
                <a:cs typeface="Microsoft YaHei"/>
              </a:rPr>
              <a:t>r</a:t>
            </a:r>
            <a:r>
              <a:rPr sz="1800" b="1" spc="-15" dirty="0">
                <a:solidFill>
                  <a:srgbClr val="FF0000"/>
                </a:solidFill>
                <a:latin typeface="Microsoft YaHei"/>
                <a:cs typeface="Microsoft YaHei"/>
              </a:rPr>
              <a:t>ds</a:t>
            </a:r>
            <a:endParaRPr sz="1800" dirty="0">
              <a:latin typeface="Microsoft YaHei"/>
              <a:cs typeface="Microsoft YaHei"/>
            </a:endParaRPr>
          </a:p>
          <a:p>
            <a:pPr marL="4700270">
              <a:lnSpc>
                <a:spcPts val="1470"/>
              </a:lnSpc>
            </a:pPr>
            <a:r>
              <a:rPr sz="1400" b="1" spc="-45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4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tr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4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k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400" b="1" spc="-2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iagn</a:t>
            </a:r>
            <a:r>
              <a:rPr sz="1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os</a:t>
            </a:r>
            <a:r>
              <a:rPr sz="14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400" b="1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1042" y="3965315"/>
            <a:ext cx="3302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Microsoft YaHei"/>
                <a:cs typeface="Microsoft YaHei"/>
              </a:rPr>
              <a:t>基础 慢病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13553" y="5718824"/>
            <a:ext cx="292544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DengXian"/>
                <a:cs typeface="DengXian"/>
              </a:rPr>
              <a:t>社区卫生服务中心</a:t>
            </a:r>
            <a:r>
              <a:rPr sz="1400" spc="-25" dirty="0">
                <a:solidFill>
                  <a:srgbClr val="FFFFFF"/>
                </a:solidFill>
                <a:latin typeface="DengXian"/>
                <a:cs typeface="DengXian"/>
              </a:rPr>
              <a:t> </a:t>
            </a:r>
            <a:r>
              <a:rPr sz="1400" dirty="0">
                <a:solidFill>
                  <a:srgbClr val="FFFFFF"/>
                </a:solidFill>
                <a:latin typeface="DengXian"/>
                <a:cs typeface="DengXian"/>
              </a:rPr>
              <a:t>→ 医院A</a:t>
            </a:r>
            <a:r>
              <a:rPr sz="1400" spc="-20" dirty="0">
                <a:solidFill>
                  <a:srgbClr val="FFFFFF"/>
                </a:solidFill>
                <a:latin typeface="DengXian"/>
                <a:cs typeface="DengXian"/>
              </a:rPr>
              <a:t> </a:t>
            </a:r>
            <a:r>
              <a:rPr sz="1400" dirty="0">
                <a:solidFill>
                  <a:srgbClr val="FFFFFF"/>
                </a:solidFill>
                <a:latin typeface="DengXian"/>
                <a:cs typeface="DengXian"/>
              </a:rPr>
              <a:t>→ 医院B</a:t>
            </a:r>
            <a:endParaRPr sz="1400" dirty="0">
              <a:latin typeface="DengXian"/>
              <a:cs typeface="DengXi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59864" y="1994916"/>
            <a:ext cx="875030" cy="317500"/>
          </a:xfrm>
          <a:prstGeom prst="rect">
            <a:avLst/>
          </a:prstGeom>
          <a:ln w="1219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8765">
              <a:lnSpc>
                <a:spcPct val="100000"/>
              </a:lnSpc>
            </a:pPr>
            <a:r>
              <a:rPr sz="1200" dirty="0">
                <a:solidFill>
                  <a:srgbClr val="001F5F"/>
                </a:solidFill>
                <a:latin typeface="Microsoft YaHei"/>
                <a:cs typeface="Microsoft YaHei"/>
              </a:rPr>
              <a:t>疾病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59864" y="2404872"/>
            <a:ext cx="875030" cy="315595"/>
          </a:xfrm>
          <a:prstGeom prst="rect">
            <a:avLst/>
          </a:prstGeom>
          <a:ln w="1219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8765">
              <a:lnSpc>
                <a:spcPct val="100000"/>
              </a:lnSpc>
            </a:pPr>
            <a:r>
              <a:rPr sz="1200" dirty="0">
                <a:solidFill>
                  <a:srgbClr val="001F5F"/>
                </a:solidFill>
                <a:latin typeface="Microsoft YaHei"/>
                <a:cs typeface="Microsoft YaHei"/>
              </a:rPr>
              <a:t>症状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59864" y="2842260"/>
            <a:ext cx="875030" cy="315595"/>
          </a:xfrm>
          <a:prstGeom prst="rect">
            <a:avLst/>
          </a:prstGeom>
          <a:ln w="1219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8765">
              <a:lnSpc>
                <a:spcPct val="100000"/>
              </a:lnSpc>
            </a:pPr>
            <a:r>
              <a:rPr sz="1200" dirty="0">
                <a:solidFill>
                  <a:srgbClr val="001F5F"/>
                </a:solidFill>
                <a:latin typeface="Microsoft YaHei"/>
                <a:cs typeface="Microsoft YaHei"/>
              </a:rPr>
              <a:t>检验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50720" y="3329940"/>
            <a:ext cx="875030" cy="315595"/>
          </a:xfrm>
          <a:prstGeom prst="rect">
            <a:avLst/>
          </a:prstGeom>
          <a:ln w="1219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8130">
              <a:lnSpc>
                <a:spcPct val="100000"/>
              </a:lnSpc>
            </a:pPr>
            <a:r>
              <a:rPr sz="1200" dirty="0">
                <a:solidFill>
                  <a:srgbClr val="001F5F"/>
                </a:solidFill>
                <a:latin typeface="Microsoft YaHei"/>
                <a:cs typeface="Microsoft YaHei"/>
              </a:rPr>
              <a:t>检查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50720" y="3738371"/>
            <a:ext cx="875030" cy="315595"/>
          </a:xfrm>
          <a:prstGeom prst="rect">
            <a:avLst/>
          </a:prstGeom>
          <a:ln w="1219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8130">
              <a:lnSpc>
                <a:spcPct val="100000"/>
              </a:lnSpc>
            </a:pPr>
            <a:r>
              <a:rPr sz="1200" dirty="0">
                <a:solidFill>
                  <a:srgbClr val="001F5F"/>
                </a:solidFill>
                <a:latin typeface="Microsoft YaHei"/>
                <a:cs typeface="Microsoft YaHei"/>
              </a:rPr>
              <a:t>手术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59864" y="4158996"/>
            <a:ext cx="875030" cy="317500"/>
          </a:xfrm>
          <a:prstGeom prst="rect">
            <a:avLst/>
          </a:prstGeom>
          <a:ln w="1219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2565">
              <a:lnSpc>
                <a:spcPct val="100000"/>
              </a:lnSpc>
            </a:pPr>
            <a:r>
              <a:rPr sz="1200" dirty="0">
                <a:solidFill>
                  <a:srgbClr val="001F5F"/>
                </a:solidFill>
                <a:latin typeface="Microsoft YaHei"/>
                <a:cs typeface="Microsoft YaHei"/>
              </a:rPr>
              <a:t>家族史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98285" y="5095494"/>
            <a:ext cx="603250" cy="477520"/>
          </a:xfrm>
          <a:custGeom>
            <a:avLst/>
            <a:gdLst/>
            <a:ahLst/>
            <a:cxnLst/>
            <a:rect l="l" t="t" r="r" b="b"/>
            <a:pathLst>
              <a:path w="603250" h="477520">
                <a:moveTo>
                  <a:pt x="536705" y="39284"/>
                </a:moveTo>
                <a:lnTo>
                  <a:pt x="0" y="461390"/>
                </a:lnTo>
                <a:lnTo>
                  <a:pt x="12191" y="477011"/>
                </a:lnTo>
                <a:lnTo>
                  <a:pt x="548937" y="54847"/>
                </a:lnTo>
                <a:lnTo>
                  <a:pt x="536705" y="39284"/>
                </a:lnTo>
                <a:close/>
              </a:path>
              <a:path w="603250" h="477520">
                <a:moveTo>
                  <a:pt x="587902" y="31495"/>
                </a:moveTo>
                <a:lnTo>
                  <a:pt x="546608" y="31495"/>
                </a:lnTo>
                <a:lnTo>
                  <a:pt x="558927" y="46989"/>
                </a:lnTo>
                <a:lnTo>
                  <a:pt x="548937" y="54847"/>
                </a:lnTo>
                <a:lnTo>
                  <a:pt x="566419" y="77088"/>
                </a:lnTo>
                <a:lnTo>
                  <a:pt x="587902" y="31495"/>
                </a:lnTo>
                <a:close/>
              </a:path>
              <a:path w="603250" h="477520">
                <a:moveTo>
                  <a:pt x="546608" y="31495"/>
                </a:moveTo>
                <a:lnTo>
                  <a:pt x="536705" y="39284"/>
                </a:lnTo>
                <a:lnTo>
                  <a:pt x="548937" y="54847"/>
                </a:lnTo>
                <a:lnTo>
                  <a:pt x="558927" y="46989"/>
                </a:lnTo>
                <a:lnTo>
                  <a:pt x="546608" y="31495"/>
                </a:lnTo>
                <a:close/>
              </a:path>
              <a:path w="603250" h="477520">
                <a:moveTo>
                  <a:pt x="602741" y="0"/>
                </a:moveTo>
                <a:lnTo>
                  <a:pt x="519303" y="17144"/>
                </a:lnTo>
                <a:lnTo>
                  <a:pt x="536705" y="39284"/>
                </a:lnTo>
                <a:lnTo>
                  <a:pt x="546608" y="31495"/>
                </a:lnTo>
                <a:lnTo>
                  <a:pt x="587902" y="31495"/>
                </a:lnTo>
                <a:lnTo>
                  <a:pt x="60274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518654" y="5060441"/>
            <a:ext cx="603250" cy="477520"/>
          </a:xfrm>
          <a:custGeom>
            <a:avLst/>
            <a:gdLst/>
            <a:ahLst/>
            <a:cxnLst/>
            <a:rect l="l" t="t" r="r" b="b"/>
            <a:pathLst>
              <a:path w="603250" h="477520">
                <a:moveTo>
                  <a:pt x="536705" y="39284"/>
                </a:moveTo>
                <a:lnTo>
                  <a:pt x="0" y="461390"/>
                </a:lnTo>
                <a:lnTo>
                  <a:pt x="12192" y="477011"/>
                </a:lnTo>
                <a:lnTo>
                  <a:pt x="548937" y="54847"/>
                </a:lnTo>
                <a:lnTo>
                  <a:pt x="536705" y="39284"/>
                </a:lnTo>
                <a:close/>
              </a:path>
              <a:path w="603250" h="477520">
                <a:moveTo>
                  <a:pt x="587902" y="31495"/>
                </a:moveTo>
                <a:lnTo>
                  <a:pt x="546607" y="31495"/>
                </a:lnTo>
                <a:lnTo>
                  <a:pt x="558926" y="46989"/>
                </a:lnTo>
                <a:lnTo>
                  <a:pt x="548937" y="54847"/>
                </a:lnTo>
                <a:lnTo>
                  <a:pt x="566420" y="77088"/>
                </a:lnTo>
                <a:lnTo>
                  <a:pt x="587902" y="31495"/>
                </a:lnTo>
                <a:close/>
              </a:path>
              <a:path w="603250" h="477520">
                <a:moveTo>
                  <a:pt x="546607" y="31495"/>
                </a:moveTo>
                <a:lnTo>
                  <a:pt x="536705" y="39284"/>
                </a:lnTo>
                <a:lnTo>
                  <a:pt x="548937" y="54847"/>
                </a:lnTo>
                <a:lnTo>
                  <a:pt x="558926" y="46989"/>
                </a:lnTo>
                <a:lnTo>
                  <a:pt x="546607" y="31495"/>
                </a:lnTo>
                <a:close/>
              </a:path>
              <a:path w="603250" h="477520">
                <a:moveTo>
                  <a:pt x="602742" y="0"/>
                </a:moveTo>
                <a:lnTo>
                  <a:pt x="519302" y="17144"/>
                </a:lnTo>
                <a:lnTo>
                  <a:pt x="536705" y="39284"/>
                </a:lnTo>
                <a:lnTo>
                  <a:pt x="546607" y="31495"/>
                </a:lnTo>
                <a:lnTo>
                  <a:pt x="587902" y="31495"/>
                </a:lnTo>
                <a:lnTo>
                  <a:pt x="602742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3007614" y="1853945"/>
            <a:ext cx="7916545" cy="0"/>
          </a:xfrm>
          <a:custGeom>
            <a:avLst/>
            <a:gdLst/>
            <a:ahLst/>
            <a:cxnLst/>
            <a:rect l="l" t="t" r="r" b="b"/>
            <a:pathLst>
              <a:path w="7916545">
                <a:moveTo>
                  <a:pt x="0" y="0"/>
                </a:moveTo>
                <a:lnTo>
                  <a:pt x="7916544" y="0"/>
                </a:lnTo>
              </a:path>
            </a:pathLst>
          </a:custGeom>
          <a:ln w="19812">
            <a:solidFill>
              <a:srgbClr val="7E7E7E"/>
            </a:solidFill>
            <a:prstDash val="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756659" y="1327391"/>
            <a:ext cx="6943344" cy="478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6310884" y="1348727"/>
            <a:ext cx="1831848" cy="4876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816096" y="1367027"/>
            <a:ext cx="6829044" cy="3657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5648705" y="6080772"/>
            <a:ext cx="237490" cy="252729"/>
          </a:xfrm>
          <a:custGeom>
            <a:avLst/>
            <a:gdLst/>
            <a:ahLst/>
            <a:cxnLst/>
            <a:rect l="l" t="t" r="r" b="b"/>
            <a:pathLst>
              <a:path w="237489" h="252729">
                <a:moveTo>
                  <a:pt x="216408" y="0"/>
                </a:moveTo>
                <a:lnTo>
                  <a:pt x="157099" y="63423"/>
                </a:lnTo>
                <a:lnTo>
                  <a:pt x="178181" y="83210"/>
                </a:lnTo>
                <a:lnTo>
                  <a:pt x="237490" y="19786"/>
                </a:lnTo>
                <a:lnTo>
                  <a:pt x="216408" y="0"/>
                </a:lnTo>
                <a:close/>
              </a:path>
              <a:path w="237489" h="252729">
                <a:moveTo>
                  <a:pt x="27686" y="159346"/>
                </a:moveTo>
                <a:lnTo>
                  <a:pt x="0" y="252450"/>
                </a:lnTo>
                <a:lnTo>
                  <a:pt x="91059" y="218694"/>
                </a:lnTo>
                <a:lnTo>
                  <a:pt x="81226" y="209486"/>
                </a:lnTo>
                <a:lnTo>
                  <a:pt x="60071" y="209486"/>
                </a:lnTo>
                <a:lnTo>
                  <a:pt x="38862" y="189699"/>
                </a:lnTo>
                <a:lnTo>
                  <a:pt x="48797" y="179117"/>
                </a:lnTo>
                <a:lnTo>
                  <a:pt x="27686" y="159346"/>
                </a:lnTo>
                <a:close/>
              </a:path>
              <a:path w="237489" h="252729">
                <a:moveTo>
                  <a:pt x="48797" y="179117"/>
                </a:moveTo>
                <a:lnTo>
                  <a:pt x="38862" y="189699"/>
                </a:lnTo>
                <a:lnTo>
                  <a:pt x="60071" y="209486"/>
                </a:lnTo>
                <a:lnTo>
                  <a:pt x="69934" y="198911"/>
                </a:lnTo>
                <a:lnTo>
                  <a:pt x="48797" y="179117"/>
                </a:lnTo>
                <a:close/>
              </a:path>
              <a:path w="237489" h="252729">
                <a:moveTo>
                  <a:pt x="69934" y="198911"/>
                </a:moveTo>
                <a:lnTo>
                  <a:pt x="60071" y="209486"/>
                </a:lnTo>
                <a:lnTo>
                  <a:pt x="81226" y="209486"/>
                </a:lnTo>
                <a:lnTo>
                  <a:pt x="69934" y="198911"/>
                </a:lnTo>
                <a:close/>
              </a:path>
              <a:path w="237489" h="252729">
                <a:moveTo>
                  <a:pt x="58166" y="169138"/>
                </a:moveTo>
                <a:lnTo>
                  <a:pt x="48797" y="179117"/>
                </a:lnTo>
                <a:lnTo>
                  <a:pt x="69934" y="198911"/>
                </a:lnTo>
                <a:lnTo>
                  <a:pt x="79248" y="188925"/>
                </a:lnTo>
                <a:lnTo>
                  <a:pt x="58166" y="169138"/>
                </a:lnTo>
                <a:close/>
              </a:path>
              <a:path w="237489" h="252729">
                <a:moveTo>
                  <a:pt x="137287" y="84569"/>
                </a:moveTo>
                <a:lnTo>
                  <a:pt x="77851" y="147993"/>
                </a:lnTo>
                <a:lnTo>
                  <a:pt x="99060" y="167779"/>
                </a:lnTo>
                <a:lnTo>
                  <a:pt x="158369" y="104355"/>
                </a:lnTo>
                <a:lnTo>
                  <a:pt x="137287" y="845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3816096" y="4262628"/>
            <a:ext cx="6829044" cy="7696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5337047" y="3758184"/>
            <a:ext cx="1184275" cy="599440"/>
          </a:xfrm>
          <a:custGeom>
            <a:avLst/>
            <a:gdLst/>
            <a:ahLst/>
            <a:cxnLst/>
            <a:rect l="l" t="t" r="r" b="b"/>
            <a:pathLst>
              <a:path w="1184275" h="599439">
                <a:moveTo>
                  <a:pt x="0" y="598932"/>
                </a:moveTo>
                <a:lnTo>
                  <a:pt x="592074" y="0"/>
                </a:lnTo>
                <a:lnTo>
                  <a:pt x="1184148" y="598932"/>
                </a:lnTo>
                <a:lnTo>
                  <a:pt x="0" y="598932"/>
                </a:lnTo>
                <a:close/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5764784" y="3956816"/>
            <a:ext cx="33020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Microsoft YaHei"/>
                <a:cs typeface="Microsoft YaHei"/>
              </a:rPr>
              <a:t>用药</a:t>
            </a:r>
            <a:endParaRPr sz="12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Microsoft YaHei"/>
                <a:cs typeface="Microsoft YaHei"/>
              </a:rPr>
              <a:t>治疗</a:t>
            </a:r>
          </a:p>
        </p:txBody>
      </p:sp>
      <p:sp>
        <p:nvSpPr>
          <p:cNvPr id="32" name="object 32"/>
          <p:cNvSpPr/>
          <p:nvPr/>
        </p:nvSpPr>
        <p:spPr>
          <a:xfrm>
            <a:off x="7987283" y="3729228"/>
            <a:ext cx="1184275" cy="599440"/>
          </a:xfrm>
          <a:custGeom>
            <a:avLst/>
            <a:gdLst/>
            <a:ahLst/>
            <a:cxnLst/>
            <a:rect l="l" t="t" r="r" b="b"/>
            <a:pathLst>
              <a:path w="1184275" h="599439">
                <a:moveTo>
                  <a:pt x="0" y="598932"/>
                </a:moveTo>
                <a:lnTo>
                  <a:pt x="592074" y="0"/>
                </a:lnTo>
                <a:lnTo>
                  <a:pt x="1184148" y="598932"/>
                </a:lnTo>
                <a:lnTo>
                  <a:pt x="0" y="598932"/>
                </a:lnTo>
                <a:close/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8416290" y="3929374"/>
            <a:ext cx="3302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Microsoft YaHei"/>
                <a:cs typeface="Microsoft YaHei"/>
              </a:rPr>
              <a:t>症状 发作</a:t>
            </a:r>
          </a:p>
        </p:txBody>
      </p:sp>
      <p:sp>
        <p:nvSpPr>
          <p:cNvPr id="34" name="object 34"/>
          <p:cNvSpPr/>
          <p:nvPr/>
        </p:nvSpPr>
        <p:spPr>
          <a:xfrm>
            <a:off x="9337547" y="3703320"/>
            <a:ext cx="1184275" cy="599440"/>
          </a:xfrm>
          <a:custGeom>
            <a:avLst/>
            <a:gdLst/>
            <a:ahLst/>
            <a:cxnLst/>
            <a:rect l="l" t="t" r="r" b="b"/>
            <a:pathLst>
              <a:path w="1184275" h="599439">
                <a:moveTo>
                  <a:pt x="0" y="598931"/>
                </a:moveTo>
                <a:lnTo>
                  <a:pt x="592074" y="0"/>
                </a:lnTo>
                <a:lnTo>
                  <a:pt x="1184148" y="598931"/>
                </a:lnTo>
                <a:lnTo>
                  <a:pt x="0" y="598931"/>
                </a:lnTo>
                <a:close/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 txBox="1"/>
          <p:nvPr/>
        </p:nvSpPr>
        <p:spPr>
          <a:xfrm>
            <a:off x="9765918" y="3903720"/>
            <a:ext cx="330200" cy="360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dirty="0">
                <a:latin typeface="Microsoft YaHei"/>
                <a:cs typeface="Microsoft YaHei"/>
              </a:rPr>
              <a:t>终点 事件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4058411" y="3409188"/>
            <a:ext cx="828040" cy="329565"/>
          </a:xfrm>
          <a:prstGeom prst="rect">
            <a:avLst/>
          </a:prstGeom>
          <a:solidFill>
            <a:srgbClr val="9DC3E6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7804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糖尿病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58411" y="2976372"/>
            <a:ext cx="828040" cy="329565"/>
          </a:xfrm>
          <a:prstGeom prst="rect">
            <a:avLst/>
          </a:prstGeom>
          <a:solidFill>
            <a:srgbClr val="9DC3E6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18440">
              <a:lnSpc>
                <a:spcPct val="100000"/>
              </a:lnSpc>
            </a:pPr>
            <a:r>
              <a:rPr sz="1000" spc="-15" dirty="0">
                <a:latin typeface="Microsoft YaHei"/>
                <a:cs typeface="Microsoft YaHei"/>
              </a:rPr>
              <a:t>高血压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67555" y="2567939"/>
            <a:ext cx="829310" cy="329565"/>
          </a:xfrm>
          <a:prstGeom prst="rect">
            <a:avLst/>
          </a:prstGeom>
          <a:solidFill>
            <a:srgbClr val="9DC3E6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4940">
              <a:lnSpc>
                <a:spcPct val="100000"/>
              </a:lnSpc>
            </a:pPr>
            <a:r>
              <a:rPr sz="1000" spc="-15" dirty="0">
                <a:latin typeface="Microsoft YaHei"/>
                <a:cs typeface="Microsoft YaHei"/>
              </a:rPr>
              <a:t>高脂血症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62600" y="3275076"/>
            <a:ext cx="927100" cy="265430"/>
          </a:xfrm>
          <a:prstGeom prst="rect">
            <a:avLst/>
          </a:prstGeom>
          <a:solidFill>
            <a:srgbClr val="9DC3E6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降糖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64123" y="2929127"/>
            <a:ext cx="927100" cy="264160"/>
          </a:xfrm>
          <a:custGeom>
            <a:avLst/>
            <a:gdLst/>
            <a:ahLst/>
            <a:cxnLst/>
            <a:rect l="l" t="t" r="r" b="b"/>
            <a:pathLst>
              <a:path w="927100" h="264160">
                <a:moveTo>
                  <a:pt x="0" y="263651"/>
                </a:moveTo>
                <a:lnTo>
                  <a:pt x="926591" y="263651"/>
                </a:lnTo>
                <a:lnTo>
                  <a:pt x="926591" y="0"/>
                </a:lnTo>
                <a:lnTo>
                  <a:pt x="0" y="0"/>
                </a:lnTo>
                <a:lnTo>
                  <a:pt x="0" y="263651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5564123" y="2929127"/>
            <a:ext cx="927100" cy="264160"/>
          </a:xfrm>
          <a:custGeom>
            <a:avLst/>
            <a:gdLst/>
            <a:ahLst/>
            <a:cxnLst/>
            <a:rect l="l" t="t" r="r" b="b"/>
            <a:pathLst>
              <a:path w="927100" h="264160">
                <a:moveTo>
                  <a:pt x="0" y="263651"/>
                </a:moveTo>
                <a:lnTo>
                  <a:pt x="926591" y="263651"/>
                </a:lnTo>
                <a:lnTo>
                  <a:pt x="926591" y="0"/>
                </a:lnTo>
                <a:lnTo>
                  <a:pt x="0" y="0"/>
                </a:lnTo>
                <a:lnTo>
                  <a:pt x="0" y="26365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 txBox="1"/>
          <p:nvPr/>
        </p:nvSpPr>
        <p:spPr>
          <a:xfrm>
            <a:off x="5888863" y="2993073"/>
            <a:ext cx="2787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降压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574791" y="2599944"/>
            <a:ext cx="927100" cy="265430"/>
          </a:xfrm>
          <a:custGeom>
            <a:avLst/>
            <a:gdLst/>
            <a:ahLst/>
            <a:cxnLst/>
            <a:rect l="l" t="t" r="r" b="b"/>
            <a:pathLst>
              <a:path w="927100" h="265430">
                <a:moveTo>
                  <a:pt x="0" y="265175"/>
                </a:moveTo>
                <a:lnTo>
                  <a:pt x="926591" y="265175"/>
                </a:lnTo>
                <a:lnTo>
                  <a:pt x="926591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5574791" y="2599944"/>
            <a:ext cx="927100" cy="265430"/>
          </a:xfrm>
          <a:custGeom>
            <a:avLst/>
            <a:gdLst/>
            <a:ahLst/>
            <a:cxnLst/>
            <a:rect l="l" t="t" r="r" b="b"/>
            <a:pathLst>
              <a:path w="927100" h="265430">
                <a:moveTo>
                  <a:pt x="0" y="265175"/>
                </a:moveTo>
                <a:lnTo>
                  <a:pt x="926591" y="265175"/>
                </a:lnTo>
                <a:lnTo>
                  <a:pt x="926591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5899530" y="2664397"/>
            <a:ext cx="2787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调脂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88452" y="3476244"/>
            <a:ext cx="828040" cy="230504"/>
          </a:xfrm>
          <a:custGeom>
            <a:avLst/>
            <a:gdLst/>
            <a:ahLst/>
            <a:cxnLst/>
            <a:rect l="l" t="t" r="r" b="b"/>
            <a:pathLst>
              <a:path w="828040" h="230504">
                <a:moveTo>
                  <a:pt x="0" y="230123"/>
                </a:moveTo>
                <a:lnTo>
                  <a:pt x="827531" y="230123"/>
                </a:lnTo>
                <a:lnTo>
                  <a:pt x="827531" y="0"/>
                </a:lnTo>
                <a:lnTo>
                  <a:pt x="0" y="0"/>
                </a:lnTo>
                <a:lnTo>
                  <a:pt x="0" y="230123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8188452" y="3476244"/>
            <a:ext cx="828040" cy="230504"/>
          </a:xfrm>
          <a:custGeom>
            <a:avLst/>
            <a:gdLst/>
            <a:ahLst/>
            <a:cxnLst/>
            <a:rect l="l" t="t" r="r" b="b"/>
            <a:pathLst>
              <a:path w="828040" h="230504">
                <a:moveTo>
                  <a:pt x="0" y="230123"/>
                </a:moveTo>
                <a:lnTo>
                  <a:pt x="827531" y="230123"/>
                </a:lnTo>
                <a:lnTo>
                  <a:pt x="827531" y="0"/>
                </a:lnTo>
                <a:lnTo>
                  <a:pt x="0" y="0"/>
                </a:lnTo>
                <a:lnTo>
                  <a:pt x="0" y="23012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 txBox="1"/>
          <p:nvPr/>
        </p:nvSpPr>
        <p:spPr>
          <a:xfrm>
            <a:off x="8463533" y="3523679"/>
            <a:ext cx="2787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乏力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188452" y="3172967"/>
            <a:ext cx="828040" cy="230504"/>
          </a:xfrm>
          <a:custGeom>
            <a:avLst/>
            <a:gdLst/>
            <a:ahLst/>
            <a:cxnLst/>
            <a:rect l="l" t="t" r="r" b="b"/>
            <a:pathLst>
              <a:path w="828040" h="230504">
                <a:moveTo>
                  <a:pt x="0" y="230124"/>
                </a:moveTo>
                <a:lnTo>
                  <a:pt x="827531" y="230124"/>
                </a:lnTo>
                <a:lnTo>
                  <a:pt x="827531" y="0"/>
                </a:lnTo>
                <a:lnTo>
                  <a:pt x="0" y="0"/>
                </a:lnTo>
                <a:lnTo>
                  <a:pt x="0" y="230124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8188452" y="3172967"/>
            <a:ext cx="828040" cy="230504"/>
          </a:xfrm>
          <a:custGeom>
            <a:avLst/>
            <a:gdLst/>
            <a:ahLst/>
            <a:cxnLst/>
            <a:rect l="l" t="t" r="r" b="b"/>
            <a:pathLst>
              <a:path w="828040" h="230504">
                <a:moveTo>
                  <a:pt x="0" y="230124"/>
                </a:moveTo>
                <a:lnTo>
                  <a:pt x="827531" y="230124"/>
                </a:lnTo>
                <a:lnTo>
                  <a:pt x="827531" y="0"/>
                </a:lnTo>
                <a:lnTo>
                  <a:pt x="0" y="0"/>
                </a:lnTo>
                <a:lnTo>
                  <a:pt x="0" y="230124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 txBox="1"/>
          <p:nvPr/>
        </p:nvSpPr>
        <p:spPr>
          <a:xfrm>
            <a:off x="8337550" y="3220657"/>
            <a:ext cx="5314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肢体麻木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197595" y="2884932"/>
            <a:ext cx="829310" cy="231775"/>
          </a:xfrm>
          <a:custGeom>
            <a:avLst/>
            <a:gdLst/>
            <a:ahLst/>
            <a:cxnLst/>
            <a:rect l="l" t="t" r="r" b="b"/>
            <a:pathLst>
              <a:path w="829309" h="231775">
                <a:moveTo>
                  <a:pt x="0" y="231648"/>
                </a:moveTo>
                <a:lnTo>
                  <a:pt x="829055" y="231648"/>
                </a:lnTo>
                <a:lnTo>
                  <a:pt x="829055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8197595" y="2884932"/>
            <a:ext cx="829310" cy="231775"/>
          </a:xfrm>
          <a:custGeom>
            <a:avLst/>
            <a:gdLst/>
            <a:ahLst/>
            <a:cxnLst/>
            <a:rect l="l" t="t" r="r" b="b"/>
            <a:pathLst>
              <a:path w="829309" h="231775">
                <a:moveTo>
                  <a:pt x="0" y="231648"/>
                </a:moveTo>
                <a:lnTo>
                  <a:pt x="829055" y="231648"/>
                </a:lnTo>
                <a:lnTo>
                  <a:pt x="829055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8473567" y="2933256"/>
            <a:ext cx="2787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头晕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38543" y="3741420"/>
            <a:ext cx="1184275" cy="599440"/>
          </a:xfrm>
          <a:custGeom>
            <a:avLst/>
            <a:gdLst/>
            <a:ahLst/>
            <a:cxnLst/>
            <a:rect l="l" t="t" r="r" b="b"/>
            <a:pathLst>
              <a:path w="1184275" h="599439">
                <a:moveTo>
                  <a:pt x="0" y="598931"/>
                </a:moveTo>
                <a:lnTo>
                  <a:pt x="592074" y="0"/>
                </a:lnTo>
                <a:lnTo>
                  <a:pt x="1184148" y="598931"/>
                </a:lnTo>
                <a:lnTo>
                  <a:pt x="0" y="598931"/>
                </a:lnTo>
                <a:close/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 txBox="1"/>
          <p:nvPr/>
        </p:nvSpPr>
        <p:spPr>
          <a:xfrm>
            <a:off x="7066533" y="3940550"/>
            <a:ext cx="330200" cy="361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Microsoft YaHei"/>
                <a:cs typeface="Microsoft YaHei"/>
              </a:rPr>
              <a:t>疾病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Microsoft YaHei"/>
                <a:cs typeface="Microsoft YaHei"/>
              </a:rPr>
              <a:t>控制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071359" y="2990088"/>
            <a:ext cx="742315" cy="329565"/>
          </a:xfrm>
          <a:custGeom>
            <a:avLst/>
            <a:gdLst/>
            <a:ahLst/>
            <a:cxnLst/>
            <a:rect l="l" t="t" r="r" b="b"/>
            <a:pathLst>
              <a:path w="742315" h="329564">
                <a:moveTo>
                  <a:pt x="0" y="329184"/>
                </a:moveTo>
                <a:lnTo>
                  <a:pt x="742188" y="329184"/>
                </a:lnTo>
                <a:lnTo>
                  <a:pt x="742188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7071359" y="2990088"/>
            <a:ext cx="742315" cy="329565"/>
          </a:xfrm>
          <a:custGeom>
            <a:avLst/>
            <a:gdLst/>
            <a:ahLst/>
            <a:cxnLst/>
            <a:rect l="l" t="t" r="r" b="b"/>
            <a:pathLst>
              <a:path w="742315" h="329564">
                <a:moveTo>
                  <a:pt x="0" y="329184"/>
                </a:moveTo>
                <a:lnTo>
                  <a:pt x="742188" y="329184"/>
                </a:lnTo>
                <a:lnTo>
                  <a:pt x="742188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 txBox="1"/>
          <p:nvPr/>
        </p:nvSpPr>
        <p:spPr>
          <a:xfrm>
            <a:off x="7241540" y="3010726"/>
            <a:ext cx="4051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糖尿病</a:t>
            </a:r>
            <a:endParaRPr sz="1000" dirty="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3级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072883" y="2557272"/>
            <a:ext cx="741045" cy="330835"/>
          </a:xfrm>
          <a:custGeom>
            <a:avLst/>
            <a:gdLst/>
            <a:ahLst/>
            <a:cxnLst/>
            <a:rect l="l" t="t" r="r" b="b"/>
            <a:pathLst>
              <a:path w="741045" h="330835">
                <a:moveTo>
                  <a:pt x="0" y="330708"/>
                </a:moveTo>
                <a:lnTo>
                  <a:pt x="740664" y="330708"/>
                </a:lnTo>
                <a:lnTo>
                  <a:pt x="740664" y="0"/>
                </a:lnTo>
                <a:lnTo>
                  <a:pt x="0" y="0"/>
                </a:lnTo>
                <a:lnTo>
                  <a:pt x="0" y="330708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7072883" y="2557272"/>
            <a:ext cx="741045" cy="330835"/>
          </a:xfrm>
          <a:custGeom>
            <a:avLst/>
            <a:gdLst/>
            <a:ahLst/>
            <a:cxnLst/>
            <a:rect l="l" t="t" r="r" b="b"/>
            <a:pathLst>
              <a:path w="741045" h="330835">
                <a:moveTo>
                  <a:pt x="0" y="330708"/>
                </a:moveTo>
                <a:lnTo>
                  <a:pt x="740664" y="330708"/>
                </a:lnTo>
                <a:lnTo>
                  <a:pt x="740664" y="0"/>
                </a:lnTo>
                <a:lnTo>
                  <a:pt x="0" y="0"/>
                </a:lnTo>
                <a:lnTo>
                  <a:pt x="0" y="33070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 txBox="1"/>
          <p:nvPr/>
        </p:nvSpPr>
        <p:spPr>
          <a:xfrm>
            <a:off x="7242175" y="2578545"/>
            <a:ext cx="40513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高血压</a:t>
            </a:r>
            <a:endParaRPr sz="1000" dirty="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3级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080504" y="2148839"/>
            <a:ext cx="742315" cy="329565"/>
          </a:xfrm>
          <a:prstGeom prst="rect">
            <a:avLst/>
          </a:prstGeom>
          <a:solidFill>
            <a:srgbClr val="9DC3E6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动脉硬化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191500" y="2589276"/>
            <a:ext cx="828040" cy="231775"/>
          </a:xfrm>
          <a:custGeom>
            <a:avLst/>
            <a:gdLst/>
            <a:ahLst/>
            <a:cxnLst/>
            <a:rect l="l" t="t" r="r" b="b"/>
            <a:pathLst>
              <a:path w="828040" h="231775">
                <a:moveTo>
                  <a:pt x="0" y="231648"/>
                </a:moveTo>
                <a:lnTo>
                  <a:pt x="827531" y="231648"/>
                </a:lnTo>
                <a:lnTo>
                  <a:pt x="827531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65"/>
          <p:cNvSpPr/>
          <p:nvPr/>
        </p:nvSpPr>
        <p:spPr>
          <a:xfrm>
            <a:off x="8191500" y="2589276"/>
            <a:ext cx="828040" cy="231775"/>
          </a:xfrm>
          <a:custGeom>
            <a:avLst/>
            <a:gdLst/>
            <a:ahLst/>
            <a:cxnLst/>
            <a:rect l="l" t="t" r="r" b="b"/>
            <a:pathLst>
              <a:path w="828040" h="231775">
                <a:moveTo>
                  <a:pt x="0" y="231648"/>
                </a:moveTo>
                <a:lnTo>
                  <a:pt x="827531" y="231648"/>
                </a:lnTo>
                <a:lnTo>
                  <a:pt x="827531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 txBox="1"/>
          <p:nvPr/>
        </p:nvSpPr>
        <p:spPr>
          <a:xfrm>
            <a:off x="8466201" y="2637346"/>
            <a:ext cx="2787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房颤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560052" y="3176016"/>
            <a:ext cx="927100" cy="264160"/>
          </a:xfrm>
          <a:prstGeom prst="rect">
            <a:avLst/>
          </a:prstGeom>
          <a:solidFill>
            <a:srgbClr val="9DC3E6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8605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脑出血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570719" y="2848355"/>
            <a:ext cx="927100" cy="264160"/>
          </a:xfrm>
          <a:prstGeom prst="rect">
            <a:avLst/>
          </a:prstGeom>
          <a:solidFill>
            <a:srgbClr val="9DC3E6"/>
          </a:solidFill>
          <a:ln w="12192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8605">
              <a:lnSpc>
                <a:spcPct val="100000"/>
              </a:lnSpc>
            </a:pPr>
            <a:r>
              <a:rPr sz="1000" spc="-10" dirty="0">
                <a:latin typeface="Microsoft YaHei"/>
                <a:cs typeface="Microsoft YaHei"/>
              </a:rPr>
              <a:t>脑梗死</a:t>
            </a:r>
            <a:endParaRPr sz="1000" dirty="0">
              <a:latin typeface="Microsoft YaHei"/>
              <a:cs typeface="Microsoft YaHe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862316" y="2967227"/>
            <a:ext cx="326390" cy="329565"/>
          </a:xfrm>
          <a:custGeom>
            <a:avLst/>
            <a:gdLst/>
            <a:ahLst/>
            <a:cxnLst/>
            <a:rect l="l" t="t" r="r" b="b"/>
            <a:pathLst>
              <a:path w="326390" h="329564">
                <a:moveTo>
                  <a:pt x="163067" y="0"/>
                </a:moveTo>
                <a:lnTo>
                  <a:pt x="163067" y="82296"/>
                </a:lnTo>
                <a:lnTo>
                  <a:pt x="0" y="82296"/>
                </a:lnTo>
                <a:lnTo>
                  <a:pt x="0" y="246887"/>
                </a:lnTo>
                <a:lnTo>
                  <a:pt x="163067" y="246887"/>
                </a:lnTo>
                <a:lnTo>
                  <a:pt x="163067" y="329184"/>
                </a:lnTo>
                <a:lnTo>
                  <a:pt x="326135" y="164592"/>
                </a:lnTo>
                <a:lnTo>
                  <a:pt x="16306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/>
          <p:nvPr/>
        </p:nvSpPr>
        <p:spPr>
          <a:xfrm>
            <a:off x="9171431" y="2999232"/>
            <a:ext cx="327660" cy="330835"/>
          </a:xfrm>
          <a:custGeom>
            <a:avLst/>
            <a:gdLst/>
            <a:ahLst/>
            <a:cxnLst/>
            <a:rect l="l" t="t" r="r" b="b"/>
            <a:pathLst>
              <a:path w="327659" h="330835">
                <a:moveTo>
                  <a:pt x="163829" y="0"/>
                </a:moveTo>
                <a:lnTo>
                  <a:pt x="163829" y="82676"/>
                </a:lnTo>
                <a:lnTo>
                  <a:pt x="0" y="82676"/>
                </a:lnTo>
                <a:lnTo>
                  <a:pt x="0" y="248030"/>
                </a:lnTo>
                <a:lnTo>
                  <a:pt x="163829" y="248030"/>
                </a:lnTo>
                <a:lnTo>
                  <a:pt x="163829" y="330707"/>
                </a:lnTo>
                <a:lnTo>
                  <a:pt x="327660" y="165353"/>
                </a:lnTo>
                <a:lnTo>
                  <a:pt x="16382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71"/>
          <p:cNvSpPr/>
          <p:nvPr/>
        </p:nvSpPr>
        <p:spPr>
          <a:xfrm>
            <a:off x="5939028" y="2013204"/>
            <a:ext cx="596265" cy="356870"/>
          </a:xfrm>
          <a:custGeom>
            <a:avLst/>
            <a:gdLst/>
            <a:ahLst/>
            <a:cxnLst/>
            <a:rect l="l" t="t" r="r" b="b"/>
            <a:pathLst>
              <a:path w="596265" h="356869">
                <a:moveTo>
                  <a:pt x="0" y="59436"/>
                </a:moveTo>
                <a:lnTo>
                  <a:pt x="14522" y="20553"/>
                </a:lnTo>
                <a:lnTo>
                  <a:pt x="50426" y="681"/>
                </a:lnTo>
                <a:lnTo>
                  <a:pt x="536448" y="0"/>
                </a:lnTo>
                <a:lnTo>
                  <a:pt x="550811" y="1755"/>
                </a:lnTo>
                <a:lnTo>
                  <a:pt x="584634" y="24682"/>
                </a:lnTo>
                <a:lnTo>
                  <a:pt x="595883" y="297180"/>
                </a:lnTo>
                <a:lnTo>
                  <a:pt x="594128" y="311543"/>
                </a:lnTo>
                <a:lnTo>
                  <a:pt x="571201" y="345366"/>
                </a:lnTo>
                <a:lnTo>
                  <a:pt x="59436" y="356616"/>
                </a:lnTo>
                <a:lnTo>
                  <a:pt x="45072" y="354860"/>
                </a:lnTo>
                <a:lnTo>
                  <a:pt x="11249" y="331933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72"/>
          <p:cNvSpPr txBox="1"/>
          <p:nvPr/>
        </p:nvSpPr>
        <p:spPr>
          <a:xfrm>
            <a:off x="6084823" y="2033514"/>
            <a:ext cx="30607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100" dirty="0">
                <a:latin typeface="Microsoft YaHei"/>
                <a:cs typeface="Microsoft YaHei"/>
              </a:rPr>
              <a:t>控制 良好</a:t>
            </a:r>
          </a:p>
        </p:txBody>
      </p:sp>
      <p:sp>
        <p:nvSpPr>
          <p:cNvPr id="73" name="object 73"/>
          <p:cNvSpPr/>
          <p:nvPr/>
        </p:nvSpPr>
        <p:spPr>
          <a:xfrm>
            <a:off x="6597395" y="3432047"/>
            <a:ext cx="521334" cy="344805"/>
          </a:xfrm>
          <a:custGeom>
            <a:avLst/>
            <a:gdLst/>
            <a:ahLst/>
            <a:cxnLst/>
            <a:rect l="l" t="t" r="r" b="b"/>
            <a:pathLst>
              <a:path w="521334" h="344804">
                <a:moveTo>
                  <a:pt x="0" y="57403"/>
                </a:moveTo>
                <a:lnTo>
                  <a:pt x="14929" y="18751"/>
                </a:lnTo>
                <a:lnTo>
                  <a:pt x="51632" y="285"/>
                </a:lnTo>
                <a:lnTo>
                  <a:pt x="463803" y="0"/>
                </a:lnTo>
                <a:lnTo>
                  <a:pt x="478182" y="1808"/>
                </a:lnTo>
                <a:lnTo>
                  <a:pt x="511454" y="25343"/>
                </a:lnTo>
                <a:lnTo>
                  <a:pt x="521207" y="287019"/>
                </a:lnTo>
                <a:lnTo>
                  <a:pt x="519399" y="301398"/>
                </a:lnTo>
                <a:lnTo>
                  <a:pt x="495864" y="334670"/>
                </a:lnTo>
                <a:lnTo>
                  <a:pt x="57403" y="344424"/>
                </a:lnTo>
                <a:lnTo>
                  <a:pt x="43025" y="342615"/>
                </a:lnTo>
                <a:lnTo>
                  <a:pt x="9753" y="319080"/>
                </a:lnTo>
                <a:lnTo>
                  <a:pt x="0" y="5740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74"/>
          <p:cNvSpPr txBox="1"/>
          <p:nvPr/>
        </p:nvSpPr>
        <p:spPr>
          <a:xfrm>
            <a:off x="6705727" y="3446262"/>
            <a:ext cx="306070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100" dirty="0">
                <a:latin typeface="Microsoft YaHei"/>
                <a:cs typeface="Microsoft YaHei"/>
              </a:rPr>
              <a:t>控制 不好</a:t>
            </a:r>
          </a:p>
        </p:txBody>
      </p:sp>
      <p:sp>
        <p:nvSpPr>
          <p:cNvPr id="75" name="object 75"/>
          <p:cNvSpPr/>
          <p:nvPr/>
        </p:nvSpPr>
        <p:spPr>
          <a:xfrm>
            <a:off x="2494788" y="4565903"/>
            <a:ext cx="1169035" cy="798830"/>
          </a:xfrm>
          <a:custGeom>
            <a:avLst/>
            <a:gdLst/>
            <a:ahLst/>
            <a:cxnLst/>
            <a:rect l="l" t="t" r="r" b="b"/>
            <a:pathLst>
              <a:path w="1169035" h="798829">
                <a:moveTo>
                  <a:pt x="584454" y="0"/>
                </a:moveTo>
                <a:lnTo>
                  <a:pt x="536513" y="1323"/>
                </a:lnTo>
                <a:lnTo>
                  <a:pt x="489640" y="5227"/>
                </a:lnTo>
                <a:lnTo>
                  <a:pt x="443987" y="11607"/>
                </a:lnTo>
                <a:lnTo>
                  <a:pt x="399702" y="20360"/>
                </a:lnTo>
                <a:lnTo>
                  <a:pt x="356937" y="31384"/>
                </a:lnTo>
                <a:lnTo>
                  <a:pt x="315842" y="44577"/>
                </a:lnTo>
                <a:lnTo>
                  <a:pt x="276566" y="59834"/>
                </a:lnTo>
                <a:lnTo>
                  <a:pt x="239261" y="77053"/>
                </a:lnTo>
                <a:lnTo>
                  <a:pt x="204077" y="96132"/>
                </a:lnTo>
                <a:lnTo>
                  <a:pt x="171164" y="116967"/>
                </a:lnTo>
                <a:lnTo>
                  <a:pt x="112751" y="163494"/>
                </a:lnTo>
                <a:lnTo>
                  <a:pt x="65226" y="215813"/>
                </a:lnTo>
                <a:lnTo>
                  <a:pt x="29791" y="273100"/>
                </a:lnTo>
                <a:lnTo>
                  <a:pt x="7648" y="334533"/>
                </a:lnTo>
                <a:lnTo>
                  <a:pt x="0" y="399288"/>
                </a:lnTo>
                <a:lnTo>
                  <a:pt x="1937" y="432029"/>
                </a:lnTo>
                <a:lnTo>
                  <a:pt x="16982" y="495225"/>
                </a:lnTo>
                <a:lnTo>
                  <a:pt x="45922" y="554688"/>
                </a:lnTo>
                <a:lnTo>
                  <a:pt x="87552" y="609594"/>
                </a:lnTo>
                <a:lnTo>
                  <a:pt x="140672" y="659120"/>
                </a:lnTo>
                <a:lnTo>
                  <a:pt x="204077" y="702443"/>
                </a:lnTo>
                <a:lnTo>
                  <a:pt x="239261" y="721522"/>
                </a:lnTo>
                <a:lnTo>
                  <a:pt x="276566" y="738741"/>
                </a:lnTo>
                <a:lnTo>
                  <a:pt x="315842" y="753999"/>
                </a:lnTo>
                <a:lnTo>
                  <a:pt x="356937" y="767191"/>
                </a:lnTo>
                <a:lnTo>
                  <a:pt x="399702" y="778215"/>
                </a:lnTo>
                <a:lnTo>
                  <a:pt x="443987" y="786968"/>
                </a:lnTo>
                <a:lnTo>
                  <a:pt x="489640" y="793348"/>
                </a:lnTo>
                <a:lnTo>
                  <a:pt x="536513" y="797252"/>
                </a:lnTo>
                <a:lnTo>
                  <a:pt x="584454" y="798576"/>
                </a:lnTo>
                <a:lnTo>
                  <a:pt x="632394" y="797252"/>
                </a:lnTo>
                <a:lnTo>
                  <a:pt x="679267" y="793348"/>
                </a:lnTo>
                <a:lnTo>
                  <a:pt x="724920" y="786968"/>
                </a:lnTo>
                <a:lnTo>
                  <a:pt x="769205" y="778215"/>
                </a:lnTo>
                <a:lnTo>
                  <a:pt x="811970" y="767191"/>
                </a:lnTo>
                <a:lnTo>
                  <a:pt x="853065" y="753999"/>
                </a:lnTo>
                <a:lnTo>
                  <a:pt x="892341" y="738741"/>
                </a:lnTo>
                <a:lnTo>
                  <a:pt x="929646" y="721522"/>
                </a:lnTo>
                <a:lnTo>
                  <a:pt x="964830" y="702443"/>
                </a:lnTo>
                <a:lnTo>
                  <a:pt x="997743" y="681609"/>
                </a:lnTo>
                <a:lnTo>
                  <a:pt x="1056156" y="635081"/>
                </a:lnTo>
                <a:lnTo>
                  <a:pt x="1103681" y="582762"/>
                </a:lnTo>
                <a:lnTo>
                  <a:pt x="1139116" y="525475"/>
                </a:lnTo>
                <a:lnTo>
                  <a:pt x="1161259" y="464042"/>
                </a:lnTo>
                <a:lnTo>
                  <a:pt x="1168908" y="399288"/>
                </a:lnTo>
                <a:lnTo>
                  <a:pt x="1166970" y="366546"/>
                </a:lnTo>
                <a:lnTo>
                  <a:pt x="1151925" y="303350"/>
                </a:lnTo>
                <a:lnTo>
                  <a:pt x="1122985" y="243887"/>
                </a:lnTo>
                <a:lnTo>
                  <a:pt x="1081355" y="188981"/>
                </a:lnTo>
                <a:lnTo>
                  <a:pt x="1028235" y="139455"/>
                </a:lnTo>
                <a:lnTo>
                  <a:pt x="964830" y="96132"/>
                </a:lnTo>
                <a:lnTo>
                  <a:pt x="929646" y="77053"/>
                </a:lnTo>
                <a:lnTo>
                  <a:pt x="892341" y="59834"/>
                </a:lnTo>
                <a:lnTo>
                  <a:pt x="853065" y="44577"/>
                </a:lnTo>
                <a:lnTo>
                  <a:pt x="811970" y="31384"/>
                </a:lnTo>
                <a:lnTo>
                  <a:pt x="769205" y="20360"/>
                </a:lnTo>
                <a:lnTo>
                  <a:pt x="724920" y="11607"/>
                </a:lnTo>
                <a:lnTo>
                  <a:pt x="679267" y="5227"/>
                </a:lnTo>
                <a:lnTo>
                  <a:pt x="632394" y="1323"/>
                </a:lnTo>
                <a:lnTo>
                  <a:pt x="584454" y="0"/>
                </a:lnTo>
                <a:close/>
              </a:path>
            </a:pathLst>
          </a:custGeom>
          <a:solidFill>
            <a:srgbClr val="1E52A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76"/>
          <p:cNvSpPr/>
          <p:nvPr/>
        </p:nvSpPr>
        <p:spPr>
          <a:xfrm>
            <a:off x="2494788" y="4565903"/>
            <a:ext cx="1169035" cy="798830"/>
          </a:xfrm>
          <a:custGeom>
            <a:avLst/>
            <a:gdLst/>
            <a:ahLst/>
            <a:cxnLst/>
            <a:rect l="l" t="t" r="r" b="b"/>
            <a:pathLst>
              <a:path w="1169035" h="798829">
                <a:moveTo>
                  <a:pt x="0" y="399288"/>
                </a:moveTo>
                <a:lnTo>
                  <a:pt x="7648" y="334533"/>
                </a:lnTo>
                <a:lnTo>
                  <a:pt x="29791" y="273100"/>
                </a:lnTo>
                <a:lnTo>
                  <a:pt x="65226" y="215813"/>
                </a:lnTo>
                <a:lnTo>
                  <a:pt x="112751" y="163494"/>
                </a:lnTo>
                <a:lnTo>
                  <a:pt x="171164" y="116967"/>
                </a:lnTo>
                <a:lnTo>
                  <a:pt x="204077" y="96132"/>
                </a:lnTo>
                <a:lnTo>
                  <a:pt x="239261" y="77053"/>
                </a:lnTo>
                <a:lnTo>
                  <a:pt x="276566" y="59834"/>
                </a:lnTo>
                <a:lnTo>
                  <a:pt x="315842" y="44577"/>
                </a:lnTo>
                <a:lnTo>
                  <a:pt x="356937" y="31384"/>
                </a:lnTo>
                <a:lnTo>
                  <a:pt x="399702" y="20360"/>
                </a:lnTo>
                <a:lnTo>
                  <a:pt x="443987" y="11607"/>
                </a:lnTo>
                <a:lnTo>
                  <a:pt x="489640" y="5227"/>
                </a:lnTo>
                <a:lnTo>
                  <a:pt x="536513" y="1323"/>
                </a:lnTo>
                <a:lnTo>
                  <a:pt x="584454" y="0"/>
                </a:lnTo>
                <a:lnTo>
                  <a:pt x="632394" y="1323"/>
                </a:lnTo>
                <a:lnTo>
                  <a:pt x="679267" y="5227"/>
                </a:lnTo>
                <a:lnTo>
                  <a:pt x="724920" y="11607"/>
                </a:lnTo>
                <a:lnTo>
                  <a:pt x="769205" y="20360"/>
                </a:lnTo>
                <a:lnTo>
                  <a:pt x="811970" y="31384"/>
                </a:lnTo>
                <a:lnTo>
                  <a:pt x="853065" y="44577"/>
                </a:lnTo>
                <a:lnTo>
                  <a:pt x="892341" y="59834"/>
                </a:lnTo>
                <a:lnTo>
                  <a:pt x="929646" y="77053"/>
                </a:lnTo>
                <a:lnTo>
                  <a:pt x="964830" y="96132"/>
                </a:lnTo>
                <a:lnTo>
                  <a:pt x="997743" y="116967"/>
                </a:lnTo>
                <a:lnTo>
                  <a:pt x="1056156" y="163494"/>
                </a:lnTo>
                <a:lnTo>
                  <a:pt x="1103681" y="215813"/>
                </a:lnTo>
                <a:lnTo>
                  <a:pt x="1139116" y="273100"/>
                </a:lnTo>
                <a:lnTo>
                  <a:pt x="1161259" y="334533"/>
                </a:lnTo>
                <a:lnTo>
                  <a:pt x="1168908" y="399288"/>
                </a:lnTo>
                <a:lnTo>
                  <a:pt x="1166970" y="432029"/>
                </a:lnTo>
                <a:lnTo>
                  <a:pt x="1151925" y="495225"/>
                </a:lnTo>
                <a:lnTo>
                  <a:pt x="1122985" y="554688"/>
                </a:lnTo>
                <a:lnTo>
                  <a:pt x="1081355" y="609594"/>
                </a:lnTo>
                <a:lnTo>
                  <a:pt x="1028235" y="659120"/>
                </a:lnTo>
                <a:lnTo>
                  <a:pt x="964830" y="702443"/>
                </a:lnTo>
                <a:lnTo>
                  <a:pt x="929646" y="721522"/>
                </a:lnTo>
                <a:lnTo>
                  <a:pt x="892341" y="738741"/>
                </a:lnTo>
                <a:lnTo>
                  <a:pt x="853065" y="753999"/>
                </a:lnTo>
                <a:lnTo>
                  <a:pt x="811970" y="767191"/>
                </a:lnTo>
                <a:lnTo>
                  <a:pt x="769205" y="778215"/>
                </a:lnTo>
                <a:lnTo>
                  <a:pt x="724920" y="786968"/>
                </a:lnTo>
                <a:lnTo>
                  <a:pt x="679267" y="793348"/>
                </a:lnTo>
                <a:lnTo>
                  <a:pt x="632394" y="797252"/>
                </a:lnTo>
                <a:lnTo>
                  <a:pt x="584454" y="798576"/>
                </a:lnTo>
                <a:lnTo>
                  <a:pt x="536513" y="797252"/>
                </a:lnTo>
                <a:lnTo>
                  <a:pt x="489640" y="793348"/>
                </a:lnTo>
                <a:lnTo>
                  <a:pt x="443987" y="786968"/>
                </a:lnTo>
                <a:lnTo>
                  <a:pt x="399702" y="778215"/>
                </a:lnTo>
                <a:lnTo>
                  <a:pt x="356937" y="767191"/>
                </a:lnTo>
                <a:lnTo>
                  <a:pt x="315842" y="753999"/>
                </a:lnTo>
                <a:lnTo>
                  <a:pt x="276566" y="738741"/>
                </a:lnTo>
                <a:lnTo>
                  <a:pt x="239261" y="721522"/>
                </a:lnTo>
                <a:lnTo>
                  <a:pt x="204077" y="702443"/>
                </a:lnTo>
                <a:lnTo>
                  <a:pt x="171164" y="681609"/>
                </a:lnTo>
                <a:lnTo>
                  <a:pt x="112751" y="635081"/>
                </a:lnTo>
                <a:lnTo>
                  <a:pt x="65226" y="582762"/>
                </a:lnTo>
                <a:lnTo>
                  <a:pt x="29791" y="525475"/>
                </a:lnTo>
                <a:lnTo>
                  <a:pt x="7648" y="464042"/>
                </a:lnTo>
                <a:lnTo>
                  <a:pt x="0" y="3992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object 77"/>
          <p:cNvSpPr txBox="1"/>
          <p:nvPr/>
        </p:nvSpPr>
        <p:spPr>
          <a:xfrm>
            <a:off x="2863976" y="4742114"/>
            <a:ext cx="431165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15" dirty="0">
                <a:solidFill>
                  <a:srgbClr val="FFFFFF"/>
                </a:solidFill>
                <a:latin typeface="Microsoft YaHei"/>
                <a:cs typeface="Microsoft YaHei"/>
              </a:rPr>
              <a:t>年龄 性别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453890" y="1853945"/>
            <a:ext cx="76200" cy="676275"/>
          </a:xfrm>
          <a:custGeom>
            <a:avLst/>
            <a:gdLst/>
            <a:ahLst/>
            <a:cxnLst/>
            <a:rect l="l" t="t" r="r" b="b"/>
            <a:pathLst>
              <a:path w="76200" h="676275">
                <a:moveTo>
                  <a:pt x="48006" y="597026"/>
                </a:moveTo>
                <a:lnTo>
                  <a:pt x="28194" y="597026"/>
                </a:lnTo>
                <a:lnTo>
                  <a:pt x="28194" y="676275"/>
                </a:lnTo>
                <a:lnTo>
                  <a:pt x="48006" y="676275"/>
                </a:lnTo>
                <a:lnTo>
                  <a:pt x="48006" y="597026"/>
                </a:lnTo>
                <a:close/>
              </a:path>
              <a:path w="76200" h="676275">
                <a:moveTo>
                  <a:pt x="48006" y="458342"/>
                </a:moveTo>
                <a:lnTo>
                  <a:pt x="28194" y="458342"/>
                </a:lnTo>
                <a:lnTo>
                  <a:pt x="28194" y="537590"/>
                </a:lnTo>
                <a:lnTo>
                  <a:pt x="48006" y="537590"/>
                </a:lnTo>
                <a:lnTo>
                  <a:pt x="48006" y="458342"/>
                </a:lnTo>
                <a:close/>
              </a:path>
              <a:path w="76200" h="676275">
                <a:moveTo>
                  <a:pt x="48006" y="319658"/>
                </a:moveTo>
                <a:lnTo>
                  <a:pt x="28194" y="319658"/>
                </a:lnTo>
                <a:lnTo>
                  <a:pt x="28194" y="398906"/>
                </a:lnTo>
                <a:lnTo>
                  <a:pt x="48006" y="398906"/>
                </a:lnTo>
                <a:lnTo>
                  <a:pt x="48006" y="319658"/>
                </a:lnTo>
                <a:close/>
              </a:path>
              <a:path w="76200" h="676275">
                <a:moveTo>
                  <a:pt x="48006" y="180975"/>
                </a:moveTo>
                <a:lnTo>
                  <a:pt x="28194" y="180975"/>
                </a:lnTo>
                <a:lnTo>
                  <a:pt x="28194" y="260223"/>
                </a:lnTo>
                <a:lnTo>
                  <a:pt x="48006" y="260223"/>
                </a:lnTo>
                <a:lnTo>
                  <a:pt x="48006" y="180975"/>
                </a:lnTo>
                <a:close/>
              </a:path>
              <a:path w="76200" h="676275">
                <a:moveTo>
                  <a:pt x="48006" y="63500"/>
                </a:moveTo>
                <a:lnTo>
                  <a:pt x="28194" y="63500"/>
                </a:lnTo>
                <a:lnTo>
                  <a:pt x="28194" y="121538"/>
                </a:lnTo>
                <a:lnTo>
                  <a:pt x="48006" y="121538"/>
                </a:lnTo>
                <a:lnTo>
                  <a:pt x="48006" y="63500"/>
                </a:lnTo>
                <a:close/>
              </a:path>
              <a:path w="76200" h="6762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6762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9" name="object 79"/>
          <p:cNvSpPr/>
          <p:nvPr/>
        </p:nvSpPr>
        <p:spPr>
          <a:xfrm>
            <a:off x="7415021" y="1853945"/>
            <a:ext cx="76200" cy="316865"/>
          </a:xfrm>
          <a:custGeom>
            <a:avLst/>
            <a:gdLst/>
            <a:ahLst/>
            <a:cxnLst/>
            <a:rect l="l" t="t" r="r" b="b"/>
            <a:pathLst>
              <a:path w="76200" h="316864">
                <a:moveTo>
                  <a:pt x="48005" y="237362"/>
                </a:moveTo>
                <a:lnTo>
                  <a:pt x="28194" y="237362"/>
                </a:lnTo>
                <a:lnTo>
                  <a:pt x="28194" y="316611"/>
                </a:lnTo>
                <a:lnTo>
                  <a:pt x="48005" y="316611"/>
                </a:lnTo>
                <a:lnTo>
                  <a:pt x="48005" y="237362"/>
                </a:lnTo>
                <a:close/>
              </a:path>
              <a:path w="76200" h="316864">
                <a:moveTo>
                  <a:pt x="48005" y="98678"/>
                </a:moveTo>
                <a:lnTo>
                  <a:pt x="28194" y="98678"/>
                </a:lnTo>
                <a:lnTo>
                  <a:pt x="28194" y="177926"/>
                </a:lnTo>
                <a:lnTo>
                  <a:pt x="48005" y="177926"/>
                </a:lnTo>
                <a:lnTo>
                  <a:pt x="48005" y="98678"/>
                </a:lnTo>
                <a:close/>
              </a:path>
              <a:path w="76200" h="316864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0" name="object 80"/>
          <p:cNvSpPr/>
          <p:nvPr/>
        </p:nvSpPr>
        <p:spPr>
          <a:xfrm>
            <a:off x="8574785" y="1893570"/>
            <a:ext cx="76200" cy="584835"/>
          </a:xfrm>
          <a:custGeom>
            <a:avLst/>
            <a:gdLst/>
            <a:ahLst/>
            <a:cxnLst/>
            <a:rect l="l" t="t" r="r" b="b"/>
            <a:pathLst>
              <a:path w="76200" h="584835">
                <a:moveTo>
                  <a:pt x="48006" y="505587"/>
                </a:moveTo>
                <a:lnTo>
                  <a:pt x="28194" y="505587"/>
                </a:lnTo>
                <a:lnTo>
                  <a:pt x="28194" y="584834"/>
                </a:lnTo>
                <a:lnTo>
                  <a:pt x="48006" y="584834"/>
                </a:lnTo>
                <a:lnTo>
                  <a:pt x="48006" y="505587"/>
                </a:lnTo>
                <a:close/>
              </a:path>
              <a:path w="76200" h="584835">
                <a:moveTo>
                  <a:pt x="48006" y="366902"/>
                </a:moveTo>
                <a:lnTo>
                  <a:pt x="28194" y="366902"/>
                </a:lnTo>
                <a:lnTo>
                  <a:pt x="28194" y="446150"/>
                </a:lnTo>
                <a:lnTo>
                  <a:pt x="48006" y="446150"/>
                </a:lnTo>
                <a:lnTo>
                  <a:pt x="48006" y="366902"/>
                </a:lnTo>
                <a:close/>
              </a:path>
              <a:path w="76200" h="584835">
                <a:moveTo>
                  <a:pt x="48006" y="228218"/>
                </a:moveTo>
                <a:lnTo>
                  <a:pt x="28194" y="228218"/>
                </a:lnTo>
                <a:lnTo>
                  <a:pt x="28194" y="307466"/>
                </a:lnTo>
                <a:lnTo>
                  <a:pt x="48006" y="307466"/>
                </a:lnTo>
                <a:lnTo>
                  <a:pt x="48006" y="228218"/>
                </a:lnTo>
                <a:close/>
              </a:path>
              <a:path w="76200" h="584835">
                <a:moveTo>
                  <a:pt x="48006" y="89534"/>
                </a:moveTo>
                <a:lnTo>
                  <a:pt x="28194" y="89534"/>
                </a:lnTo>
                <a:lnTo>
                  <a:pt x="28194" y="168782"/>
                </a:lnTo>
                <a:lnTo>
                  <a:pt x="48006" y="168782"/>
                </a:lnTo>
                <a:lnTo>
                  <a:pt x="48006" y="89534"/>
                </a:lnTo>
                <a:close/>
              </a:path>
              <a:path w="76200" h="584835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81"/>
          <p:cNvSpPr/>
          <p:nvPr/>
        </p:nvSpPr>
        <p:spPr>
          <a:xfrm>
            <a:off x="2523744" y="5106923"/>
            <a:ext cx="853440" cy="1080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104">
              <a:lnSpc>
                <a:spcPts val="3354"/>
              </a:lnSpc>
            </a:pPr>
            <a:r>
              <a:rPr spc="-95" dirty="0">
                <a:solidFill>
                  <a:srgbClr val="1E52A3"/>
                </a:solidFill>
              </a:rPr>
              <a:t>S</a:t>
            </a:r>
            <a:r>
              <a:rPr spc="-20" dirty="0">
                <a:solidFill>
                  <a:srgbClr val="1E52A3"/>
                </a:solidFill>
              </a:rPr>
              <a:t>t</a:t>
            </a:r>
            <a:r>
              <a:rPr spc="-35" dirty="0">
                <a:solidFill>
                  <a:srgbClr val="1E52A3"/>
                </a:solidFill>
              </a:rPr>
              <a:t>r</a:t>
            </a:r>
            <a:r>
              <a:rPr spc="-25" dirty="0">
                <a:solidFill>
                  <a:srgbClr val="1E52A3"/>
                </a:solidFill>
              </a:rPr>
              <a:t>o</a:t>
            </a:r>
            <a:r>
              <a:rPr spc="-75" dirty="0">
                <a:solidFill>
                  <a:srgbClr val="1E52A3"/>
                </a:solidFill>
              </a:rPr>
              <a:t>k</a:t>
            </a:r>
            <a:r>
              <a:rPr spc="-20" dirty="0">
                <a:solidFill>
                  <a:srgbClr val="1E52A3"/>
                </a:solidFill>
              </a:rPr>
              <a:t>e</a:t>
            </a:r>
            <a:r>
              <a:rPr spc="15" dirty="0">
                <a:solidFill>
                  <a:srgbClr val="1E52A3"/>
                </a:solidFill>
              </a:rPr>
              <a:t> </a:t>
            </a:r>
            <a:r>
              <a:rPr spc="-100" dirty="0">
                <a:solidFill>
                  <a:srgbClr val="1E52A3"/>
                </a:solidFill>
              </a:rPr>
              <a:t>P</a:t>
            </a:r>
            <a:r>
              <a:rPr spc="-15" dirty="0">
                <a:solidFill>
                  <a:srgbClr val="1E52A3"/>
                </a:solidFill>
              </a:rPr>
              <a:t>atien</a:t>
            </a:r>
            <a:r>
              <a:rPr spc="-30" dirty="0">
                <a:solidFill>
                  <a:srgbClr val="1E52A3"/>
                </a:solidFill>
              </a:rPr>
              <a:t>t</a:t>
            </a:r>
            <a:r>
              <a:rPr spc="-15" dirty="0">
                <a:solidFill>
                  <a:srgbClr val="1E52A3"/>
                </a:solidFill>
              </a:rPr>
              <a:t>s:</a:t>
            </a:r>
            <a:r>
              <a:rPr spc="-5" dirty="0">
                <a:solidFill>
                  <a:srgbClr val="1E52A3"/>
                </a:solidFill>
              </a:rPr>
              <a:t> </a:t>
            </a:r>
            <a:r>
              <a:rPr spc="-30" dirty="0">
                <a:solidFill>
                  <a:srgbClr val="1E52A3"/>
                </a:solidFill>
              </a:rPr>
              <a:t>Ho</a:t>
            </a:r>
            <a:r>
              <a:rPr spc="-25" dirty="0">
                <a:solidFill>
                  <a:srgbClr val="1E52A3"/>
                </a:solidFill>
              </a:rPr>
              <a:t>w</a:t>
            </a:r>
            <a:r>
              <a:rPr spc="20" dirty="0">
                <a:solidFill>
                  <a:srgbClr val="1E52A3"/>
                </a:solidFill>
              </a:rPr>
              <a:t> </a:t>
            </a:r>
            <a:r>
              <a:rPr spc="-35" dirty="0">
                <a:solidFill>
                  <a:srgbClr val="1E52A3"/>
                </a:solidFill>
              </a:rPr>
              <a:t>t</a:t>
            </a:r>
            <a:r>
              <a:rPr spc="-20" dirty="0">
                <a:solidFill>
                  <a:srgbClr val="1E52A3"/>
                </a:solidFill>
              </a:rPr>
              <a:t>o</a:t>
            </a:r>
            <a:r>
              <a:rPr spc="-5"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Pr</a:t>
            </a:r>
            <a:r>
              <a:rPr spc="-15" dirty="0">
                <a:solidFill>
                  <a:srgbClr val="1E52A3"/>
                </a:solidFill>
              </a:rPr>
              <a:t>edict</a:t>
            </a:r>
            <a:r>
              <a:rPr spc="5" dirty="0">
                <a:solidFill>
                  <a:srgbClr val="1E52A3"/>
                </a:solidFill>
              </a:rPr>
              <a:t> </a:t>
            </a:r>
            <a:r>
              <a:rPr spc="-60" dirty="0">
                <a:solidFill>
                  <a:srgbClr val="1E52A3"/>
                </a:solidFill>
              </a:rPr>
              <a:t>b</a:t>
            </a:r>
            <a:r>
              <a:rPr spc="-20" dirty="0">
                <a:solidFill>
                  <a:srgbClr val="1E52A3"/>
                </a:solidFill>
              </a:rPr>
              <a:t>ased</a:t>
            </a:r>
            <a:r>
              <a:rPr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o</a:t>
            </a:r>
            <a:r>
              <a:rPr spc="-20" dirty="0">
                <a:solidFill>
                  <a:srgbClr val="1E52A3"/>
                </a:solidFill>
              </a:rPr>
              <a:t>n</a:t>
            </a:r>
            <a:r>
              <a:rPr dirty="0">
                <a:solidFill>
                  <a:srgbClr val="1E52A3"/>
                </a:solidFill>
              </a:rPr>
              <a:t> </a:t>
            </a:r>
            <a:r>
              <a:rPr spc="-95" dirty="0">
                <a:solidFill>
                  <a:srgbClr val="1E52A3"/>
                </a:solidFill>
              </a:rPr>
              <a:t>S</a:t>
            </a:r>
            <a:r>
              <a:rPr spc="-30" dirty="0">
                <a:solidFill>
                  <a:srgbClr val="1E52A3"/>
                </a:solidFill>
              </a:rPr>
              <a:t>ymp</a:t>
            </a:r>
            <a:r>
              <a:rPr spc="-35" dirty="0">
                <a:solidFill>
                  <a:srgbClr val="1E52A3"/>
                </a:solidFill>
              </a:rPr>
              <a:t>t</a:t>
            </a:r>
            <a:r>
              <a:rPr spc="-25" dirty="0">
                <a:solidFill>
                  <a:srgbClr val="1E52A3"/>
                </a:solidFill>
              </a:rPr>
              <a:t>oms?</a:t>
            </a: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62</a:t>
            </a:fld>
            <a:endParaRPr spc="-1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9059" y="1049621"/>
            <a:ext cx="10901045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tabLst>
                <a:tab pos="299085" algn="l"/>
              </a:tabLst>
            </a:pP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•	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抽取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2017</a:t>
            </a:r>
            <a:r>
              <a:rPr sz="1600" spc="-5" dirty="0">
                <a:solidFill>
                  <a:srgbClr val="44536A"/>
                </a:solidFill>
                <a:latin typeface="Microsoft YaHei"/>
                <a:cs typeface="Microsoft YaHei"/>
              </a:rPr>
              <a:t>-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06</a:t>
            </a:r>
            <a:r>
              <a:rPr sz="1600" spc="-5" dirty="0">
                <a:solidFill>
                  <a:srgbClr val="44536A"/>
                </a:solidFill>
                <a:latin typeface="Microsoft YaHei"/>
                <a:cs typeface="Microsoft YaHei"/>
              </a:rPr>
              <a:t>-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30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至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2017</a:t>
            </a:r>
            <a:r>
              <a:rPr sz="1600" spc="-5" dirty="0">
                <a:solidFill>
                  <a:srgbClr val="44536A"/>
                </a:solidFill>
                <a:latin typeface="Microsoft YaHei"/>
                <a:cs typeface="Microsoft YaHei"/>
              </a:rPr>
              <a:t>-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12</a:t>
            </a:r>
            <a:r>
              <a:rPr sz="1600" spc="-5" dirty="0">
                <a:solidFill>
                  <a:srgbClr val="44536A"/>
                </a:solidFill>
                <a:latin typeface="Microsoft YaHei"/>
                <a:cs typeface="Microsoft YaHei"/>
              </a:rPr>
              <a:t>-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31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新发现脑卒中（包括脑梗、短暂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性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脑缺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血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发作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、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脑动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供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血不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足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、非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创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伤和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血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管畸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形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的脑 出血和蛛网膜下腔出血）病例，筛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选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在发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病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前至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少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有两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次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就诊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记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录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者</a:t>
            </a:r>
            <a:r>
              <a:rPr sz="1600" spc="-15" dirty="0">
                <a:solidFill>
                  <a:srgbClr val="44536A"/>
                </a:solidFill>
                <a:latin typeface="Microsoft YaHei"/>
                <a:cs typeface="Microsoft YaHei"/>
              </a:rPr>
              <a:t>65</a:t>
            </a:r>
            <a:r>
              <a:rPr sz="1600" dirty="0">
                <a:solidFill>
                  <a:srgbClr val="44536A"/>
                </a:solidFill>
                <a:latin typeface="Microsoft YaHei"/>
                <a:cs typeface="Microsoft YaHei"/>
              </a:rPr>
              <a:t>0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2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人</a:t>
            </a:r>
            <a:endParaRPr sz="16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299085" algn="l"/>
              </a:tabLst>
            </a:pPr>
            <a:r>
              <a:rPr sz="1600" spc="-10" dirty="0">
                <a:solidFill>
                  <a:srgbClr val="44536A"/>
                </a:solidFill>
                <a:latin typeface="Arial"/>
                <a:cs typeface="Arial"/>
              </a:rPr>
              <a:t>•	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建立巢式病例对照研究队例：随机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抽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取与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卒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中就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诊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时间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相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同的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其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它就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诊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病例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作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为对照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8794" y="2287515"/>
            <a:ext cx="5013325" cy="259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28390" algn="l"/>
              </a:tabLst>
            </a:pPr>
            <a:r>
              <a:rPr sz="1800" dirty="0">
                <a:latin typeface="Microsoft YaHei"/>
                <a:cs typeface="Microsoft YaHei"/>
              </a:rPr>
              <a:t>发病前特征清洗抽取	</a:t>
            </a:r>
            <a:r>
              <a:rPr sz="2700" baseline="1543" dirty="0">
                <a:latin typeface="Microsoft YaHei"/>
                <a:cs typeface="Microsoft YaHei"/>
              </a:rPr>
              <a:t>巢式病例对照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5216" y="3040379"/>
            <a:ext cx="2837815" cy="2566670"/>
          </a:xfrm>
          <a:prstGeom prst="rect">
            <a:avLst/>
          </a:prstGeom>
          <a:ln w="12192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750" marR="163830">
              <a:lnSpc>
                <a:spcPct val="150000"/>
              </a:lnSpc>
            </a:pPr>
            <a:r>
              <a:rPr sz="1400" b="1" spc="-5" dirty="0">
                <a:latin typeface="Microsoft YaHei"/>
                <a:cs typeface="Microsoft YaHei"/>
              </a:rPr>
              <a:t>基础信息：</a:t>
            </a:r>
            <a:r>
              <a:rPr sz="1400" spc="-5" dirty="0">
                <a:latin typeface="Microsoft YaHei"/>
                <a:cs typeface="Microsoft YaHei"/>
              </a:rPr>
              <a:t>年龄、性别 </a:t>
            </a:r>
            <a:r>
              <a:rPr sz="1400" b="1" dirty="0">
                <a:latin typeface="Microsoft YaHei"/>
                <a:cs typeface="Microsoft YaHei"/>
              </a:rPr>
              <a:t>疾病诊断</a:t>
            </a:r>
            <a:r>
              <a:rPr sz="1400" b="1" spc="-5" dirty="0">
                <a:latin typeface="Microsoft YaHei"/>
                <a:cs typeface="Microsoft YaHei"/>
              </a:rPr>
              <a:t>：</a:t>
            </a:r>
            <a:r>
              <a:rPr sz="1400" dirty="0">
                <a:latin typeface="Microsoft YaHei"/>
                <a:cs typeface="Microsoft YaHei"/>
              </a:rPr>
              <a:t>高血压、糖</a:t>
            </a:r>
            <a:r>
              <a:rPr sz="1400" spc="-15" dirty="0">
                <a:latin typeface="Microsoft YaHei"/>
                <a:cs typeface="Microsoft YaHei"/>
              </a:rPr>
              <a:t>尿</a:t>
            </a:r>
            <a:r>
              <a:rPr sz="1400" dirty="0">
                <a:latin typeface="Microsoft YaHei"/>
                <a:cs typeface="Microsoft YaHei"/>
              </a:rPr>
              <a:t>病…. </a:t>
            </a:r>
            <a:r>
              <a:rPr sz="1400" b="1" dirty="0">
                <a:latin typeface="Microsoft YaHei"/>
                <a:cs typeface="Microsoft YaHei"/>
              </a:rPr>
              <a:t>症状提取</a:t>
            </a:r>
            <a:r>
              <a:rPr sz="1400" b="1" spc="-5" dirty="0">
                <a:latin typeface="Microsoft YaHei"/>
                <a:cs typeface="Microsoft YaHei"/>
              </a:rPr>
              <a:t>：</a:t>
            </a:r>
            <a:r>
              <a:rPr sz="1400" dirty="0">
                <a:latin typeface="Microsoft YaHei"/>
                <a:cs typeface="Microsoft YaHei"/>
              </a:rPr>
              <a:t>头部、胸部</a:t>
            </a:r>
            <a:r>
              <a:rPr sz="1400" spc="-15" dirty="0">
                <a:latin typeface="Microsoft YaHei"/>
                <a:cs typeface="Microsoft YaHei"/>
              </a:rPr>
              <a:t>、</a:t>
            </a:r>
            <a:r>
              <a:rPr sz="1400" dirty="0">
                <a:latin typeface="Microsoft YaHei"/>
                <a:cs typeface="Microsoft YaHei"/>
              </a:rPr>
              <a:t>肢体症 状 </a:t>
            </a:r>
            <a:r>
              <a:rPr sz="1400" b="1" dirty="0">
                <a:latin typeface="Microsoft YaHei"/>
                <a:cs typeface="Microsoft YaHei"/>
              </a:rPr>
              <a:t>检验指标抽取</a:t>
            </a:r>
            <a:r>
              <a:rPr sz="1400" b="1" spc="-5" dirty="0">
                <a:latin typeface="Microsoft YaHei"/>
                <a:cs typeface="Microsoft YaHei"/>
              </a:rPr>
              <a:t>：</a:t>
            </a:r>
            <a:r>
              <a:rPr sz="1400" dirty="0">
                <a:latin typeface="Microsoft YaHei"/>
                <a:cs typeface="Microsoft YaHei"/>
              </a:rPr>
              <a:t>血脂血</a:t>
            </a:r>
            <a:r>
              <a:rPr sz="1400" spc="-15" dirty="0">
                <a:latin typeface="Microsoft YaHei"/>
                <a:cs typeface="Microsoft YaHei"/>
              </a:rPr>
              <a:t>糖</a:t>
            </a:r>
            <a:r>
              <a:rPr sz="1400" dirty="0">
                <a:solidFill>
                  <a:srgbClr val="C00000"/>
                </a:solidFill>
                <a:latin typeface="Microsoft YaHei"/>
                <a:cs typeface="Microsoft YaHei"/>
              </a:rPr>
              <a:t>肝酶</a:t>
            </a:r>
            <a:endParaRPr sz="1400" dirty="0">
              <a:latin typeface="Microsoft YaHei"/>
              <a:cs typeface="Microsoft YaHei"/>
            </a:endParaRPr>
          </a:p>
          <a:p>
            <a:pPr marL="158750" marR="78740">
              <a:lnSpc>
                <a:spcPct val="150000"/>
              </a:lnSpc>
            </a:pPr>
            <a:r>
              <a:rPr sz="1400" b="1" dirty="0">
                <a:latin typeface="Microsoft YaHei"/>
                <a:cs typeface="Microsoft YaHei"/>
              </a:rPr>
              <a:t>检查指标抽取</a:t>
            </a:r>
            <a:r>
              <a:rPr sz="1400" b="1" spc="-5" dirty="0">
                <a:latin typeface="Microsoft YaHei"/>
                <a:cs typeface="Microsoft YaHei"/>
              </a:rPr>
              <a:t>：</a:t>
            </a:r>
            <a:r>
              <a:rPr sz="1400" spc="-5" dirty="0">
                <a:solidFill>
                  <a:srgbClr val="C00000"/>
                </a:solidFill>
                <a:latin typeface="Microsoft YaHei"/>
                <a:cs typeface="Microsoft YaHei"/>
              </a:rPr>
              <a:t>B</a:t>
            </a:r>
            <a:r>
              <a:rPr sz="1400" dirty="0">
                <a:solidFill>
                  <a:srgbClr val="C00000"/>
                </a:solidFill>
                <a:latin typeface="Microsoft YaHei"/>
                <a:cs typeface="Microsoft YaHei"/>
              </a:rPr>
              <a:t>超心电</a:t>
            </a:r>
            <a:r>
              <a:rPr sz="1400" spc="-15" dirty="0">
                <a:solidFill>
                  <a:srgbClr val="C00000"/>
                </a:solidFill>
                <a:latin typeface="Microsoft YaHei"/>
                <a:cs typeface="Microsoft YaHei"/>
              </a:rPr>
              <a:t>图</a:t>
            </a:r>
            <a:r>
              <a:rPr sz="1400" spc="-5" dirty="0">
                <a:solidFill>
                  <a:srgbClr val="C00000"/>
                </a:solidFill>
                <a:latin typeface="Microsoft YaHei"/>
                <a:cs typeface="Microsoft YaHei"/>
              </a:rPr>
              <a:t>X</a:t>
            </a:r>
            <a:r>
              <a:rPr sz="1400" spc="-15" dirty="0">
                <a:solidFill>
                  <a:srgbClr val="C00000"/>
                </a:solidFill>
                <a:latin typeface="Microsoft YaHei"/>
                <a:cs typeface="Microsoft YaHei"/>
              </a:rPr>
              <a:t>片</a:t>
            </a:r>
            <a:r>
              <a:rPr sz="1400" spc="-20" dirty="0">
                <a:solidFill>
                  <a:srgbClr val="C00000"/>
                </a:solidFill>
                <a:latin typeface="Microsoft YaHei"/>
                <a:cs typeface="Microsoft YaHei"/>
              </a:rPr>
              <a:t>CT </a:t>
            </a:r>
            <a:r>
              <a:rPr sz="1400" b="1" dirty="0">
                <a:latin typeface="Microsoft YaHei"/>
                <a:cs typeface="Microsoft YaHei"/>
              </a:rPr>
              <a:t>用药</a:t>
            </a:r>
            <a:r>
              <a:rPr sz="1400" b="1" spc="-5" dirty="0">
                <a:latin typeface="Microsoft YaHei"/>
                <a:cs typeface="Microsoft YaHei"/>
              </a:rPr>
              <a:t>：</a:t>
            </a:r>
            <a:r>
              <a:rPr sz="1400" dirty="0">
                <a:latin typeface="Microsoft YaHei"/>
                <a:cs typeface="Microsoft YaHei"/>
              </a:rPr>
              <a:t>降压/抗凝/调脂/降糖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007" y="5716322"/>
            <a:ext cx="10953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Microsoft YaHei"/>
                <a:cs typeface="Microsoft YaHei"/>
              </a:rPr>
              <a:t>截止发病日期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36440" y="5858968"/>
            <a:ext cx="1695450" cy="41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Microsoft YaHei"/>
                <a:cs typeface="Microsoft YaHei"/>
              </a:rPr>
              <a:t>2017-06</a:t>
            </a:r>
            <a:r>
              <a:rPr sz="1400" spc="-10" dirty="0">
                <a:solidFill>
                  <a:srgbClr val="FF0000"/>
                </a:solidFill>
                <a:latin typeface="Microsoft YaHei"/>
                <a:cs typeface="Microsoft YaHei"/>
              </a:rPr>
              <a:t>-</a:t>
            </a:r>
            <a:r>
              <a:rPr sz="1400" dirty="0">
                <a:solidFill>
                  <a:srgbClr val="FF0000"/>
                </a:solidFill>
                <a:latin typeface="Microsoft YaHei"/>
                <a:cs typeface="Microsoft YaHei"/>
              </a:rPr>
              <a:t>30至</a:t>
            </a:r>
            <a:r>
              <a:rPr sz="1400" spc="-10" dirty="0">
                <a:solidFill>
                  <a:srgbClr val="FF0000"/>
                </a:solidFill>
                <a:latin typeface="Microsoft YaHei"/>
                <a:cs typeface="Microsoft YaHei"/>
              </a:rPr>
              <a:t>2</a:t>
            </a:r>
            <a:r>
              <a:rPr sz="1400" dirty="0">
                <a:solidFill>
                  <a:srgbClr val="FF0000"/>
                </a:solidFill>
                <a:latin typeface="Microsoft YaHei"/>
                <a:cs typeface="Microsoft YaHei"/>
              </a:rPr>
              <a:t>01</a:t>
            </a:r>
            <a:r>
              <a:rPr sz="1400" spc="5" dirty="0">
                <a:solidFill>
                  <a:srgbClr val="FF0000"/>
                </a:solidFill>
                <a:latin typeface="Microsoft YaHei"/>
                <a:cs typeface="Microsoft YaHei"/>
              </a:rPr>
              <a:t>7</a:t>
            </a:r>
            <a:r>
              <a:rPr sz="1400" dirty="0">
                <a:solidFill>
                  <a:srgbClr val="FF0000"/>
                </a:solidFill>
                <a:latin typeface="Microsoft YaHei"/>
                <a:cs typeface="Microsoft YaHei"/>
              </a:rPr>
              <a:t>-</a:t>
            </a:r>
            <a:endParaRPr sz="1400" dirty="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FF0000"/>
                </a:solidFill>
                <a:latin typeface="Microsoft YaHei"/>
                <a:cs typeface="Microsoft YaHei"/>
              </a:rPr>
              <a:t>12-31新发病例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25870" y="4106545"/>
            <a:ext cx="1585595" cy="1591945"/>
          </a:xfrm>
          <a:custGeom>
            <a:avLst/>
            <a:gdLst/>
            <a:ahLst/>
            <a:cxnLst/>
            <a:rect l="l" t="t" r="r" b="b"/>
            <a:pathLst>
              <a:path w="1585595" h="1591945">
                <a:moveTo>
                  <a:pt x="1128522" y="250570"/>
                </a:moveTo>
                <a:lnTo>
                  <a:pt x="1254252" y="147573"/>
                </a:lnTo>
                <a:lnTo>
                  <a:pt x="1354074" y="233552"/>
                </a:lnTo>
                <a:lnTo>
                  <a:pt x="1271143" y="373252"/>
                </a:lnTo>
                <a:lnTo>
                  <a:pt x="1279706" y="383320"/>
                </a:lnTo>
                <a:lnTo>
                  <a:pt x="1304130" y="414514"/>
                </a:lnTo>
                <a:lnTo>
                  <a:pt x="1326610" y="447122"/>
                </a:lnTo>
                <a:lnTo>
                  <a:pt x="1347089" y="481044"/>
                </a:lnTo>
                <a:lnTo>
                  <a:pt x="1365510" y="516183"/>
                </a:lnTo>
                <a:lnTo>
                  <a:pt x="1381817" y="552442"/>
                </a:lnTo>
                <a:lnTo>
                  <a:pt x="1395954" y="589723"/>
                </a:lnTo>
                <a:lnTo>
                  <a:pt x="1400175" y="602360"/>
                </a:lnTo>
                <a:lnTo>
                  <a:pt x="1562734" y="603122"/>
                </a:lnTo>
                <a:lnTo>
                  <a:pt x="1585468" y="735456"/>
                </a:lnTo>
                <a:lnTo>
                  <a:pt x="1432559" y="790447"/>
                </a:lnTo>
                <a:lnTo>
                  <a:pt x="1432789" y="803798"/>
                </a:lnTo>
                <a:lnTo>
                  <a:pt x="1431896" y="843775"/>
                </a:lnTo>
                <a:lnTo>
                  <a:pt x="1428644" y="883557"/>
                </a:lnTo>
                <a:lnTo>
                  <a:pt x="1423050" y="923035"/>
                </a:lnTo>
                <a:lnTo>
                  <a:pt x="1415134" y="962102"/>
                </a:lnTo>
                <a:lnTo>
                  <a:pt x="1404912" y="1000650"/>
                </a:lnTo>
                <a:lnTo>
                  <a:pt x="1392403" y="1038570"/>
                </a:lnTo>
                <a:lnTo>
                  <a:pt x="1387728" y="1051052"/>
                </a:lnTo>
                <a:lnTo>
                  <a:pt x="1513331" y="1154175"/>
                </a:lnTo>
                <a:lnTo>
                  <a:pt x="1447927" y="1270253"/>
                </a:lnTo>
                <a:lnTo>
                  <a:pt x="1294637" y="1216278"/>
                </a:lnTo>
                <a:lnTo>
                  <a:pt x="1286442" y="1226683"/>
                </a:lnTo>
                <a:lnTo>
                  <a:pt x="1260685" y="1256776"/>
                </a:lnTo>
                <a:lnTo>
                  <a:pt x="1233237" y="1285138"/>
                </a:lnTo>
                <a:lnTo>
                  <a:pt x="1204182" y="1311703"/>
                </a:lnTo>
                <a:lnTo>
                  <a:pt x="1173600" y="1336408"/>
                </a:lnTo>
                <a:lnTo>
                  <a:pt x="1141575" y="1359189"/>
                </a:lnTo>
                <a:lnTo>
                  <a:pt x="1108189" y="1379981"/>
                </a:lnTo>
                <a:lnTo>
                  <a:pt x="1096772" y="1386458"/>
                </a:lnTo>
                <a:lnTo>
                  <a:pt x="1126362" y="1546212"/>
                </a:lnTo>
                <a:lnTo>
                  <a:pt x="1004188" y="1591779"/>
                </a:lnTo>
                <a:lnTo>
                  <a:pt x="921765" y="1451736"/>
                </a:lnTo>
                <a:lnTo>
                  <a:pt x="908982" y="1454288"/>
                </a:lnTo>
                <a:lnTo>
                  <a:pt x="870421" y="1460332"/>
                </a:lnTo>
                <a:lnTo>
                  <a:pt x="831634" y="1463958"/>
                </a:lnTo>
                <a:lnTo>
                  <a:pt x="792733" y="1465167"/>
                </a:lnTo>
                <a:lnTo>
                  <a:pt x="779761" y="1465032"/>
                </a:lnTo>
                <a:lnTo>
                  <a:pt x="740886" y="1463018"/>
                </a:lnTo>
                <a:lnTo>
                  <a:pt x="702162" y="1458586"/>
                </a:lnTo>
                <a:lnTo>
                  <a:pt x="663701" y="1451736"/>
                </a:lnTo>
                <a:lnTo>
                  <a:pt x="581278" y="1591779"/>
                </a:lnTo>
                <a:lnTo>
                  <a:pt x="459104" y="1546212"/>
                </a:lnTo>
                <a:lnTo>
                  <a:pt x="488696" y="1386458"/>
                </a:lnTo>
                <a:lnTo>
                  <a:pt x="477278" y="1379981"/>
                </a:lnTo>
                <a:lnTo>
                  <a:pt x="443892" y="1359189"/>
                </a:lnTo>
                <a:lnTo>
                  <a:pt x="411867" y="1336408"/>
                </a:lnTo>
                <a:lnTo>
                  <a:pt x="381285" y="1311703"/>
                </a:lnTo>
                <a:lnTo>
                  <a:pt x="352230" y="1285138"/>
                </a:lnTo>
                <a:lnTo>
                  <a:pt x="324782" y="1256776"/>
                </a:lnTo>
                <a:lnTo>
                  <a:pt x="299025" y="1226683"/>
                </a:lnTo>
                <a:lnTo>
                  <a:pt x="290829" y="1216278"/>
                </a:lnTo>
                <a:lnTo>
                  <a:pt x="137540" y="1270253"/>
                </a:lnTo>
                <a:lnTo>
                  <a:pt x="72135" y="1154175"/>
                </a:lnTo>
                <a:lnTo>
                  <a:pt x="197738" y="1051052"/>
                </a:lnTo>
                <a:lnTo>
                  <a:pt x="193064" y="1038570"/>
                </a:lnTo>
                <a:lnTo>
                  <a:pt x="180555" y="1000650"/>
                </a:lnTo>
                <a:lnTo>
                  <a:pt x="170333" y="962102"/>
                </a:lnTo>
                <a:lnTo>
                  <a:pt x="162417" y="923035"/>
                </a:lnTo>
                <a:lnTo>
                  <a:pt x="156823" y="883557"/>
                </a:lnTo>
                <a:lnTo>
                  <a:pt x="153571" y="843775"/>
                </a:lnTo>
                <a:lnTo>
                  <a:pt x="152678" y="803798"/>
                </a:lnTo>
                <a:lnTo>
                  <a:pt x="152907" y="790447"/>
                </a:lnTo>
                <a:lnTo>
                  <a:pt x="0" y="735456"/>
                </a:lnTo>
                <a:lnTo>
                  <a:pt x="22732" y="603122"/>
                </a:lnTo>
                <a:lnTo>
                  <a:pt x="185293" y="602360"/>
                </a:lnTo>
                <a:lnTo>
                  <a:pt x="189513" y="589723"/>
                </a:lnTo>
                <a:lnTo>
                  <a:pt x="203650" y="552442"/>
                </a:lnTo>
                <a:lnTo>
                  <a:pt x="219957" y="516183"/>
                </a:lnTo>
                <a:lnTo>
                  <a:pt x="238378" y="481044"/>
                </a:lnTo>
                <a:lnTo>
                  <a:pt x="258857" y="447122"/>
                </a:lnTo>
                <a:lnTo>
                  <a:pt x="281337" y="414514"/>
                </a:lnTo>
                <a:lnTo>
                  <a:pt x="305761" y="383320"/>
                </a:lnTo>
                <a:lnTo>
                  <a:pt x="314325" y="373252"/>
                </a:lnTo>
                <a:lnTo>
                  <a:pt x="231394" y="233552"/>
                </a:lnTo>
                <a:lnTo>
                  <a:pt x="331215" y="147573"/>
                </a:lnTo>
                <a:lnTo>
                  <a:pt x="456946" y="250570"/>
                </a:lnTo>
                <a:lnTo>
                  <a:pt x="468115" y="243679"/>
                </a:lnTo>
                <a:lnTo>
                  <a:pt x="502352" y="224450"/>
                </a:lnTo>
                <a:lnTo>
                  <a:pt x="537603" y="207419"/>
                </a:lnTo>
                <a:lnTo>
                  <a:pt x="573770" y="192627"/>
                </a:lnTo>
                <a:lnTo>
                  <a:pt x="610750" y="180115"/>
                </a:lnTo>
                <a:lnTo>
                  <a:pt x="648445" y="169924"/>
                </a:lnTo>
                <a:lnTo>
                  <a:pt x="686754" y="162097"/>
                </a:lnTo>
                <a:lnTo>
                  <a:pt x="699643" y="160019"/>
                </a:lnTo>
                <a:lnTo>
                  <a:pt x="727836" y="0"/>
                </a:lnTo>
                <a:lnTo>
                  <a:pt x="857630" y="0"/>
                </a:lnTo>
                <a:lnTo>
                  <a:pt x="885825" y="160019"/>
                </a:lnTo>
                <a:lnTo>
                  <a:pt x="898713" y="162097"/>
                </a:lnTo>
                <a:lnTo>
                  <a:pt x="937022" y="169924"/>
                </a:lnTo>
                <a:lnTo>
                  <a:pt x="974717" y="180115"/>
                </a:lnTo>
                <a:lnTo>
                  <a:pt x="1011697" y="192627"/>
                </a:lnTo>
                <a:lnTo>
                  <a:pt x="1047864" y="207419"/>
                </a:lnTo>
                <a:lnTo>
                  <a:pt x="1083115" y="224450"/>
                </a:lnTo>
                <a:lnTo>
                  <a:pt x="1117352" y="243679"/>
                </a:lnTo>
                <a:lnTo>
                  <a:pt x="1128522" y="250570"/>
                </a:lnTo>
                <a:close/>
              </a:path>
            </a:pathLst>
          </a:custGeom>
          <a:ln w="12192">
            <a:solidFill>
              <a:srgbClr val="3C67B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775325" y="3980941"/>
            <a:ext cx="841375" cy="912494"/>
          </a:xfrm>
          <a:custGeom>
            <a:avLst/>
            <a:gdLst/>
            <a:ahLst/>
            <a:cxnLst/>
            <a:rect l="l" t="t" r="r" b="b"/>
            <a:pathLst>
              <a:path w="841375" h="912495">
                <a:moveTo>
                  <a:pt x="652399" y="225678"/>
                </a:moveTo>
                <a:lnTo>
                  <a:pt x="790194" y="184149"/>
                </a:lnTo>
                <a:lnTo>
                  <a:pt x="840994" y="272033"/>
                </a:lnTo>
                <a:lnTo>
                  <a:pt x="736092" y="370585"/>
                </a:lnTo>
                <a:lnTo>
                  <a:pt x="739187" y="382905"/>
                </a:lnTo>
                <a:lnTo>
                  <a:pt x="746690" y="432904"/>
                </a:lnTo>
                <a:lnTo>
                  <a:pt x="747516" y="458127"/>
                </a:lnTo>
                <a:lnTo>
                  <a:pt x="747197" y="470742"/>
                </a:lnTo>
                <a:lnTo>
                  <a:pt x="741043" y="520885"/>
                </a:lnTo>
                <a:lnTo>
                  <a:pt x="738285" y="533266"/>
                </a:lnTo>
                <a:lnTo>
                  <a:pt x="840994" y="640333"/>
                </a:lnTo>
                <a:lnTo>
                  <a:pt x="790194" y="728217"/>
                </a:lnTo>
                <a:lnTo>
                  <a:pt x="652399" y="686688"/>
                </a:lnTo>
                <a:lnTo>
                  <a:pt x="643127" y="695656"/>
                </a:lnTo>
                <a:lnTo>
                  <a:pt x="613406" y="720191"/>
                </a:lnTo>
                <a:lnTo>
                  <a:pt x="581096" y="741009"/>
                </a:lnTo>
                <a:lnTo>
                  <a:pt x="546552" y="757900"/>
                </a:lnTo>
                <a:lnTo>
                  <a:pt x="510125" y="770655"/>
                </a:lnTo>
                <a:lnTo>
                  <a:pt x="471170" y="912367"/>
                </a:lnTo>
                <a:lnTo>
                  <a:pt x="369824" y="912367"/>
                </a:lnTo>
                <a:lnTo>
                  <a:pt x="336803" y="772286"/>
                </a:lnTo>
                <a:lnTo>
                  <a:pt x="324392" y="768737"/>
                </a:lnTo>
                <a:lnTo>
                  <a:pt x="288268" y="755245"/>
                </a:lnTo>
                <a:lnTo>
                  <a:pt x="254088" y="737653"/>
                </a:lnTo>
                <a:lnTo>
                  <a:pt x="222205" y="716171"/>
                </a:lnTo>
                <a:lnTo>
                  <a:pt x="192971" y="691010"/>
                </a:lnTo>
                <a:lnTo>
                  <a:pt x="50800" y="728217"/>
                </a:lnTo>
                <a:lnTo>
                  <a:pt x="0" y="640333"/>
                </a:lnTo>
                <a:lnTo>
                  <a:pt x="104901" y="541781"/>
                </a:lnTo>
                <a:lnTo>
                  <a:pt x="101806" y="529462"/>
                </a:lnTo>
                <a:lnTo>
                  <a:pt x="94303" y="479463"/>
                </a:lnTo>
                <a:lnTo>
                  <a:pt x="93477" y="454240"/>
                </a:lnTo>
                <a:lnTo>
                  <a:pt x="93796" y="441625"/>
                </a:lnTo>
                <a:lnTo>
                  <a:pt x="99950" y="391482"/>
                </a:lnTo>
                <a:lnTo>
                  <a:pt x="102708" y="379101"/>
                </a:lnTo>
                <a:lnTo>
                  <a:pt x="0" y="272033"/>
                </a:lnTo>
                <a:lnTo>
                  <a:pt x="50800" y="184149"/>
                </a:lnTo>
                <a:lnTo>
                  <a:pt x="188595" y="225678"/>
                </a:lnTo>
                <a:lnTo>
                  <a:pt x="197866" y="216711"/>
                </a:lnTo>
                <a:lnTo>
                  <a:pt x="227587" y="192176"/>
                </a:lnTo>
                <a:lnTo>
                  <a:pt x="259897" y="171358"/>
                </a:lnTo>
                <a:lnTo>
                  <a:pt x="294441" y="154467"/>
                </a:lnTo>
                <a:lnTo>
                  <a:pt x="330868" y="141712"/>
                </a:lnTo>
                <a:lnTo>
                  <a:pt x="369824" y="0"/>
                </a:lnTo>
                <a:lnTo>
                  <a:pt x="471170" y="0"/>
                </a:lnTo>
                <a:lnTo>
                  <a:pt x="504189" y="140080"/>
                </a:lnTo>
                <a:lnTo>
                  <a:pt x="516601" y="143630"/>
                </a:lnTo>
                <a:lnTo>
                  <a:pt x="552725" y="157122"/>
                </a:lnTo>
                <a:lnTo>
                  <a:pt x="586905" y="174714"/>
                </a:lnTo>
                <a:lnTo>
                  <a:pt x="618788" y="196196"/>
                </a:lnTo>
                <a:lnTo>
                  <a:pt x="648022" y="221357"/>
                </a:lnTo>
                <a:lnTo>
                  <a:pt x="652399" y="225678"/>
                </a:lnTo>
                <a:close/>
              </a:path>
            </a:pathLst>
          </a:custGeom>
          <a:ln w="12192">
            <a:solidFill>
              <a:srgbClr val="3C67B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6111240" y="3222879"/>
            <a:ext cx="1196975" cy="1119505"/>
          </a:xfrm>
          <a:custGeom>
            <a:avLst/>
            <a:gdLst/>
            <a:ahLst/>
            <a:cxnLst/>
            <a:rect l="l" t="t" r="r" b="b"/>
            <a:pathLst>
              <a:path w="1196975" h="1119504">
                <a:moveTo>
                  <a:pt x="834009" y="203962"/>
                </a:moveTo>
                <a:lnTo>
                  <a:pt x="979042" y="103378"/>
                </a:lnTo>
                <a:lnTo>
                  <a:pt x="1076325" y="191008"/>
                </a:lnTo>
                <a:lnTo>
                  <a:pt x="991362" y="345694"/>
                </a:lnTo>
                <a:lnTo>
                  <a:pt x="998025" y="356789"/>
                </a:lnTo>
                <a:lnTo>
                  <a:pt x="1015463" y="391156"/>
                </a:lnTo>
                <a:lnTo>
                  <a:pt x="1029028" y="426944"/>
                </a:lnTo>
                <a:lnTo>
                  <a:pt x="1038661" y="463898"/>
                </a:lnTo>
                <a:lnTo>
                  <a:pt x="1044305" y="501763"/>
                </a:lnTo>
                <a:lnTo>
                  <a:pt x="1045901" y="540283"/>
                </a:lnTo>
                <a:lnTo>
                  <a:pt x="1196593" y="639953"/>
                </a:lnTo>
                <a:lnTo>
                  <a:pt x="1156208" y="764540"/>
                </a:lnTo>
                <a:lnTo>
                  <a:pt x="980313" y="749808"/>
                </a:lnTo>
                <a:lnTo>
                  <a:pt x="973290" y="760221"/>
                </a:lnTo>
                <a:lnTo>
                  <a:pt x="942137" y="799921"/>
                </a:lnTo>
                <a:lnTo>
                  <a:pt x="915726" y="827482"/>
                </a:lnTo>
                <a:lnTo>
                  <a:pt x="886891" y="852972"/>
                </a:lnTo>
                <a:lnTo>
                  <a:pt x="855798" y="876234"/>
                </a:lnTo>
                <a:lnTo>
                  <a:pt x="822613" y="897113"/>
                </a:lnTo>
                <a:lnTo>
                  <a:pt x="811116" y="903515"/>
                </a:lnTo>
                <a:lnTo>
                  <a:pt x="815466" y="1080516"/>
                </a:lnTo>
                <a:lnTo>
                  <a:pt x="670687" y="1119251"/>
                </a:lnTo>
                <a:lnTo>
                  <a:pt x="587248" y="963803"/>
                </a:lnTo>
                <a:lnTo>
                  <a:pt x="574148" y="964028"/>
                </a:lnTo>
                <a:lnTo>
                  <a:pt x="535147" y="962645"/>
                </a:lnTo>
                <a:lnTo>
                  <a:pt x="496757" y="958204"/>
                </a:lnTo>
                <a:lnTo>
                  <a:pt x="459186" y="950746"/>
                </a:lnTo>
                <a:lnTo>
                  <a:pt x="410727" y="936180"/>
                </a:lnTo>
                <a:lnTo>
                  <a:pt x="364592" y="916422"/>
                </a:lnTo>
                <a:lnTo>
                  <a:pt x="217677" y="1016000"/>
                </a:lnTo>
                <a:lnTo>
                  <a:pt x="120269" y="928370"/>
                </a:lnTo>
                <a:lnTo>
                  <a:pt x="205232" y="773684"/>
                </a:lnTo>
                <a:lnTo>
                  <a:pt x="198592" y="762594"/>
                </a:lnTo>
                <a:lnTo>
                  <a:pt x="181195" y="728246"/>
                </a:lnTo>
                <a:lnTo>
                  <a:pt x="167635" y="692473"/>
                </a:lnTo>
                <a:lnTo>
                  <a:pt x="157983" y="655524"/>
                </a:lnTo>
                <a:lnTo>
                  <a:pt x="152312" y="617649"/>
                </a:lnTo>
                <a:lnTo>
                  <a:pt x="150692" y="579100"/>
                </a:lnTo>
                <a:lnTo>
                  <a:pt x="0" y="479425"/>
                </a:lnTo>
                <a:lnTo>
                  <a:pt x="40512" y="354838"/>
                </a:lnTo>
                <a:lnTo>
                  <a:pt x="216408" y="369443"/>
                </a:lnTo>
                <a:lnTo>
                  <a:pt x="223435" y="359022"/>
                </a:lnTo>
                <a:lnTo>
                  <a:pt x="254613" y="319316"/>
                </a:lnTo>
                <a:lnTo>
                  <a:pt x="281040" y="291765"/>
                </a:lnTo>
                <a:lnTo>
                  <a:pt x="309886" y="266292"/>
                </a:lnTo>
                <a:lnTo>
                  <a:pt x="340980" y="243046"/>
                </a:lnTo>
                <a:lnTo>
                  <a:pt x="374153" y="222176"/>
                </a:lnTo>
                <a:lnTo>
                  <a:pt x="385642" y="215774"/>
                </a:lnTo>
                <a:lnTo>
                  <a:pt x="381126" y="38862"/>
                </a:lnTo>
                <a:lnTo>
                  <a:pt x="526034" y="0"/>
                </a:lnTo>
                <a:lnTo>
                  <a:pt x="609473" y="155575"/>
                </a:lnTo>
                <a:lnTo>
                  <a:pt x="622576" y="155330"/>
                </a:lnTo>
                <a:lnTo>
                  <a:pt x="661586" y="156682"/>
                </a:lnTo>
                <a:lnTo>
                  <a:pt x="699981" y="161122"/>
                </a:lnTo>
                <a:lnTo>
                  <a:pt x="737548" y="168597"/>
                </a:lnTo>
                <a:lnTo>
                  <a:pt x="785981" y="183198"/>
                </a:lnTo>
                <a:lnTo>
                  <a:pt x="832061" y="202983"/>
                </a:lnTo>
                <a:lnTo>
                  <a:pt x="834009" y="203962"/>
                </a:lnTo>
                <a:close/>
              </a:path>
            </a:pathLst>
          </a:custGeom>
          <a:ln w="12700">
            <a:solidFill>
              <a:srgbClr val="3C67B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140956" y="4142176"/>
            <a:ext cx="810260" cy="1313180"/>
          </a:xfrm>
          <a:custGeom>
            <a:avLst/>
            <a:gdLst/>
            <a:ahLst/>
            <a:cxnLst/>
            <a:rect l="l" t="t" r="r" b="b"/>
            <a:pathLst>
              <a:path w="810259" h="1313179">
                <a:moveTo>
                  <a:pt x="531368" y="1183949"/>
                </a:moveTo>
                <a:lnTo>
                  <a:pt x="550545" y="1294820"/>
                </a:lnTo>
                <a:lnTo>
                  <a:pt x="656844" y="1312854"/>
                </a:lnTo>
                <a:lnTo>
                  <a:pt x="621157" y="1276151"/>
                </a:lnTo>
                <a:lnTo>
                  <a:pt x="640301" y="1253245"/>
                </a:lnTo>
                <a:lnTo>
                  <a:pt x="658484" y="1229695"/>
                </a:lnTo>
                <a:lnTo>
                  <a:pt x="664925" y="1220652"/>
                </a:lnTo>
                <a:lnTo>
                  <a:pt x="567054" y="1220652"/>
                </a:lnTo>
                <a:lnTo>
                  <a:pt x="531368" y="1183949"/>
                </a:lnTo>
                <a:close/>
              </a:path>
              <a:path w="810259" h="1313179">
                <a:moveTo>
                  <a:pt x="374740" y="76808"/>
                </a:moveTo>
                <a:lnTo>
                  <a:pt x="30464" y="76808"/>
                </a:lnTo>
                <a:lnTo>
                  <a:pt x="56917" y="76977"/>
                </a:lnTo>
                <a:lnTo>
                  <a:pt x="83268" y="78149"/>
                </a:lnTo>
                <a:lnTo>
                  <a:pt x="135558" y="83464"/>
                </a:lnTo>
                <a:lnTo>
                  <a:pt x="187119" y="92683"/>
                </a:lnTo>
                <a:lnTo>
                  <a:pt x="237734" y="105733"/>
                </a:lnTo>
                <a:lnTo>
                  <a:pt x="287188" y="122542"/>
                </a:lnTo>
                <a:lnTo>
                  <a:pt x="335266" y="143037"/>
                </a:lnTo>
                <a:lnTo>
                  <a:pt x="381752" y="167145"/>
                </a:lnTo>
                <a:lnTo>
                  <a:pt x="426429" y="194795"/>
                </a:lnTo>
                <a:lnTo>
                  <a:pt x="469084" y="225914"/>
                </a:lnTo>
                <a:lnTo>
                  <a:pt x="531376" y="281428"/>
                </a:lnTo>
                <a:lnTo>
                  <a:pt x="569297" y="322689"/>
                </a:lnTo>
                <a:lnTo>
                  <a:pt x="603328" y="366284"/>
                </a:lnTo>
                <a:lnTo>
                  <a:pt x="633448" y="411961"/>
                </a:lnTo>
                <a:lnTo>
                  <a:pt x="659638" y="459468"/>
                </a:lnTo>
                <a:lnTo>
                  <a:pt x="681876" y="508553"/>
                </a:lnTo>
                <a:lnTo>
                  <a:pt x="700143" y="558966"/>
                </a:lnTo>
                <a:lnTo>
                  <a:pt x="714419" y="610455"/>
                </a:lnTo>
                <a:lnTo>
                  <a:pt x="724684" y="662767"/>
                </a:lnTo>
                <a:lnTo>
                  <a:pt x="730916" y="715652"/>
                </a:lnTo>
                <a:lnTo>
                  <a:pt x="733097" y="768859"/>
                </a:lnTo>
                <a:lnTo>
                  <a:pt x="731206" y="822134"/>
                </a:lnTo>
                <a:lnTo>
                  <a:pt x="725222" y="875228"/>
                </a:lnTo>
                <a:lnTo>
                  <a:pt x="715126" y="927887"/>
                </a:lnTo>
                <a:lnTo>
                  <a:pt x="700897" y="979862"/>
                </a:lnTo>
                <a:lnTo>
                  <a:pt x="682515" y="1030900"/>
                </a:lnTo>
                <a:lnTo>
                  <a:pt x="659960" y="1080749"/>
                </a:lnTo>
                <a:lnTo>
                  <a:pt x="633212" y="1129159"/>
                </a:lnTo>
                <a:lnTo>
                  <a:pt x="602250" y="1175877"/>
                </a:lnTo>
                <a:lnTo>
                  <a:pt x="567054" y="1220652"/>
                </a:lnTo>
                <a:lnTo>
                  <a:pt x="664925" y="1220652"/>
                </a:lnTo>
                <a:lnTo>
                  <a:pt x="691923" y="1180789"/>
                </a:lnTo>
                <a:lnTo>
                  <a:pt x="721387" y="1129681"/>
                </a:lnTo>
                <a:lnTo>
                  <a:pt x="746791" y="1076619"/>
                </a:lnTo>
                <a:lnTo>
                  <a:pt x="768048" y="1021849"/>
                </a:lnTo>
                <a:lnTo>
                  <a:pt x="785072" y="965621"/>
                </a:lnTo>
                <a:lnTo>
                  <a:pt x="797777" y="908181"/>
                </a:lnTo>
                <a:lnTo>
                  <a:pt x="806077" y="849776"/>
                </a:lnTo>
                <a:lnTo>
                  <a:pt x="809885" y="790656"/>
                </a:lnTo>
                <a:lnTo>
                  <a:pt x="810078" y="760905"/>
                </a:lnTo>
                <a:lnTo>
                  <a:pt x="809117" y="731067"/>
                </a:lnTo>
                <a:lnTo>
                  <a:pt x="803340" y="668072"/>
                </a:lnTo>
                <a:lnTo>
                  <a:pt x="792664" y="606735"/>
                </a:lnTo>
                <a:lnTo>
                  <a:pt x="777298" y="547243"/>
                </a:lnTo>
                <a:lnTo>
                  <a:pt x="757448" y="489784"/>
                </a:lnTo>
                <a:lnTo>
                  <a:pt x="733323" y="434548"/>
                </a:lnTo>
                <a:lnTo>
                  <a:pt x="705132" y="381722"/>
                </a:lnTo>
                <a:lnTo>
                  <a:pt x="673082" y="331494"/>
                </a:lnTo>
                <a:lnTo>
                  <a:pt x="637382" y="284053"/>
                </a:lnTo>
                <a:lnTo>
                  <a:pt x="598239" y="239588"/>
                </a:lnTo>
                <a:lnTo>
                  <a:pt x="555863" y="198286"/>
                </a:lnTo>
                <a:lnTo>
                  <a:pt x="510460" y="160336"/>
                </a:lnTo>
                <a:lnTo>
                  <a:pt x="462239" y="125926"/>
                </a:lnTo>
                <a:lnTo>
                  <a:pt x="411408" y="95245"/>
                </a:lnTo>
                <a:lnTo>
                  <a:pt x="374740" y="76808"/>
                </a:lnTo>
                <a:close/>
              </a:path>
              <a:path w="810259" h="1313179">
                <a:moveTo>
                  <a:pt x="63272" y="0"/>
                </a:moveTo>
                <a:lnTo>
                  <a:pt x="0" y="690"/>
                </a:lnTo>
                <a:lnTo>
                  <a:pt x="3937" y="77652"/>
                </a:lnTo>
                <a:lnTo>
                  <a:pt x="30464" y="76808"/>
                </a:lnTo>
                <a:lnTo>
                  <a:pt x="374740" y="76808"/>
                </a:lnTo>
                <a:lnTo>
                  <a:pt x="302750" y="45821"/>
                </a:lnTo>
                <a:lnTo>
                  <a:pt x="245338" y="27455"/>
                </a:lnTo>
                <a:lnTo>
                  <a:pt x="186149" y="13570"/>
                </a:lnTo>
                <a:lnTo>
                  <a:pt x="125391" y="4356"/>
                </a:lnTo>
                <a:lnTo>
                  <a:pt x="63272" y="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566790" y="3864102"/>
            <a:ext cx="412750" cy="612775"/>
          </a:xfrm>
          <a:custGeom>
            <a:avLst/>
            <a:gdLst/>
            <a:ahLst/>
            <a:cxnLst/>
            <a:rect l="l" t="t" r="r" b="b"/>
            <a:pathLst>
              <a:path w="412750" h="612775">
                <a:moveTo>
                  <a:pt x="382524" y="0"/>
                </a:moveTo>
                <a:lnTo>
                  <a:pt x="318744" y="31669"/>
                </a:lnTo>
                <a:lnTo>
                  <a:pt x="260588" y="70640"/>
                </a:lnTo>
                <a:lnTo>
                  <a:pt x="208490" y="116184"/>
                </a:lnTo>
                <a:lnTo>
                  <a:pt x="162885" y="167572"/>
                </a:lnTo>
                <a:lnTo>
                  <a:pt x="124205" y="224075"/>
                </a:lnTo>
                <a:lnTo>
                  <a:pt x="92887" y="284963"/>
                </a:lnTo>
                <a:lnTo>
                  <a:pt x="69364" y="349507"/>
                </a:lnTo>
                <a:lnTo>
                  <a:pt x="54071" y="416978"/>
                </a:lnTo>
                <a:lnTo>
                  <a:pt x="47442" y="486647"/>
                </a:lnTo>
                <a:lnTo>
                  <a:pt x="47512" y="522077"/>
                </a:lnTo>
                <a:lnTo>
                  <a:pt x="49911" y="557784"/>
                </a:lnTo>
                <a:lnTo>
                  <a:pt x="0" y="568706"/>
                </a:lnTo>
                <a:lnTo>
                  <a:pt x="97536" y="612267"/>
                </a:lnTo>
                <a:lnTo>
                  <a:pt x="165243" y="541147"/>
                </a:lnTo>
                <a:lnTo>
                  <a:pt x="125730" y="541147"/>
                </a:lnTo>
                <a:lnTo>
                  <a:pt x="124290" y="510943"/>
                </a:lnTo>
                <a:lnTo>
                  <a:pt x="127158" y="451387"/>
                </a:lnTo>
                <a:lnTo>
                  <a:pt x="137386" y="393463"/>
                </a:lnTo>
                <a:lnTo>
                  <a:pt x="154612" y="337767"/>
                </a:lnTo>
                <a:lnTo>
                  <a:pt x="178477" y="284892"/>
                </a:lnTo>
                <a:lnTo>
                  <a:pt x="208618" y="235434"/>
                </a:lnTo>
                <a:lnTo>
                  <a:pt x="244675" y="189989"/>
                </a:lnTo>
                <a:lnTo>
                  <a:pt x="286285" y="149151"/>
                </a:lnTo>
                <a:lnTo>
                  <a:pt x="333089" y="113516"/>
                </a:lnTo>
                <a:lnTo>
                  <a:pt x="384725" y="83678"/>
                </a:lnTo>
                <a:lnTo>
                  <a:pt x="412242" y="71120"/>
                </a:lnTo>
                <a:lnTo>
                  <a:pt x="382524" y="0"/>
                </a:lnTo>
                <a:close/>
              </a:path>
              <a:path w="412750" h="612775">
                <a:moveTo>
                  <a:pt x="175641" y="530225"/>
                </a:moveTo>
                <a:lnTo>
                  <a:pt x="125730" y="541147"/>
                </a:lnTo>
                <a:lnTo>
                  <a:pt x="165243" y="541147"/>
                </a:lnTo>
                <a:lnTo>
                  <a:pt x="175641" y="530225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091078" y="3338703"/>
            <a:ext cx="240029" cy="488315"/>
          </a:xfrm>
          <a:custGeom>
            <a:avLst/>
            <a:gdLst/>
            <a:ahLst/>
            <a:cxnLst/>
            <a:rect l="l" t="t" r="r" b="b"/>
            <a:pathLst>
              <a:path w="240029" h="488314">
                <a:moveTo>
                  <a:pt x="120618" y="0"/>
                </a:moveTo>
                <a:lnTo>
                  <a:pt x="154654" y="38354"/>
                </a:lnTo>
                <a:lnTo>
                  <a:pt x="138388" y="56963"/>
                </a:lnTo>
                <a:lnTo>
                  <a:pt x="122972" y="76159"/>
                </a:lnTo>
                <a:lnTo>
                  <a:pt x="94730" y="116188"/>
                </a:lnTo>
                <a:lnTo>
                  <a:pt x="70006" y="158205"/>
                </a:lnTo>
                <a:lnTo>
                  <a:pt x="48881" y="201972"/>
                </a:lnTo>
                <a:lnTo>
                  <a:pt x="31433" y="247253"/>
                </a:lnTo>
                <a:lnTo>
                  <a:pt x="17741" y="293809"/>
                </a:lnTo>
                <a:lnTo>
                  <a:pt x="7886" y="341406"/>
                </a:lnTo>
                <a:lnTo>
                  <a:pt x="1945" y="389804"/>
                </a:lnTo>
                <a:lnTo>
                  <a:pt x="0" y="438768"/>
                </a:lnTo>
                <a:lnTo>
                  <a:pt x="549" y="463388"/>
                </a:lnTo>
                <a:lnTo>
                  <a:pt x="2127" y="488061"/>
                </a:lnTo>
                <a:lnTo>
                  <a:pt x="78962" y="481457"/>
                </a:lnTo>
                <a:lnTo>
                  <a:pt x="77605" y="460437"/>
                </a:lnTo>
                <a:lnTo>
                  <a:pt x="77107" y="439457"/>
                </a:lnTo>
                <a:lnTo>
                  <a:pt x="78663" y="397715"/>
                </a:lnTo>
                <a:lnTo>
                  <a:pt x="83563" y="356425"/>
                </a:lnTo>
                <a:lnTo>
                  <a:pt x="91744" y="315783"/>
                </a:lnTo>
                <a:lnTo>
                  <a:pt x="103140" y="275986"/>
                </a:lnTo>
                <a:lnTo>
                  <a:pt x="117687" y="237229"/>
                </a:lnTo>
                <a:lnTo>
                  <a:pt x="135320" y="199708"/>
                </a:lnTo>
                <a:lnTo>
                  <a:pt x="155975" y="163619"/>
                </a:lnTo>
                <a:lnTo>
                  <a:pt x="179586" y="129158"/>
                </a:lnTo>
                <a:lnTo>
                  <a:pt x="206089" y="96520"/>
                </a:lnTo>
                <a:lnTo>
                  <a:pt x="235020" y="96520"/>
                </a:lnTo>
                <a:lnTo>
                  <a:pt x="225393" y="22606"/>
                </a:lnTo>
                <a:lnTo>
                  <a:pt x="120618" y="0"/>
                </a:lnTo>
                <a:close/>
              </a:path>
              <a:path w="240029" h="488314">
                <a:moveTo>
                  <a:pt x="235020" y="96520"/>
                </a:moveTo>
                <a:lnTo>
                  <a:pt x="206089" y="96520"/>
                </a:lnTo>
                <a:lnTo>
                  <a:pt x="239998" y="134747"/>
                </a:lnTo>
                <a:lnTo>
                  <a:pt x="235020" y="96520"/>
                </a:lnTo>
                <a:close/>
              </a:path>
            </a:pathLst>
          </a:custGeom>
          <a:solidFill>
            <a:srgbClr val="AFBBD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254752" y="4186428"/>
            <a:ext cx="340360" cy="350520"/>
          </a:xfrm>
          <a:custGeom>
            <a:avLst/>
            <a:gdLst/>
            <a:ahLst/>
            <a:cxnLst/>
            <a:rect l="l" t="t" r="r" b="b"/>
            <a:pathLst>
              <a:path w="340360" h="350520">
                <a:moveTo>
                  <a:pt x="10668" y="87630"/>
                </a:moveTo>
                <a:lnTo>
                  <a:pt x="0" y="87630"/>
                </a:lnTo>
                <a:lnTo>
                  <a:pt x="0" y="262890"/>
                </a:lnTo>
                <a:lnTo>
                  <a:pt x="10668" y="262890"/>
                </a:lnTo>
                <a:lnTo>
                  <a:pt x="10668" y="87630"/>
                </a:lnTo>
                <a:close/>
              </a:path>
              <a:path w="340360" h="350520">
                <a:moveTo>
                  <a:pt x="42418" y="87630"/>
                </a:moveTo>
                <a:lnTo>
                  <a:pt x="21209" y="87630"/>
                </a:lnTo>
                <a:lnTo>
                  <a:pt x="21209" y="262890"/>
                </a:lnTo>
                <a:lnTo>
                  <a:pt x="42418" y="262890"/>
                </a:lnTo>
                <a:lnTo>
                  <a:pt x="42418" y="87630"/>
                </a:lnTo>
                <a:close/>
              </a:path>
              <a:path w="340360" h="350520">
                <a:moveTo>
                  <a:pt x="169925" y="0"/>
                </a:moveTo>
                <a:lnTo>
                  <a:pt x="169925" y="87630"/>
                </a:lnTo>
                <a:lnTo>
                  <a:pt x="53086" y="87630"/>
                </a:lnTo>
                <a:lnTo>
                  <a:pt x="53086" y="262890"/>
                </a:lnTo>
                <a:lnTo>
                  <a:pt x="169925" y="262890"/>
                </a:lnTo>
                <a:lnTo>
                  <a:pt x="169925" y="350520"/>
                </a:lnTo>
                <a:lnTo>
                  <a:pt x="339851" y="175260"/>
                </a:lnTo>
                <a:lnTo>
                  <a:pt x="16992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938516" y="4120896"/>
            <a:ext cx="340360" cy="352425"/>
          </a:xfrm>
          <a:custGeom>
            <a:avLst/>
            <a:gdLst/>
            <a:ahLst/>
            <a:cxnLst/>
            <a:rect l="l" t="t" r="r" b="b"/>
            <a:pathLst>
              <a:path w="340359" h="352425">
                <a:moveTo>
                  <a:pt x="10667" y="88010"/>
                </a:moveTo>
                <a:lnTo>
                  <a:pt x="0" y="88010"/>
                </a:lnTo>
                <a:lnTo>
                  <a:pt x="0" y="264032"/>
                </a:lnTo>
                <a:lnTo>
                  <a:pt x="10667" y="264032"/>
                </a:lnTo>
                <a:lnTo>
                  <a:pt x="10667" y="88010"/>
                </a:lnTo>
                <a:close/>
              </a:path>
              <a:path w="340359" h="352425">
                <a:moveTo>
                  <a:pt x="42417" y="88010"/>
                </a:moveTo>
                <a:lnTo>
                  <a:pt x="21208" y="88010"/>
                </a:lnTo>
                <a:lnTo>
                  <a:pt x="21208" y="264032"/>
                </a:lnTo>
                <a:lnTo>
                  <a:pt x="42417" y="264032"/>
                </a:lnTo>
                <a:lnTo>
                  <a:pt x="42417" y="88010"/>
                </a:lnTo>
                <a:close/>
              </a:path>
              <a:path w="340359" h="352425">
                <a:moveTo>
                  <a:pt x="169925" y="0"/>
                </a:moveTo>
                <a:lnTo>
                  <a:pt x="169925" y="88010"/>
                </a:lnTo>
                <a:lnTo>
                  <a:pt x="53085" y="88010"/>
                </a:lnTo>
                <a:lnTo>
                  <a:pt x="53085" y="264032"/>
                </a:lnTo>
                <a:lnTo>
                  <a:pt x="169925" y="264032"/>
                </a:lnTo>
                <a:lnTo>
                  <a:pt x="169925" y="352043"/>
                </a:lnTo>
                <a:lnTo>
                  <a:pt x="339851" y="176021"/>
                </a:lnTo>
                <a:lnTo>
                  <a:pt x="16992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9563100" y="4125467"/>
            <a:ext cx="340360" cy="352425"/>
          </a:xfrm>
          <a:custGeom>
            <a:avLst/>
            <a:gdLst/>
            <a:ahLst/>
            <a:cxnLst/>
            <a:rect l="l" t="t" r="r" b="b"/>
            <a:pathLst>
              <a:path w="340359" h="352425">
                <a:moveTo>
                  <a:pt x="10668" y="88010"/>
                </a:moveTo>
                <a:lnTo>
                  <a:pt x="0" y="88010"/>
                </a:lnTo>
                <a:lnTo>
                  <a:pt x="0" y="264032"/>
                </a:lnTo>
                <a:lnTo>
                  <a:pt x="10668" y="264032"/>
                </a:lnTo>
                <a:lnTo>
                  <a:pt x="10668" y="88010"/>
                </a:lnTo>
                <a:close/>
              </a:path>
              <a:path w="340359" h="352425">
                <a:moveTo>
                  <a:pt x="42418" y="88010"/>
                </a:moveTo>
                <a:lnTo>
                  <a:pt x="21208" y="88010"/>
                </a:lnTo>
                <a:lnTo>
                  <a:pt x="21208" y="264032"/>
                </a:lnTo>
                <a:lnTo>
                  <a:pt x="42418" y="264032"/>
                </a:lnTo>
                <a:lnTo>
                  <a:pt x="42418" y="88010"/>
                </a:lnTo>
                <a:close/>
              </a:path>
              <a:path w="340359" h="352425">
                <a:moveTo>
                  <a:pt x="169925" y="0"/>
                </a:moveTo>
                <a:lnTo>
                  <a:pt x="169925" y="88010"/>
                </a:lnTo>
                <a:lnTo>
                  <a:pt x="53085" y="88010"/>
                </a:lnTo>
                <a:lnTo>
                  <a:pt x="53085" y="264032"/>
                </a:lnTo>
                <a:lnTo>
                  <a:pt x="169925" y="264032"/>
                </a:lnTo>
                <a:lnTo>
                  <a:pt x="169925" y="352043"/>
                </a:lnTo>
                <a:lnTo>
                  <a:pt x="339851" y="176021"/>
                </a:lnTo>
                <a:lnTo>
                  <a:pt x="16992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6244209" y="2762749"/>
            <a:ext cx="1397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Microsoft YaHei"/>
                <a:cs typeface="Microsoft YaHei"/>
              </a:rPr>
              <a:t>机器学习模型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657593" y="4659534"/>
            <a:ext cx="923925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spc="-15" dirty="0">
                <a:latin typeface="DengXian"/>
                <a:cs typeface="DengXian"/>
              </a:rPr>
              <a:t>Logistic</a:t>
            </a:r>
            <a:endParaRPr sz="1600" dirty="0">
              <a:latin typeface="DengXian"/>
              <a:cs typeface="DengXian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600" spc="-10" dirty="0">
                <a:latin typeface="DengXian"/>
                <a:cs typeface="DengXian"/>
              </a:rPr>
              <a:t>r</a:t>
            </a:r>
            <a:r>
              <a:rPr sz="1600" spc="-20" dirty="0">
                <a:latin typeface="DengXian"/>
                <a:cs typeface="DengXian"/>
              </a:rPr>
              <a:t>eg</a:t>
            </a:r>
            <a:r>
              <a:rPr sz="1600" spc="-10" dirty="0">
                <a:latin typeface="DengXian"/>
                <a:cs typeface="DengXian"/>
              </a:rPr>
              <a:t>r</a:t>
            </a:r>
            <a:r>
              <a:rPr sz="1600" spc="-20" dirty="0">
                <a:latin typeface="DengXian"/>
                <a:cs typeface="DengXian"/>
              </a:rPr>
              <a:t>e</a:t>
            </a:r>
            <a:r>
              <a:rPr sz="1600" spc="-15" dirty="0">
                <a:latin typeface="DengXian"/>
                <a:cs typeface="DengXian"/>
              </a:rPr>
              <a:t>ssion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83351" y="4339649"/>
            <a:ext cx="42672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>
                <a:latin typeface="DengXian"/>
                <a:cs typeface="DengXian"/>
              </a:rPr>
              <a:t>G</a:t>
            </a:r>
            <a:r>
              <a:rPr sz="1300" spc="-20" dirty="0">
                <a:latin typeface="DengXian"/>
                <a:cs typeface="DengXian"/>
              </a:rPr>
              <a:t>B</a:t>
            </a:r>
            <a:r>
              <a:rPr sz="1300" spc="-10" dirty="0">
                <a:latin typeface="DengXian"/>
                <a:cs typeface="DengXian"/>
              </a:rPr>
              <a:t>DT</a:t>
            </a:r>
            <a:endParaRPr sz="1300" dirty="0">
              <a:latin typeface="DengXian"/>
              <a:cs typeface="DengXi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22897" y="3597415"/>
            <a:ext cx="57594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995" marR="5080" indent="-74930">
              <a:lnSpc>
                <a:spcPct val="101699"/>
              </a:lnSpc>
            </a:pPr>
            <a:r>
              <a:rPr sz="1200" dirty="0">
                <a:latin typeface="DengXian"/>
                <a:cs typeface="DengXian"/>
              </a:rPr>
              <a:t>Rand</a:t>
            </a:r>
            <a:r>
              <a:rPr sz="1200" spc="-10" dirty="0">
                <a:latin typeface="DengXian"/>
                <a:cs typeface="DengXian"/>
              </a:rPr>
              <a:t>o</a:t>
            </a:r>
            <a:r>
              <a:rPr sz="1200" dirty="0">
                <a:latin typeface="DengXian"/>
                <a:cs typeface="DengXian"/>
              </a:rPr>
              <a:t>m </a:t>
            </a:r>
            <a:r>
              <a:rPr sz="1200" spc="-10" dirty="0">
                <a:latin typeface="DengXian"/>
                <a:cs typeface="DengXian"/>
              </a:rPr>
              <a:t>Forest</a:t>
            </a:r>
            <a:endParaRPr sz="1200" dirty="0">
              <a:latin typeface="DengXian"/>
              <a:cs typeface="DengXi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25585" y="2363471"/>
            <a:ext cx="242443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53895" algn="l"/>
              </a:tabLst>
            </a:pPr>
            <a:r>
              <a:rPr sz="1800" spc="-5" dirty="0">
                <a:latin typeface="Microsoft YaHei"/>
                <a:cs typeface="Microsoft YaHei"/>
              </a:rPr>
              <a:t>预</a:t>
            </a:r>
            <a:r>
              <a:rPr sz="1800" dirty="0">
                <a:latin typeface="Microsoft YaHei"/>
                <a:cs typeface="Microsoft YaHei"/>
              </a:rPr>
              <a:t>测	</a:t>
            </a:r>
            <a:r>
              <a:rPr sz="1800" spc="-5" dirty="0">
                <a:latin typeface="Microsoft YaHei"/>
                <a:cs typeface="Microsoft YaHei"/>
              </a:rPr>
              <a:t>测试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48471" y="3040379"/>
            <a:ext cx="1071880" cy="2566670"/>
          </a:xfrm>
          <a:prstGeom prst="rect">
            <a:avLst/>
          </a:prstGeom>
          <a:ln w="12192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7005" marR="73025" indent="-1905" algn="ctr">
              <a:lnSpc>
                <a:spcPct val="141200"/>
              </a:lnSpc>
            </a:pPr>
            <a:r>
              <a:rPr sz="1600" spc="-15" dirty="0">
                <a:latin typeface="Microsoft YaHei"/>
                <a:cs typeface="Microsoft YaHei"/>
              </a:rPr>
              <a:t>脑卒中 风险等级 划分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56876" y="3040379"/>
            <a:ext cx="1469390" cy="2566670"/>
          </a:xfrm>
          <a:prstGeom prst="rect">
            <a:avLst/>
          </a:prstGeom>
          <a:ln w="12192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7475" marR="114935" algn="ctr">
              <a:lnSpc>
                <a:spcPct val="100000"/>
              </a:lnSpc>
            </a:pPr>
            <a:r>
              <a:rPr sz="1600" spc="-15" dirty="0">
                <a:latin typeface="Microsoft YaHei"/>
                <a:cs typeface="Microsoft YaHei"/>
              </a:rPr>
              <a:t>新发现卒中在 </a:t>
            </a:r>
            <a:r>
              <a:rPr sz="1600" spc="-25" dirty="0">
                <a:latin typeface="Microsoft YaHei"/>
                <a:cs typeface="Microsoft YaHei"/>
              </a:rPr>
              <a:t>之前是否被预</a:t>
            </a:r>
            <a:r>
              <a:rPr sz="1600" spc="-10" dirty="0">
                <a:latin typeface="Microsoft YaHei"/>
                <a:cs typeface="Microsoft YaHei"/>
              </a:rPr>
              <a:t> </a:t>
            </a:r>
            <a:r>
              <a:rPr sz="1600" spc="-20" dirty="0">
                <a:latin typeface="Microsoft YaHei"/>
                <a:cs typeface="Microsoft YaHei"/>
              </a:rPr>
              <a:t>测高风险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13863" y="2540507"/>
            <a:ext cx="1040130" cy="451484"/>
          </a:xfrm>
          <a:custGeom>
            <a:avLst/>
            <a:gdLst/>
            <a:ahLst/>
            <a:cxnLst/>
            <a:rect l="l" t="t" r="r" b="b"/>
            <a:pathLst>
              <a:path w="1040129" h="451485">
                <a:moveTo>
                  <a:pt x="225551" y="338327"/>
                </a:moveTo>
                <a:lnTo>
                  <a:pt x="0" y="338327"/>
                </a:lnTo>
                <a:lnTo>
                  <a:pt x="84200" y="451103"/>
                </a:lnTo>
                <a:lnTo>
                  <a:pt x="225551" y="338327"/>
                </a:lnTo>
                <a:close/>
              </a:path>
              <a:path w="1040129" h="451485">
                <a:moveTo>
                  <a:pt x="1039749" y="0"/>
                </a:moveTo>
                <a:lnTo>
                  <a:pt x="926973" y="0"/>
                </a:lnTo>
                <a:lnTo>
                  <a:pt x="865893" y="1034"/>
                </a:lnTo>
                <a:lnTo>
                  <a:pt x="805744" y="4096"/>
                </a:lnTo>
                <a:lnTo>
                  <a:pt x="746678" y="9127"/>
                </a:lnTo>
                <a:lnTo>
                  <a:pt x="688848" y="16069"/>
                </a:lnTo>
                <a:lnTo>
                  <a:pt x="632406" y="24860"/>
                </a:lnTo>
                <a:lnTo>
                  <a:pt x="577506" y="35442"/>
                </a:lnTo>
                <a:lnTo>
                  <a:pt x="524301" y="47755"/>
                </a:lnTo>
                <a:lnTo>
                  <a:pt x="472942" y="61740"/>
                </a:lnTo>
                <a:lnTo>
                  <a:pt x="423585" y="77337"/>
                </a:lnTo>
                <a:lnTo>
                  <a:pt x="376380" y="94487"/>
                </a:lnTo>
                <a:lnTo>
                  <a:pt x="331481" y="113131"/>
                </a:lnTo>
                <a:lnTo>
                  <a:pt x="289041" y="133209"/>
                </a:lnTo>
                <a:lnTo>
                  <a:pt x="249213" y="154662"/>
                </a:lnTo>
                <a:lnTo>
                  <a:pt x="212150" y="177430"/>
                </a:lnTo>
                <a:lnTo>
                  <a:pt x="178004" y="201453"/>
                </a:lnTo>
                <a:lnTo>
                  <a:pt x="146928" y="226673"/>
                </a:lnTo>
                <a:lnTo>
                  <a:pt x="119076" y="253030"/>
                </a:lnTo>
                <a:lnTo>
                  <a:pt x="73653" y="308917"/>
                </a:lnTo>
                <a:lnTo>
                  <a:pt x="56387" y="338327"/>
                </a:lnTo>
                <a:lnTo>
                  <a:pt x="169163" y="338327"/>
                </a:lnTo>
                <a:lnTo>
                  <a:pt x="186429" y="308917"/>
                </a:lnTo>
                <a:lnTo>
                  <a:pt x="207376" y="280464"/>
                </a:lnTo>
                <a:lnTo>
                  <a:pt x="259704" y="226673"/>
                </a:lnTo>
                <a:lnTo>
                  <a:pt x="290780" y="201453"/>
                </a:lnTo>
                <a:lnTo>
                  <a:pt x="324926" y="177430"/>
                </a:lnTo>
                <a:lnTo>
                  <a:pt x="361989" y="154662"/>
                </a:lnTo>
                <a:lnTo>
                  <a:pt x="401817" y="133209"/>
                </a:lnTo>
                <a:lnTo>
                  <a:pt x="444257" y="113131"/>
                </a:lnTo>
                <a:lnTo>
                  <a:pt x="489156" y="94487"/>
                </a:lnTo>
                <a:lnTo>
                  <a:pt x="536361" y="77337"/>
                </a:lnTo>
                <a:lnTo>
                  <a:pt x="585718" y="61740"/>
                </a:lnTo>
                <a:lnTo>
                  <a:pt x="637077" y="47755"/>
                </a:lnTo>
                <a:lnTo>
                  <a:pt x="690282" y="35442"/>
                </a:lnTo>
                <a:lnTo>
                  <a:pt x="745182" y="24860"/>
                </a:lnTo>
                <a:lnTo>
                  <a:pt x="801624" y="16069"/>
                </a:lnTo>
                <a:lnTo>
                  <a:pt x="859454" y="9127"/>
                </a:lnTo>
                <a:lnTo>
                  <a:pt x="918520" y="4096"/>
                </a:lnTo>
                <a:lnTo>
                  <a:pt x="978669" y="1034"/>
                </a:lnTo>
                <a:lnTo>
                  <a:pt x="1039749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3697223" y="2540569"/>
            <a:ext cx="955675" cy="451484"/>
          </a:xfrm>
          <a:custGeom>
            <a:avLst/>
            <a:gdLst/>
            <a:ahLst/>
            <a:cxnLst/>
            <a:rect l="l" t="t" r="r" b="b"/>
            <a:pathLst>
              <a:path w="955675" h="451485">
                <a:moveTo>
                  <a:pt x="73778" y="0"/>
                </a:moveTo>
                <a:lnTo>
                  <a:pt x="0" y="827"/>
                </a:lnTo>
                <a:lnTo>
                  <a:pt x="70238" y="4423"/>
                </a:lnTo>
                <a:lnTo>
                  <a:pt x="138709" y="10645"/>
                </a:lnTo>
                <a:lnTo>
                  <a:pt x="205213" y="19388"/>
                </a:lnTo>
                <a:lnTo>
                  <a:pt x="269552" y="30544"/>
                </a:lnTo>
                <a:lnTo>
                  <a:pt x="331529" y="44009"/>
                </a:lnTo>
                <a:lnTo>
                  <a:pt x="390944" y="59677"/>
                </a:lnTo>
                <a:lnTo>
                  <a:pt x="447600" y="77441"/>
                </a:lnTo>
                <a:lnTo>
                  <a:pt x="501298" y="97197"/>
                </a:lnTo>
                <a:lnTo>
                  <a:pt x="551840" y="118838"/>
                </a:lnTo>
                <a:lnTo>
                  <a:pt x="599027" y="142258"/>
                </a:lnTo>
                <a:lnTo>
                  <a:pt x="642661" y="167351"/>
                </a:lnTo>
                <a:lnTo>
                  <a:pt x="682544" y="194012"/>
                </a:lnTo>
                <a:lnTo>
                  <a:pt x="718478" y="222136"/>
                </a:lnTo>
                <a:lnTo>
                  <a:pt x="750264" y="251615"/>
                </a:lnTo>
                <a:lnTo>
                  <a:pt x="777704" y="282345"/>
                </a:lnTo>
                <a:lnTo>
                  <a:pt x="800599" y="314219"/>
                </a:lnTo>
                <a:lnTo>
                  <a:pt x="831964" y="380976"/>
                </a:lnTo>
                <a:lnTo>
                  <a:pt x="842772" y="451042"/>
                </a:lnTo>
                <a:lnTo>
                  <a:pt x="955527" y="448081"/>
                </a:lnTo>
                <a:lnTo>
                  <a:pt x="946173" y="385888"/>
                </a:lnTo>
                <a:lnTo>
                  <a:pt x="932883" y="350061"/>
                </a:lnTo>
                <a:lnTo>
                  <a:pt x="914144" y="315347"/>
                </a:lnTo>
                <a:lnTo>
                  <a:pt x="890202" y="281857"/>
                </a:lnTo>
                <a:lnTo>
                  <a:pt x="861304" y="249698"/>
                </a:lnTo>
                <a:lnTo>
                  <a:pt x="827693" y="218978"/>
                </a:lnTo>
                <a:lnTo>
                  <a:pt x="789617" y="189807"/>
                </a:lnTo>
                <a:lnTo>
                  <a:pt x="747320" y="162292"/>
                </a:lnTo>
                <a:lnTo>
                  <a:pt x="701049" y="136542"/>
                </a:lnTo>
                <a:lnTo>
                  <a:pt x="651049" y="112667"/>
                </a:lnTo>
                <a:lnTo>
                  <a:pt x="597566" y="90773"/>
                </a:lnTo>
                <a:lnTo>
                  <a:pt x="540845" y="70970"/>
                </a:lnTo>
                <a:lnTo>
                  <a:pt x="481132" y="53366"/>
                </a:lnTo>
                <a:lnTo>
                  <a:pt x="418672" y="38070"/>
                </a:lnTo>
                <a:lnTo>
                  <a:pt x="353712" y="25189"/>
                </a:lnTo>
                <a:lnTo>
                  <a:pt x="286497" y="14834"/>
                </a:lnTo>
                <a:lnTo>
                  <a:pt x="217273" y="7111"/>
                </a:lnTo>
                <a:lnTo>
                  <a:pt x="146285" y="2130"/>
                </a:lnTo>
                <a:lnTo>
                  <a:pt x="73778" y="0"/>
                </a:lnTo>
                <a:close/>
              </a:path>
            </a:pathLst>
          </a:custGeom>
          <a:solidFill>
            <a:srgbClr val="919FB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2758185" y="5675376"/>
            <a:ext cx="951230" cy="449580"/>
          </a:xfrm>
          <a:custGeom>
            <a:avLst/>
            <a:gdLst/>
            <a:ahLst/>
            <a:cxnLst/>
            <a:rect l="l" t="t" r="r" b="b"/>
            <a:pathLst>
              <a:path w="951229" h="449579">
                <a:moveTo>
                  <a:pt x="168656" y="112395"/>
                </a:moveTo>
                <a:lnTo>
                  <a:pt x="56261" y="112395"/>
                </a:lnTo>
                <a:lnTo>
                  <a:pt x="71772" y="141711"/>
                </a:lnTo>
                <a:lnTo>
                  <a:pt x="112584" y="197416"/>
                </a:lnTo>
                <a:lnTo>
                  <a:pt x="165532" y="248822"/>
                </a:lnTo>
                <a:lnTo>
                  <a:pt x="196214" y="272765"/>
                </a:lnTo>
                <a:lnTo>
                  <a:pt x="229518" y="295456"/>
                </a:lnTo>
                <a:lnTo>
                  <a:pt x="265307" y="316836"/>
                </a:lnTo>
                <a:lnTo>
                  <a:pt x="303443" y="336845"/>
                </a:lnTo>
                <a:lnTo>
                  <a:pt x="343788" y="355425"/>
                </a:lnTo>
                <a:lnTo>
                  <a:pt x="386207" y="372516"/>
                </a:lnTo>
                <a:lnTo>
                  <a:pt x="430561" y="388059"/>
                </a:lnTo>
                <a:lnTo>
                  <a:pt x="476713" y="401995"/>
                </a:lnTo>
                <a:lnTo>
                  <a:pt x="524525" y="414264"/>
                </a:lnTo>
                <a:lnTo>
                  <a:pt x="573861" y="424809"/>
                </a:lnTo>
                <a:lnTo>
                  <a:pt x="624582" y="433568"/>
                </a:lnTo>
                <a:lnTo>
                  <a:pt x="676553" y="440485"/>
                </a:lnTo>
                <a:lnTo>
                  <a:pt x="729634" y="445498"/>
                </a:lnTo>
                <a:lnTo>
                  <a:pt x="783689" y="448549"/>
                </a:lnTo>
                <a:lnTo>
                  <a:pt x="838580" y="449580"/>
                </a:lnTo>
                <a:lnTo>
                  <a:pt x="950976" y="449580"/>
                </a:lnTo>
                <a:lnTo>
                  <a:pt x="896084" y="448549"/>
                </a:lnTo>
                <a:lnTo>
                  <a:pt x="842029" y="445498"/>
                </a:lnTo>
                <a:lnTo>
                  <a:pt x="788948" y="440485"/>
                </a:lnTo>
                <a:lnTo>
                  <a:pt x="736977" y="433568"/>
                </a:lnTo>
                <a:lnTo>
                  <a:pt x="686256" y="424809"/>
                </a:lnTo>
                <a:lnTo>
                  <a:pt x="636920" y="414264"/>
                </a:lnTo>
                <a:lnTo>
                  <a:pt x="589108" y="401995"/>
                </a:lnTo>
                <a:lnTo>
                  <a:pt x="542956" y="388059"/>
                </a:lnTo>
                <a:lnTo>
                  <a:pt x="498602" y="372516"/>
                </a:lnTo>
                <a:lnTo>
                  <a:pt x="456184" y="355425"/>
                </a:lnTo>
                <a:lnTo>
                  <a:pt x="415838" y="336845"/>
                </a:lnTo>
                <a:lnTo>
                  <a:pt x="377702" y="316836"/>
                </a:lnTo>
                <a:lnTo>
                  <a:pt x="341913" y="295456"/>
                </a:lnTo>
                <a:lnTo>
                  <a:pt x="308609" y="272765"/>
                </a:lnTo>
                <a:lnTo>
                  <a:pt x="277927" y="248822"/>
                </a:lnTo>
                <a:lnTo>
                  <a:pt x="224979" y="197416"/>
                </a:lnTo>
                <a:lnTo>
                  <a:pt x="184167" y="141711"/>
                </a:lnTo>
                <a:lnTo>
                  <a:pt x="168656" y="112395"/>
                </a:lnTo>
                <a:close/>
              </a:path>
              <a:path w="951229" h="449579">
                <a:moveTo>
                  <a:pt x="86740" y="0"/>
                </a:moveTo>
                <a:lnTo>
                  <a:pt x="0" y="112395"/>
                </a:lnTo>
                <a:lnTo>
                  <a:pt x="224789" y="112395"/>
                </a:lnTo>
                <a:lnTo>
                  <a:pt x="86740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652901" y="5675376"/>
            <a:ext cx="864235" cy="449580"/>
          </a:xfrm>
          <a:custGeom>
            <a:avLst/>
            <a:gdLst/>
            <a:ahLst/>
            <a:cxnLst/>
            <a:rect l="l" t="t" r="r" b="b"/>
            <a:pathLst>
              <a:path w="864235" h="449579">
                <a:moveTo>
                  <a:pt x="864235" y="0"/>
                </a:moveTo>
                <a:lnTo>
                  <a:pt x="751839" y="0"/>
                </a:lnTo>
                <a:lnTo>
                  <a:pt x="749406" y="35104"/>
                </a:lnTo>
                <a:lnTo>
                  <a:pt x="742220" y="69500"/>
                </a:lnTo>
                <a:lnTo>
                  <a:pt x="714296" y="135750"/>
                </a:lnTo>
                <a:lnTo>
                  <a:pt x="669468" y="197914"/>
                </a:lnTo>
                <a:lnTo>
                  <a:pt x="641153" y="227203"/>
                </a:lnTo>
                <a:lnTo>
                  <a:pt x="609136" y="255158"/>
                </a:lnTo>
                <a:lnTo>
                  <a:pt x="573594" y="281673"/>
                </a:lnTo>
                <a:lnTo>
                  <a:pt x="534701" y="306644"/>
                </a:lnTo>
                <a:lnTo>
                  <a:pt x="492633" y="329968"/>
                </a:lnTo>
                <a:lnTo>
                  <a:pt x="447564" y="351539"/>
                </a:lnTo>
                <a:lnTo>
                  <a:pt x="399669" y="371253"/>
                </a:lnTo>
                <a:lnTo>
                  <a:pt x="349124" y="389006"/>
                </a:lnTo>
                <a:lnTo>
                  <a:pt x="296104" y="404693"/>
                </a:lnTo>
                <a:lnTo>
                  <a:pt x="240783" y="418210"/>
                </a:lnTo>
                <a:lnTo>
                  <a:pt x="183338" y="429452"/>
                </a:lnTo>
                <a:lnTo>
                  <a:pt x="123942" y="438316"/>
                </a:lnTo>
                <a:lnTo>
                  <a:pt x="62771" y="444695"/>
                </a:lnTo>
                <a:lnTo>
                  <a:pt x="0" y="448487"/>
                </a:lnTo>
                <a:lnTo>
                  <a:pt x="5479" y="448688"/>
                </a:lnTo>
                <a:lnTo>
                  <a:pt x="30862" y="449356"/>
                </a:lnTo>
                <a:lnTo>
                  <a:pt x="56261" y="449580"/>
                </a:lnTo>
                <a:lnTo>
                  <a:pt x="122533" y="448089"/>
                </a:lnTo>
                <a:lnTo>
                  <a:pt x="187329" y="443695"/>
                </a:lnTo>
                <a:lnTo>
                  <a:pt x="250441" y="436514"/>
                </a:lnTo>
                <a:lnTo>
                  <a:pt x="311661" y="426660"/>
                </a:lnTo>
                <a:lnTo>
                  <a:pt x="370780" y="414249"/>
                </a:lnTo>
                <a:lnTo>
                  <a:pt x="427591" y="399398"/>
                </a:lnTo>
                <a:lnTo>
                  <a:pt x="481887" y="382222"/>
                </a:lnTo>
                <a:lnTo>
                  <a:pt x="533459" y="362837"/>
                </a:lnTo>
                <a:lnTo>
                  <a:pt x="582100" y="341358"/>
                </a:lnTo>
                <a:lnTo>
                  <a:pt x="627602" y="317901"/>
                </a:lnTo>
                <a:lnTo>
                  <a:pt x="669756" y="292582"/>
                </a:lnTo>
                <a:lnTo>
                  <a:pt x="708356" y="265516"/>
                </a:lnTo>
                <a:lnTo>
                  <a:pt x="743192" y="236820"/>
                </a:lnTo>
                <a:lnTo>
                  <a:pt x="774059" y="206608"/>
                </a:lnTo>
                <a:lnTo>
                  <a:pt x="800746" y="174997"/>
                </a:lnTo>
                <a:lnTo>
                  <a:pt x="823048" y="142102"/>
                </a:lnTo>
                <a:lnTo>
                  <a:pt x="840755" y="108039"/>
                </a:lnTo>
                <a:lnTo>
                  <a:pt x="861556" y="36872"/>
                </a:lnTo>
                <a:lnTo>
                  <a:pt x="864235" y="0"/>
                </a:lnTo>
                <a:close/>
              </a:path>
            </a:pathLst>
          </a:custGeom>
          <a:solidFill>
            <a:srgbClr val="919FB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3480561" y="2667433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Microsoft YaHei"/>
                <a:cs typeface="Microsoft YaHei"/>
              </a:rPr>
              <a:t>回顾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63</a:t>
            </a:fld>
            <a:endParaRPr spc="-10" dirty="0"/>
          </a:p>
        </p:txBody>
      </p:sp>
      <p:sp>
        <p:nvSpPr>
          <p:cNvPr id="29" name="object 29"/>
          <p:cNvSpPr txBox="1"/>
          <p:nvPr/>
        </p:nvSpPr>
        <p:spPr>
          <a:xfrm>
            <a:off x="3480561" y="5853177"/>
            <a:ext cx="38227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Microsoft YaHei"/>
                <a:cs typeface="Microsoft YaHei"/>
              </a:rPr>
              <a:t>回顾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104">
              <a:lnSpc>
                <a:spcPct val="100000"/>
              </a:lnSpc>
            </a:pPr>
            <a:r>
              <a:rPr spc="-95" dirty="0">
                <a:solidFill>
                  <a:srgbClr val="1E52A3"/>
                </a:solidFill>
              </a:rPr>
              <a:t>S</a:t>
            </a:r>
            <a:r>
              <a:rPr spc="-20" dirty="0">
                <a:solidFill>
                  <a:srgbClr val="1E52A3"/>
                </a:solidFill>
              </a:rPr>
              <a:t>t</a:t>
            </a:r>
            <a:r>
              <a:rPr spc="-35" dirty="0">
                <a:solidFill>
                  <a:srgbClr val="1E52A3"/>
                </a:solidFill>
              </a:rPr>
              <a:t>r</a:t>
            </a:r>
            <a:r>
              <a:rPr spc="-25" dirty="0">
                <a:solidFill>
                  <a:srgbClr val="1E52A3"/>
                </a:solidFill>
              </a:rPr>
              <a:t>o</a:t>
            </a:r>
            <a:r>
              <a:rPr spc="-75" dirty="0">
                <a:solidFill>
                  <a:srgbClr val="1E52A3"/>
                </a:solidFill>
              </a:rPr>
              <a:t>k</a:t>
            </a:r>
            <a:r>
              <a:rPr spc="-20" dirty="0">
                <a:solidFill>
                  <a:srgbClr val="1E52A3"/>
                </a:solidFill>
              </a:rPr>
              <a:t>e</a:t>
            </a:r>
            <a:r>
              <a:rPr spc="15" dirty="0">
                <a:solidFill>
                  <a:srgbClr val="1E52A3"/>
                </a:solidFill>
              </a:rPr>
              <a:t> </a:t>
            </a:r>
            <a:r>
              <a:rPr spc="-100" dirty="0">
                <a:solidFill>
                  <a:srgbClr val="1E52A3"/>
                </a:solidFill>
              </a:rPr>
              <a:t>P</a:t>
            </a:r>
            <a:r>
              <a:rPr spc="-15" dirty="0">
                <a:solidFill>
                  <a:srgbClr val="1E52A3"/>
                </a:solidFill>
              </a:rPr>
              <a:t>atien</a:t>
            </a:r>
            <a:r>
              <a:rPr spc="-30" dirty="0">
                <a:solidFill>
                  <a:srgbClr val="1E52A3"/>
                </a:solidFill>
              </a:rPr>
              <a:t>t</a:t>
            </a:r>
            <a:r>
              <a:rPr spc="-15" dirty="0">
                <a:solidFill>
                  <a:srgbClr val="1E52A3"/>
                </a:solidFill>
              </a:rPr>
              <a:t>s:</a:t>
            </a:r>
            <a:r>
              <a:rPr spc="-5" dirty="0">
                <a:solidFill>
                  <a:srgbClr val="1E52A3"/>
                </a:solidFill>
              </a:rPr>
              <a:t> </a:t>
            </a:r>
            <a:r>
              <a:rPr spc="-30" dirty="0">
                <a:solidFill>
                  <a:srgbClr val="1E52A3"/>
                </a:solidFill>
              </a:rPr>
              <a:t>Ho</a:t>
            </a:r>
            <a:r>
              <a:rPr spc="-25" dirty="0">
                <a:solidFill>
                  <a:srgbClr val="1E52A3"/>
                </a:solidFill>
              </a:rPr>
              <a:t>w</a:t>
            </a:r>
            <a:r>
              <a:rPr spc="20" dirty="0">
                <a:solidFill>
                  <a:srgbClr val="1E52A3"/>
                </a:solidFill>
              </a:rPr>
              <a:t> </a:t>
            </a:r>
            <a:r>
              <a:rPr spc="-35" dirty="0">
                <a:solidFill>
                  <a:srgbClr val="1E52A3"/>
                </a:solidFill>
              </a:rPr>
              <a:t>t</a:t>
            </a:r>
            <a:r>
              <a:rPr spc="-20" dirty="0">
                <a:solidFill>
                  <a:srgbClr val="1E52A3"/>
                </a:solidFill>
              </a:rPr>
              <a:t>o</a:t>
            </a:r>
            <a:r>
              <a:rPr spc="-5"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Pr</a:t>
            </a:r>
            <a:r>
              <a:rPr spc="-15" dirty="0">
                <a:solidFill>
                  <a:srgbClr val="1E52A3"/>
                </a:solidFill>
              </a:rPr>
              <a:t>edict</a:t>
            </a:r>
            <a:r>
              <a:rPr spc="5" dirty="0">
                <a:solidFill>
                  <a:srgbClr val="1E52A3"/>
                </a:solidFill>
              </a:rPr>
              <a:t> </a:t>
            </a:r>
            <a:r>
              <a:rPr spc="-60" dirty="0">
                <a:solidFill>
                  <a:srgbClr val="1E52A3"/>
                </a:solidFill>
              </a:rPr>
              <a:t>b</a:t>
            </a:r>
            <a:r>
              <a:rPr spc="-20" dirty="0">
                <a:solidFill>
                  <a:srgbClr val="1E52A3"/>
                </a:solidFill>
              </a:rPr>
              <a:t>ased</a:t>
            </a:r>
            <a:r>
              <a:rPr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o</a:t>
            </a:r>
            <a:r>
              <a:rPr spc="-20" dirty="0">
                <a:solidFill>
                  <a:srgbClr val="1E52A3"/>
                </a:solidFill>
              </a:rPr>
              <a:t>n</a:t>
            </a:r>
            <a:r>
              <a:rPr dirty="0">
                <a:solidFill>
                  <a:srgbClr val="1E52A3"/>
                </a:solidFill>
              </a:rPr>
              <a:t> </a:t>
            </a:r>
            <a:r>
              <a:rPr spc="-95" dirty="0">
                <a:solidFill>
                  <a:srgbClr val="1E52A3"/>
                </a:solidFill>
              </a:rPr>
              <a:t>S</a:t>
            </a:r>
            <a:r>
              <a:rPr spc="-30" dirty="0">
                <a:solidFill>
                  <a:srgbClr val="1E52A3"/>
                </a:solidFill>
              </a:rPr>
              <a:t>ymp</a:t>
            </a:r>
            <a:r>
              <a:rPr spc="-35" dirty="0">
                <a:solidFill>
                  <a:srgbClr val="1E52A3"/>
                </a:solidFill>
              </a:rPr>
              <a:t>t</a:t>
            </a:r>
            <a:r>
              <a:rPr spc="-25" dirty="0">
                <a:solidFill>
                  <a:srgbClr val="1E52A3"/>
                </a:solidFill>
              </a:rPr>
              <a:t>oms?</a:t>
            </a: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3941064" y="3048000"/>
          <a:ext cx="1173479" cy="2552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8595">
                <a:tc gridSpan="2"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YaHei"/>
                          <a:cs typeface="Microsoft YaHei"/>
                        </a:rPr>
                        <a:t>脑卒中</a:t>
                      </a:r>
                    </a:p>
                  </a:txBody>
                  <a:tcPr marL="0" marR="0" marT="0" marB="0">
                    <a:lnL w="12192">
                      <a:solidFill>
                        <a:srgbClr val="4471C4"/>
                      </a:solidFill>
                      <a:prstDash val="solid"/>
                    </a:lnL>
                    <a:lnR w="12192">
                      <a:solidFill>
                        <a:srgbClr val="4471C4"/>
                      </a:solidFill>
                      <a:prstDash val="solid"/>
                    </a:lnR>
                    <a:lnT w="12192">
                      <a:solidFill>
                        <a:srgbClr val="4471C4"/>
                      </a:solidFill>
                      <a:prstDash val="solid"/>
                    </a:lnT>
                    <a:lnB w="12192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032">
                <a:tc>
                  <a:txBody>
                    <a:bodyPr/>
                    <a:lstStyle/>
                    <a:p>
                      <a:endParaRPr sz="16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R w="6096">
                      <a:solidFill>
                        <a:srgbClr val="4471C4"/>
                      </a:solidFill>
                      <a:prstDash val="solid"/>
                    </a:lnR>
                    <a:lnT w="12192">
                      <a:solidFill>
                        <a:srgbClr val="4471C4"/>
                      </a:solidFill>
                      <a:prstDash val="solid"/>
                    </a:lnT>
                    <a:lnB w="12192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600" dirty="0">
                        <a:latin typeface="Microsoft YaHei"/>
                        <a:cs typeface="Microsoft YaHei"/>
                      </a:endParaRPr>
                    </a:p>
                  </a:txBody>
                  <a:tcPr marL="0" marR="0" marT="0" marB="0">
                    <a:lnL w="6096">
                      <a:solidFill>
                        <a:srgbClr val="4471C4"/>
                      </a:solidFill>
                      <a:prstDash val="solid"/>
                    </a:lnL>
                    <a:lnT w="12192">
                      <a:solidFill>
                        <a:srgbClr val="4471C4"/>
                      </a:solidFill>
                      <a:prstDash val="solid"/>
                    </a:lnT>
                    <a:lnB w="12192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072">
                <a:tc gridSpan="2">
                  <a:txBody>
                    <a:bodyPr/>
                    <a:lstStyle/>
                    <a:p>
                      <a:pPr marL="38100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Microsoft YaHei"/>
                          <a:cs typeface="Microsoft YaHei"/>
                        </a:rPr>
                        <a:t>对照</a:t>
                      </a:r>
                    </a:p>
                  </a:txBody>
                  <a:tcPr marL="0" marR="0" marT="0" marB="0">
                    <a:lnL w="12192">
                      <a:solidFill>
                        <a:srgbClr val="4471C4"/>
                      </a:solidFill>
                      <a:prstDash val="solid"/>
                    </a:lnL>
                    <a:lnR w="12192">
                      <a:solidFill>
                        <a:srgbClr val="4471C4"/>
                      </a:solidFill>
                      <a:prstDash val="solid"/>
                    </a:lnR>
                    <a:lnT w="12192">
                      <a:solidFill>
                        <a:srgbClr val="4471C4"/>
                      </a:solidFill>
                      <a:prstDash val="solid"/>
                    </a:lnT>
                    <a:lnB w="12192">
                      <a:solidFill>
                        <a:srgbClr val="4471C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212" y="900722"/>
            <a:ext cx="6142482" cy="5686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78536" y="1130808"/>
            <a:ext cx="5550535" cy="5095240"/>
          </a:xfrm>
          <a:custGeom>
            <a:avLst/>
            <a:gdLst/>
            <a:ahLst/>
            <a:cxnLst/>
            <a:rect l="l" t="t" r="r" b="b"/>
            <a:pathLst>
              <a:path w="5550535" h="5095240">
                <a:moveTo>
                  <a:pt x="5337810" y="0"/>
                </a:moveTo>
                <a:lnTo>
                  <a:pt x="212661" y="0"/>
                </a:lnTo>
                <a:lnTo>
                  <a:pt x="195219" y="705"/>
                </a:lnTo>
                <a:lnTo>
                  <a:pt x="145444" y="10844"/>
                </a:lnTo>
                <a:lnTo>
                  <a:pt x="100640" y="31867"/>
                </a:lnTo>
                <a:lnTo>
                  <a:pt x="62287" y="62293"/>
                </a:lnTo>
                <a:lnTo>
                  <a:pt x="31861" y="100640"/>
                </a:lnTo>
                <a:lnTo>
                  <a:pt x="10841" y="145426"/>
                </a:lnTo>
                <a:lnTo>
                  <a:pt x="704" y="195170"/>
                </a:lnTo>
                <a:lnTo>
                  <a:pt x="0" y="212597"/>
                </a:lnTo>
                <a:lnTo>
                  <a:pt x="0" y="4882070"/>
                </a:lnTo>
                <a:lnTo>
                  <a:pt x="6180" y="4933175"/>
                </a:lnTo>
                <a:lnTo>
                  <a:pt x="23736" y="4979800"/>
                </a:lnTo>
                <a:lnTo>
                  <a:pt x="51191" y="5020468"/>
                </a:lnTo>
                <a:lnTo>
                  <a:pt x="87066" y="5053700"/>
                </a:lnTo>
                <a:lnTo>
                  <a:pt x="129884" y="5078019"/>
                </a:lnTo>
                <a:lnTo>
                  <a:pt x="178166" y="5091948"/>
                </a:lnTo>
                <a:lnTo>
                  <a:pt x="212661" y="5094732"/>
                </a:lnTo>
                <a:lnTo>
                  <a:pt x="5337810" y="5094732"/>
                </a:lnTo>
                <a:lnTo>
                  <a:pt x="5388878" y="5088551"/>
                </a:lnTo>
                <a:lnTo>
                  <a:pt x="5435481" y="5070995"/>
                </a:lnTo>
                <a:lnTo>
                  <a:pt x="5476139" y="5043540"/>
                </a:lnTo>
                <a:lnTo>
                  <a:pt x="5509369" y="5007665"/>
                </a:lnTo>
                <a:lnTo>
                  <a:pt x="5533691" y="4964847"/>
                </a:lnTo>
                <a:lnTo>
                  <a:pt x="5547623" y="4916565"/>
                </a:lnTo>
                <a:lnTo>
                  <a:pt x="5550408" y="4882070"/>
                </a:lnTo>
                <a:lnTo>
                  <a:pt x="5550408" y="212597"/>
                </a:lnTo>
                <a:lnTo>
                  <a:pt x="5544225" y="161529"/>
                </a:lnTo>
                <a:lnTo>
                  <a:pt x="5526665" y="114926"/>
                </a:lnTo>
                <a:lnTo>
                  <a:pt x="5499209" y="74268"/>
                </a:lnTo>
                <a:lnTo>
                  <a:pt x="5463338" y="41038"/>
                </a:lnTo>
                <a:lnTo>
                  <a:pt x="5420534" y="16716"/>
                </a:lnTo>
                <a:lnTo>
                  <a:pt x="5372278" y="2784"/>
                </a:lnTo>
                <a:lnTo>
                  <a:pt x="5337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70331" y="2151816"/>
            <a:ext cx="4775200" cy="1079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Arial"/>
                <a:cs typeface="Arial"/>
              </a:rPr>
              <a:t>•	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根据脑卒中发病风险概率模型在2017年12月 底对全体人群进行预测和风险排序，设置10 个风险等级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331" y="3797742"/>
            <a:ext cx="4869815" cy="1490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7020">
              <a:lnSpc>
                <a:spcPct val="150000"/>
              </a:lnSpc>
              <a:tabLst>
                <a:tab pos="299085" algn="l"/>
              </a:tabLst>
            </a:pPr>
            <a:r>
              <a:rPr sz="1800" dirty="0">
                <a:solidFill>
                  <a:srgbClr val="44536A"/>
                </a:solidFill>
                <a:latin typeface="Arial"/>
                <a:cs typeface="Arial"/>
              </a:rPr>
              <a:t>•	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其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中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5673人在201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8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年1</a:t>
            </a:r>
            <a:r>
              <a:rPr sz="1800" spc="-15" dirty="0">
                <a:solidFill>
                  <a:srgbClr val="44536A"/>
                </a:solidFill>
                <a:latin typeface="Microsoft YaHei"/>
                <a:cs typeface="Microsoft YaHei"/>
              </a:rPr>
              <a:t>-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6</a:t>
            </a:r>
            <a:r>
              <a:rPr sz="1800" spc="-5" dirty="0">
                <a:solidFill>
                  <a:srgbClr val="44536A"/>
                </a:solidFill>
                <a:latin typeface="Microsoft YaHei"/>
                <a:cs typeface="Microsoft YaHei"/>
              </a:rPr>
              <a:t>月期间首次发生脑 </a:t>
            </a: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卒中，每10个发病者中有5人处于10级风险， 2人处于9级风险，1人处于8级风险，2人处于</a:t>
            </a:r>
            <a:endParaRPr sz="1800" dirty="0">
              <a:latin typeface="Microsoft YaHei"/>
              <a:cs typeface="Microsoft YaHei"/>
            </a:endParaRPr>
          </a:p>
          <a:p>
            <a:pPr marL="29908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44536A"/>
                </a:solidFill>
                <a:latin typeface="Microsoft YaHei"/>
                <a:cs typeface="Microsoft YaHei"/>
              </a:rPr>
              <a:t>6</a:t>
            </a:r>
            <a:r>
              <a:rPr sz="1800" spc="-10" dirty="0">
                <a:solidFill>
                  <a:srgbClr val="44536A"/>
                </a:solidFill>
                <a:latin typeface="Microsoft YaHei"/>
                <a:cs typeface="Microsoft YaHei"/>
              </a:rPr>
              <a:t>-7级风险，0人处于1-5级风险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12452" y="2759964"/>
            <a:ext cx="1714500" cy="1487805"/>
          </a:xfrm>
          <a:custGeom>
            <a:avLst/>
            <a:gdLst/>
            <a:ahLst/>
            <a:cxnLst/>
            <a:rect l="l" t="t" r="r" b="b"/>
            <a:pathLst>
              <a:path w="1714500" h="1487804">
                <a:moveTo>
                  <a:pt x="1492503" y="0"/>
                </a:moveTo>
                <a:lnTo>
                  <a:pt x="221996" y="0"/>
                </a:lnTo>
                <a:lnTo>
                  <a:pt x="203778" y="735"/>
                </a:lnTo>
                <a:lnTo>
                  <a:pt x="151798" y="11310"/>
                </a:lnTo>
                <a:lnTo>
                  <a:pt x="105023" y="33241"/>
                </a:lnTo>
                <a:lnTo>
                  <a:pt x="64992" y="64992"/>
                </a:lnTo>
                <a:lnTo>
                  <a:pt x="33241" y="105023"/>
                </a:lnTo>
                <a:lnTo>
                  <a:pt x="11310" y="151798"/>
                </a:lnTo>
                <a:lnTo>
                  <a:pt x="735" y="203778"/>
                </a:lnTo>
                <a:lnTo>
                  <a:pt x="0" y="221996"/>
                </a:lnTo>
                <a:lnTo>
                  <a:pt x="0" y="1265428"/>
                </a:lnTo>
                <a:lnTo>
                  <a:pt x="6447" y="1318801"/>
                </a:lnTo>
                <a:lnTo>
                  <a:pt x="24764" y="1367481"/>
                </a:lnTo>
                <a:lnTo>
                  <a:pt x="53412" y="1409932"/>
                </a:lnTo>
                <a:lnTo>
                  <a:pt x="90854" y="1444613"/>
                </a:lnTo>
                <a:lnTo>
                  <a:pt x="135552" y="1469989"/>
                </a:lnTo>
                <a:lnTo>
                  <a:pt x="185968" y="1484520"/>
                </a:lnTo>
                <a:lnTo>
                  <a:pt x="221996" y="1487424"/>
                </a:lnTo>
                <a:lnTo>
                  <a:pt x="1492503" y="1487424"/>
                </a:lnTo>
                <a:lnTo>
                  <a:pt x="1545877" y="1480976"/>
                </a:lnTo>
                <a:lnTo>
                  <a:pt x="1594557" y="1462659"/>
                </a:lnTo>
                <a:lnTo>
                  <a:pt x="1637008" y="1434011"/>
                </a:lnTo>
                <a:lnTo>
                  <a:pt x="1671689" y="1396569"/>
                </a:lnTo>
                <a:lnTo>
                  <a:pt x="1697065" y="1351871"/>
                </a:lnTo>
                <a:lnTo>
                  <a:pt x="1711596" y="1301455"/>
                </a:lnTo>
                <a:lnTo>
                  <a:pt x="1714500" y="1265428"/>
                </a:lnTo>
                <a:lnTo>
                  <a:pt x="1714500" y="221996"/>
                </a:lnTo>
                <a:lnTo>
                  <a:pt x="1708052" y="168622"/>
                </a:lnTo>
                <a:lnTo>
                  <a:pt x="1689735" y="119942"/>
                </a:lnTo>
                <a:lnTo>
                  <a:pt x="1661087" y="77491"/>
                </a:lnTo>
                <a:lnTo>
                  <a:pt x="1623645" y="42810"/>
                </a:lnTo>
                <a:lnTo>
                  <a:pt x="1578947" y="17434"/>
                </a:lnTo>
                <a:lnTo>
                  <a:pt x="1528531" y="2903"/>
                </a:lnTo>
                <a:lnTo>
                  <a:pt x="149250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136892" y="1534667"/>
            <a:ext cx="1515110" cy="429895"/>
          </a:xfrm>
          <a:custGeom>
            <a:avLst/>
            <a:gdLst/>
            <a:ahLst/>
            <a:cxnLst/>
            <a:rect l="l" t="t" r="r" b="b"/>
            <a:pathLst>
              <a:path w="1515109" h="429894">
                <a:moveTo>
                  <a:pt x="0" y="429767"/>
                </a:moveTo>
                <a:lnTo>
                  <a:pt x="1514855" y="429767"/>
                </a:lnTo>
                <a:lnTo>
                  <a:pt x="1514855" y="0"/>
                </a:lnTo>
                <a:lnTo>
                  <a:pt x="0" y="0"/>
                </a:lnTo>
                <a:lnTo>
                  <a:pt x="0" y="429767"/>
                </a:lnTo>
                <a:close/>
              </a:path>
            </a:pathLst>
          </a:custGeom>
          <a:solidFill>
            <a:srgbClr val="CE11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136892" y="2040635"/>
            <a:ext cx="1515110" cy="429895"/>
          </a:xfrm>
          <a:custGeom>
            <a:avLst/>
            <a:gdLst/>
            <a:ahLst/>
            <a:cxnLst/>
            <a:rect l="l" t="t" r="r" b="b"/>
            <a:pathLst>
              <a:path w="1515109" h="429894">
                <a:moveTo>
                  <a:pt x="0" y="429768"/>
                </a:moveTo>
                <a:lnTo>
                  <a:pt x="1514855" y="429768"/>
                </a:lnTo>
                <a:lnTo>
                  <a:pt x="1514855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B1D0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136892" y="2546604"/>
            <a:ext cx="1515110" cy="429895"/>
          </a:xfrm>
          <a:custGeom>
            <a:avLst/>
            <a:gdLst/>
            <a:ahLst/>
            <a:cxnLst/>
            <a:rect l="l" t="t" r="r" b="b"/>
            <a:pathLst>
              <a:path w="1515109" h="429894">
                <a:moveTo>
                  <a:pt x="0" y="429768"/>
                </a:moveTo>
                <a:lnTo>
                  <a:pt x="1514855" y="429768"/>
                </a:lnTo>
                <a:lnTo>
                  <a:pt x="1514855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FC6A5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136892" y="3054095"/>
            <a:ext cx="1515110" cy="428625"/>
          </a:xfrm>
          <a:custGeom>
            <a:avLst/>
            <a:gdLst/>
            <a:ahLst/>
            <a:cxnLst/>
            <a:rect l="l" t="t" r="r" b="b"/>
            <a:pathLst>
              <a:path w="1515109" h="428625">
                <a:moveTo>
                  <a:pt x="0" y="428243"/>
                </a:moveTo>
                <a:lnTo>
                  <a:pt x="1514855" y="428243"/>
                </a:lnTo>
                <a:lnTo>
                  <a:pt x="1514855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136892" y="3560064"/>
            <a:ext cx="1515110" cy="428625"/>
          </a:xfrm>
          <a:custGeom>
            <a:avLst/>
            <a:gdLst/>
            <a:ahLst/>
            <a:cxnLst/>
            <a:rect l="l" t="t" r="r" b="b"/>
            <a:pathLst>
              <a:path w="1515109" h="428625">
                <a:moveTo>
                  <a:pt x="0" y="428244"/>
                </a:moveTo>
                <a:lnTo>
                  <a:pt x="1514855" y="428244"/>
                </a:lnTo>
                <a:lnTo>
                  <a:pt x="1514855" y="0"/>
                </a:lnTo>
                <a:lnTo>
                  <a:pt x="0" y="0"/>
                </a:lnTo>
                <a:lnTo>
                  <a:pt x="0" y="428244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136892" y="4066032"/>
            <a:ext cx="1515110" cy="429895"/>
          </a:xfrm>
          <a:custGeom>
            <a:avLst/>
            <a:gdLst/>
            <a:ahLst/>
            <a:cxnLst/>
            <a:rect l="l" t="t" r="r" b="b"/>
            <a:pathLst>
              <a:path w="1515109" h="429895">
                <a:moveTo>
                  <a:pt x="0" y="429768"/>
                </a:moveTo>
                <a:lnTo>
                  <a:pt x="1514855" y="429768"/>
                </a:lnTo>
                <a:lnTo>
                  <a:pt x="1514855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C5DFB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136892" y="4572000"/>
            <a:ext cx="1515110" cy="429895"/>
          </a:xfrm>
          <a:custGeom>
            <a:avLst/>
            <a:gdLst/>
            <a:ahLst/>
            <a:cxnLst/>
            <a:rect l="l" t="t" r="r" b="b"/>
            <a:pathLst>
              <a:path w="1515109" h="429895">
                <a:moveTo>
                  <a:pt x="0" y="429768"/>
                </a:moveTo>
                <a:lnTo>
                  <a:pt x="1514855" y="429768"/>
                </a:lnTo>
                <a:lnTo>
                  <a:pt x="1514855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136892" y="5067300"/>
            <a:ext cx="1515110" cy="428625"/>
          </a:xfrm>
          <a:custGeom>
            <a:avLst/>
            <a:gdLst/>
            <a:ahLst/>
            <a:cxnLst/>
            <a:rect l="l" t="t" r="r" b="b"/>
            <a:pathLst>
              <a:path w="1515109" h="428625">
                <a:moveTo>
                  <a:pt x="0" y="428244"/>
                </a:moveTo>
                <a:lnTo>
                  <a:pt x="1514855" y="428244"/>
                </a:lnTo>
                <a:lnTo>
                  <a:pt x="1514855" y="0"/>
                </a:lnTo>
                <a:lnTo>
                  <a:pt x="0" y="0"/>
                </a:lnTo>
                <a:lnTo>
                  <a:pt x="0" y="428244"/>
                </a:lnTo>
                <a:close/>
              </a:path>
            </a:pathLst>
          </a:custGeom>
          <a:solidFill>
            <a:srgbClr val="86BE6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136892" y="5561076"/>
            <a:ext cx="1515110" cy="429895"/>
          </a:xfrm>
          <a:custGeom>
            <a:avLst/>
            <a:gdLst/>
            <a:ahLst/>
            <a:cxnLst/>
            <a:rect l="l" t="t" r="r" b="b"/>
            <a:pathLst>
              <a:path w="1515109" h="429895">
                <a:moveTo>
                  <a:pt x="0" y="429768"/>
                </a:moveTo>
                <a:lnTo>
                  <a:pt x="1514855" y="429768"/>
                </a:lnTo>
                <a:lnTo>
                  <a:pt x="1514855" y="0"/>
                </a:lnTo>
                <a:lnTo>
                  <a:pt x="0" y="0"/>
                </a:lnTo>
                <a:lnTo>
                  <a:pt x="0" y="429768"/>
                </a:lnTo>
                <a:close/>
              </a:path>
            </a:pathLst>
          </a:custGeom>
          <a:solidFill>
            <a:srgbClr val="76B64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136892" y="6099047"/>
            <a:ext cx="1515110" cy="429895"/>
          </a:xfrm>
          <a:custGeom>
            <a:avLst/>
            <a:gdLst/>
            <a:ahLst/>
            <a:cxnLst/>
            <a:rect l="l" t="t" r="r" b="b"/>
            <a:pathLst>
              <a:path w="1515109" h="429895">
                <a:moveTo>
                  <a:pt x="0" y="429767"/>
                </a:moveTo>
                <a:lnTo>
                  <a:pt x="1514855" y="429767"/>
                </a:lnTo>
                <a:lnTo>
                  <a:pt x="1514855" y="0"/>
                </a:lnTo>
                <a:lnTo>
                  <a:pt x="0" y="0"/>
                </a:lnTo>
                <a:lnTo>
                  <a:pt x="0" y="42976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542276" y="1525524"/>
            <a:ext cx="195072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263383" y="1530096"/>
            <a:ext cx="195072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796783" y="1530096"/>
            <a:ext cx="195072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8051292" y="1534667"/>
            <a:ext cx="195072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7267956" y="2046732"/>
            <a:ext cx="195072" cy="429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7496556" y="2042160"/>
            <a:ext cx="193548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7277100" y="2545079"/>
            <a:ext cx="193548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280147" y="3054095"/>
            <a:ext cx="193548" cy="4282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277100" y="3570732"/>
            <a:ext cx="193548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 txBox="1"/>
          <p:nvPr/>
        </p:nvSpPr>
        <p:spPr>
          <a:xfrm>
            <a:off x="6458203" y="1622965"/>
            <a:ext cx="4692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10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17640" y="2165509"/>
            <a:ext cx="3486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9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09131" y="2708053"/>
            <a:ext cx="3486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8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09131" y="3122588"/>
            <a:ext cx="3492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7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17640" y="3678841"/>
            <a:ext cx="3486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6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09131" y="4234720"/>
            <a:ext cx="3486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5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09131" y="4691666"/>
            <a:ext cx="3486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4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98716" y="5181767"/>
            <a:ext cx="3492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3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98716" y="5675535"/>
            <a:ext cx="3486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2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98716" y="6166017"/>
            <a:ext cx="34925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spc="-15" dirty="0">
                <a:solidFill>
                  <a:srgbClr val="1F3863"/>
                </a:solidFill>
                <a:latin typeface="Microsoft JhengHei"/>
                <a:cs typeface="Microsoft JhengHei"/>
              </a:rPr>
              <a:t>1</a:t>
            </a:r>
            <a:r>
              <a:rPr sz="1600" b="1" spc="-20" dirty="0">
                <a:solidFill>
                  <a:srgbClr val="1F3863"/>
                </a:solidFill>
                <a:latin typeface="Microsoft JhengHei"/>
                <a:cs typeface="Microsoft JhengHei"/>
              </a:rPr>
              <a:t>级</a:t>
            </a:r>
            <a:endParaRPr sz="1600" dirty="0">
              <a:latin typeface="Microsoft JhengHei"/>
              <a:cs typeface="Microsoft JhengHe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918192" y="2997707"/>
            <a:ext cx="193548" cy="428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0221468" y="2988564"/>
            <a:ext cx="195072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10524743" y="2988564"/>
            <a:ext cx="195072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10828019" y="2988564"/>
            <a:ext cx="195072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11103864" y="2988564"/>
            <a:ext cx="193548" cy="429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9924288" y="3547871"/>
            <a:ext cx="195072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0221468" y="3546347"/>
            <a:ext cx="195072" cy="428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0524743" y="3540252"/>
            <a:ext cx="195072" cy="428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0828019" y="3531108"/>
            <a:ext cx="195072" cy="4297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11132819" y="3546347"/>
            <a:ext cx="193548" cy="428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 txBox="1"/>
          <p:nvPr/>
        </p:nvSpPr>
        <p:spPr>
          <a:xfrm>
            <a:off x="9905492" y="963359"/>
            <a:ext cx="1332230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DengXian"/>
                <a:cs typeface="DengXian"/>
              </a:rPr>
              <a:t>2018年1月至</a:t>
            </a:r>
            <a:r>
              <a:rPr sz="1400" b="1" spc="-10" dirty="0">
                <a:latin typeface="DengXian"/>
                <a:cs typeface="DengXian"/>
              </a:rPr>
              <a:t>6</a:t>
            </a:r>
            <a:r>
              <a:rPr sz="1400" b="1" dirty="0">
                <a:latin typeface="DengXian"/>
                <a:cs typeface="DengXian"/>
              </a:rPr>
              <a:t>月</a:t>
            </a:r>
            <a:endParaRPr sz="1400" dirty="0">
              <a:latin typeface="DengXian"/>
              <a:cs typeface="DengXian"/>
            </a:endParaRPr>
          </a:p>
          <a:p>
            <a:pPr marL="21590">
              <a:lnSpc>
                <a:spcPct val="100000"/>
              </a:lnSpc>
            </a:pPr>
            <a:r>
              <a:rPr sz="1400" b="1" dirty="0">
                <a:latin typeface="DengXian"/>
                <a:cs typeface="DengXian"/>
              </a:rPr>
              <a:t>5673人首次卒中</a:t>
            </a:r>
            <a:endParaRPr sz="1400" dirty="0">
              <a:latin typeface="DengXian"/>
              <a:cs typeface="DengXian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063228" y="3368040"/>
            <a:ext cx="568960" cy="378460"/>
          </a:xfrm>
          <a:custGeom>
            <a:avLst/>
            <a:gdLst/>
            <a:ahLst/>
            <a:cxnLst/>
            <a:rect l="l" t="t" r="r" b="b"/>
            <a:pathLst>
              <a:path w="568959" h="378460">
                <a:moveTo>
                  <a:pt x="188975" y="0"/>
                </a:moveTo>
                <a:lnTo>
                  <a:pt x="0" y="188975"/>
                </a:lnTo>
                <a:lnTo>
                  <a:pt x="188975" y="377952"/>
                </a:lnTo>
                <a:lnTo>
                  <a:pt x="188975" y="283464"/>
                </a:lnTo>
                <a:lnTo>
                  <a:pt x="568451" y="283464"/>
                </a:lnTo>
                <a:lnTo>
                  <a:pt x="568451" y="94487"/>
                </a:lnTo>
                <a:lnTo>
                  <a:pt x="188975" y="94487"/>
                </a:lnTo>
                <a:lnTo>
                  <a:pt x="188975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6561581" y="1384553"/>
            <a:ext cx="5266055" cy="76200"/>
          </a:xfrm>
          <a:custGeom>
            <a:avLst/>
            <a:gdLst/>
            <a:ahLst/>
            <a:cxnLst/>
            <a:rect l="l" t="t" r="r" b="b"/>
            <a:pathLst>
              <a:path w="5266055" h="76200">
                <a:moveTo>
                  <a:pt x="5189474" y="0"/>
                </a:moveTo>
                <a:lnTo>
                  <a:pt x="5189474" y="76200"/>
                </a:lnTo>
                <a:lnTo>
                  <a:pt x="5245861" y="48006"/>
                </a:lnTo>
                <a:lnTo>
                  <a:pt x="5202174" y="48006"/>
                </a:lnTo>
                <a:lnTo>
                  <a:pt x="5202174" y="28194"/>
                </a:lnTo>
                <a:lnTo>
                  <a:pt x="5245862" y="28194"/>
                </a:lnTo>
                <a:lnTo>
                  <a:pt x="5189474" y="0"/>
                </a:lnTo>
                <a:close/>
              </a:path>
              <a:path w="5266055" h="76200">
                <a:moveTo>
                  <a:pt x="518947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5189474" y="48006"/>
                </a:lnTo>
                <a:lnTo>
                  <a:pt x="5189474" y="28194"/>
                </a:lnTo>
                <a:close/>
              </a:path>
              <a:path w="5266055" h="76200">
                <a:moveTo>
                  <a:pt x="5245862" y="28194"/>
                </a:moveTo>
                <a:lnTo>
                  <a:pt x="5202174" y="28194"/>
                </a:lnTo>
                <a:lnTo>
                  <a:pt x="5202174" y="48006"/>
                </a:lnTo>
                <a:lnTo>
                  <a:pt x="5245861" y="48006"/>
                </a:lnTo>
                <a:lnTo>
                  <a:pt x="5265674" y="38100"/>
                </a:lnTo>
                <a:lnTo>
                  <a:pt x="5245862" y="28194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9" name="object 49"/>
          <p:cNvSpPr txBox="1"/>
          <p:nvPr/>
        </p:nvSpPr>
        <p:spPr>
          <a:xfrm>
            <a:off x="7288148" y="970979"/>
            <a:ext cx="1155065" cy="417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710" marR="5080" indent="-207645">
              <a:lnSpc>
                <a:spcPct val="100000"/>
              </a:lnSpc>
            </a:pPr>
            <a:r>
              <a:rPr sz="1400" b="1" dirty="0">
                <a:latin typeface="DengXian"/>
                <a:cs typeface="DengXian"/>
              </a:rPr>
              <a:t>2017年12月底 风险排序</a:t>
            </a:r>
            <a:endParaRPr sz="1400" dirty="0">
              <a:latin typeface="DengXian"/>
              <a:cs typeface="DengXi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652509" y="2759201"/>
            <a:ext cx="108585" cy="1033780"/>
          </a:xfrm>
          <a:custGeom>
            <a:avLst/>
            <a:gdLst/>
            <a:ahLst/>
            <a:cxnLst/>
            <a:rect l="l" t="t" r="r" b="b"/>
            <a:pathLst>
              <a:path w="108584" h="1033779">
                <a:moveTo>
                  <a:pt x="0" y="0"/>
                </a:moveTo>
                <a:lnTo>
                  <a:pt x="39629" y="626"/>
                </a:lnTo>
                <a:lnTo>
                  <a:pt x="85827" y="3534"/>
                </a:lnTo>
                <a:lnTo>
                  <a:pt x="108204" y="1024255"/>
                </a:lnTo>
                <a:lnTo>
                  <a:pt x="106277" y="1025951"/>
                </a:lnTo>
                <a:lnTo>
                  <a:pt x="65947" y="1031397"/>
                </a:lnTo>
                <a:lnTo>
                  <a:pt x="31177" y="1032890"/>
                </a:lnTo>
                <a:lnTo>
                  <a:pt x="11382" y="1033222"/>
                </a:lnTo>
              </a:path>
            </a:pathLst>
          </a:custGeom>
          <a:ln w="1981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8781288" y="2338577"/>
            <a:ext cx="339725" cy="479425"/>
          </a:xfrm>
          <a:custGeom>
            <a:avLst/>
            <a:gdLst/>
            <a:ahLst/>
            <a:cxnLst/>
            <a:rect l="l" t="t" r="r" b="b"/>
            <a:pathLst>
              <a:path w="339725" h="479425">
                <a:moveTo>
                  <a:pt x="220789" y="127381"/>
                </a:moveTo>
                <a:lnTo>
                  <a:pt x="84962" y="127381"/>
                </a:lnTo>
                <a:lnTo>
                  <a:pt x="105294" y="134486"/>
                </a:lnTo>
                <a:lnTo>
                  <a:pt x="125040" y="143005"/>
                </a:lnTo>
                <a:lnTo>
                  <a:pt x="162626" y="164076"/>
                </a:lnTo>
                <a:lnTo>
                  <a:pt x="197422" y="190181"/>
                </a:lnTo>
                <a:lnTo>
                  <a:pt x="229133" y="220907"/>
                </a:lnTo>
                <a:lnTo>
                  <a:pt x="257460" y="255841"/>
                </a:lnTo>
                <a:lnTo>
                  <a:pt x="282107" y="294569"/>
                </a:lnTo>
                <a:lnTo>
                  <a:pt x="302776" y="336680"/>
                </a:lnTo>
                <a:lnTo>
                  <a:pt x="319171" y="381758"/>
                </a:lnTo>
                <a:lnTo>
                  <a:pt x="330993" y="429393"/>
                </a:lnTo>
                <a:lnTo>
                  <a:pt x="337946" y="479171"/>
                </a:lnTo>
                <a:lnTo>
                  <a:pt x="339663" y="449216"/>
                </a:lnTo>
                <a:lnTo>
                  <a:pt x="337666" y="390332"/>
                </a:lnTo>
                <a:lnTo>
                  <a:pt x="328779" y="333418"/>
                </a:lnTo>
                <a:lnTo>
                  <a:pt x="313422" y="279198"/>
                </a:lnTo>
                <a:lnTo>
                  <a:pt x="292017" y="228395"/>
                </a:lnTo>
                <a:lnTo>
                  <a:pt x="264983" y="181733"/>
                </a:lnTo>
                <a:lnTo>
                  <a:pt x="232742" y="139937"/>
                </a:lnTo>
                <a:lnTo>
                  <a:pt x="220789" y="127381"/>
                </a:lnTo>
                <a:close/>
              </a:path>
              <a:path w="339725" h="479425">
                <a:moveTo>
                  <a:pt x="84962" y="0"/>
                </a:moveTo>
                <a:lnTo>
                  <a:pt x="0" y="72009"/>
                </a:lnTo>
                <a:lnTo>
                  <a:pt x="84962" y="169925"/>
                </a:lnTo>
                <a:lnTo>
                  <a:pt x="84962" y="127381"/>
                </a:lnTo>
                <a:lnTo>
                  <a:pt x="220789" y="127381"/>
                </a:lnTo>
                <a:lnTo>
                  <a:pt x="175537" y="87950"/>
                </a:lnTo>
                <a:lnTo>
                  <a:pt x="132117" y="61484"/>
                </a:lnTo>
                <a:lnTo>
                  <a:pt x="84962" y="42418"/>
                </a:lnTo>
                <a:lnTo>
                  <a:pt x="84962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8781288" y="2775330"/>
            <a:ext cx="340360" cy="492125"/>
          </a:xfrm>
          <a:custGeom>
            <a:avLst/>
            <a:gdLst/>
            <a:ahLst/>
            <a:cxnLst/>
            <a:rect l="l" t="t" r="r" b="b"/>
            <a:pathLst>
              <a:path w="340359" h="492125">
                <a:moveTo>
                  <a:pt x="339851" y="0"/>
                </a:moveTo>
                <a:lnTo>
                  <a:pt x="335404" y="66055"/>
                </a:lnTo>
                <a:lnTo>
                  <a:pt x="322527" y="128712"/>
                </a:lnTo>
                <a:lnTo>
                  <a:pt x="301920" y="187135"/>
                </a:lnTo>
                <a:lnTo>
                  <a:pt x="274283" y="240485"/>
                </a:lnTo>
                <a:lnTo>
                  <a:pt x="240315" y="287924"/>
                </a:lnTo>
                <a:lnTo>
                  <a:pt x="200716" y="328617"/>
                </a:lnTo>
                <a:lnTo>
                  <a:pt x="156186" y="361724"/>
                </a:lnTo>
                <a:lnTo>
                  <a:pt x="107423" y="386409"/>
                </a:lnTo>
                <a:lnTo>
                  <a:pt x="55128" y="401834"/>
                </a:lnTo>
                <a:lnTo>
                  <a:pt x="0" y="407162"/>
                </a:lnTo>
                <a:lnTo>
                  <a:pt x="0" y="492125"/>
                </a:lnTo>
                <a:lnTo>
                  <a:pt x="55128" y="486797"/>
                </a:lnTo>
                <a:lnTo>
                  <a:pt x="107423" y="471372"/>
                </a:lnTo>
                <a:lnTo>
                  <a:pt x="156186" y="446687"/>
                </a:lnTo>
                <a:lnTo>
                  <a:pt x="200716" y="413580"/>
                </a:lnTo>
                <a:lnTo>
                  <a:pt x="240315" y="372887"/>
                </a:lnTo>
                <a:lnTo>
                  <a:pt x="274283" y="325448"/>
                </a:lnTo>
                <a:lnTo>
                  <a:pt x="301920" y="272098"/>
                </a:lnTo>
                <a:lnTo>
                  <a:pt x="322527" y="213675"/>
                </a:lnTo>
                <a:lnTo>
                  <a:pt x="335404" y="151018"/>
                </a:lnTo>
                <a:lnTo>
                  <a:pt x="339851" y="84963"/>
                </a:lnTo>
                <a:lnTo>
                  <a:pt x="339851" y="0"/>
                </a:lnTo>
                <a:close/>
              </a:path>
            </a:pathLst>
          </a:custGeom>
          <a:solidFill>
            <a:srgbClr val="7388B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8305800" y="1530096"/>
            <a:ext cx="195072" cy="429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104">
              <a:lnSpc>
                <a:spcPct val="100000"/>
              </a:lnSpc>
            </a:pPr>
            <a:r>
              <a:rPr spc="-95" dirty="0">
                <a:solidFill>
                  <a:srgbClr val="1E52A3"/>
                </a:solidFill>
              </a:rPr>
              <a:t>S</a:t>
            </a:r>
            <a:r>
              <a:rPr spc="-20" dirty="0">
                <a:solidFill>
                  <a:srgbClr val="1E52A3"/>
                </a:solidFill>
              </a:rPr>
              <a:t>t</a:t>
            </a:r>
            <a:r>
              <a:rPr spc="-35" dirty="0">
                <a:solidFill>
                  <a:srgbClr val="1E52A3"/>
                </a:solidFill>
              </a:rPr>
              <a:t>r</a:t>
            </a:r>
            <a:r>
              <a:rPr spc="-25" dirty="0">
                <a:solidFill>
                  <a:srgbClr val="1E52A3"/>
                </a:solidFill>
              </a:rPr>
              <a:t>o</a:t>
            </a:r>
            <a:r>
              <a:rPr spc="-75" dirty="0">
                <a:solidFill>
                  <a:srgbClr val="1E52A3"/>
                </a:solidFill>
              </a:rPr>
              <a:t>k</a:t>
            </a:r>
            <a:r>
              <a:rPr spc="-20" dirty="0">
                <a:solidFill>
                  <a:srgbClr val="1E52A3"/>
                </a:solidFill>
              </a:rPr>
              <a:t>e</a:t>
            </a:r>
            <a:r>
              <a:rPr spc="15" dirty="0">
                <a:solidFill>
                  <a:srgbClr val="1E52A3"/>
                </a:solidFill>
              </a:rPr>
              <a:t> </a:t>
            </a:r>
            <a:r>
              <a:rPr spc="-100" dirty="0">
                <a:solidFill>
                  <a:srgbClr val="1E52A3"/>
                </a:solidFill>
              </a:rPr>
              <a:t>P</a:t>
            </a:r>
            <a:r>
              <a:rPr spc="-15" dirty="0">
                <a:solidFill>
                  <a:srgbClr val="1E52A3"/>
                </a:solidFill>
              </a:rPr>
              <a:t>atien</a:t>
            </a:r>
            <a:r>
              <a:rPr spc="-30" dirty="0">
                <a:solidFill>
                  <a:srgbClr val="1E52A3"/>
                </a:solidFill>
              </a:rPr>
              <a:t>t</a:t>
            </a:r>
            <a:r>
              <a:rPr spc="-15" dirty="0">
                <a:solidFill>
                  <a:srgbClr val="1E52A3"/>
                </a:solidFill>
              </a:rPr>
              <a:t>s:</a:t>
            </a:r>
            <a:r>
              <a:rPr spc="-5" dirty="0">
                <a:solidFill>
                  <a:srgbClr val="1E52A3"/>
                </a:solidFill>
              </a:rPr>
              <a:t> </a:t>
            </a:r>
            <a:r>
              <a:rPr spc="-30" dirty="0">
                <a:solidFill>
                  <a:srgbClr val="1E52A3"/>
                </a:solidFill>
              </a:rPr>
              <a:t>Ho</a:t>
            </a:r>
            <a:r>
              <a:rPr spc="-25" dirty="0">
                <a:solidFill>
                  <a:srgbClr val="1E52A3"/>
                </a:solidFill>
              </a:rPr>
              <a:t>w</a:t>
            </a:r>
            <a:r>
              <a:rPr spc="20" dirty="0">
                <a:solidFill>
                  <a:srgbClr val="1E52A3"/>
                </a:solidFill>
              </a:rPr>
              <a:t> </a:t>
            </a:r>
            <a:r>
              <a:rPr spc="-35" dirty="0">
                <a:solidFill>
                  <a:srgbClr val="1E52A3"/>
                </a:solidFill>
              </a:rPr>
              <a:t>t</a:t>
            </a:r>
            <a:r>
              <a:rPr spc="-20" dirty="0">
                <a:solidFill>
                  <a:srgbClr val="1E52A3"/>
                </a:solidFill>
              </a:rPr>
              <a:t>o</a:t>
            </a:r>
            <a:r>
              <a:rPr spc="-5"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Pr</a:t>
            </a:r>
            <a:r>
              <a:rPr spc="-15" dirty="0">
                <a:solidFill>
                  <a:srgbClr val="1E52A3"/>
                </a:solidFill>
              </a:rPr>
              <a:t>edict</a:t>
            </a:r>
            <a:r>
              <a:rPr spc="5" dirty="0">
                <a:solidFill>
                  <a:srgbClr val="1E52A3"/>
                </a:solidFill>
              </a:rPr>
              <a:t> </a:t>
            </a:r>
            <a:r>
              <a:rPr spc="-60" dirty="0">
                <a:solidFill>
                  <a:srgbClr val="1E52A3"/>
                </a:solidFill>
              </a:rPr>
              <a:t>b</a:t>
            </a:r>
            <a:r>
              <a:rPr spc="-20" dirty="0">
                <a:solidFill>
                  <a:srgbClr val="1E52A3"/>
                </a:solidFill>
              </a:rPr>
              <a:t>ased</a:t>
            </a:r>
            <a:r>
              <a:rPr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o</a:t>
            </a:r>
            <a:r>
              <a:rPr spc="-20" dirty="0">
                <a:solidFill>
                  <a:srgbClr val="1E52A3"/>
                </a:solidFill>
              </a:rPr>
              <a:t>n</a:t>
            </a:r>
            <a:r>
              <a:rPr dirty="0">
                <a:solidFill>
                  <a:srgbClr val="1E52A3"/>
                </a:solidFill>
              </a:rPr>
              <a:t> </a:t>
            </a:r>
            <a:r>
              <a:rPr spc="-95" dirty="0">
                <a:solidFill>
                  <a:srgbClr val="1E52A3"/>
                </a:solidFill>
              </a:rPr>
              <a:t>S</a:t>
            </a:r>
            <a:r>
              <a:rPr spc="-30" dirty="0">
                <a:solidFill>
                  <a:srgbClr val="1E52A3"/>
                </a:solidFill>
              </a:rPr>
              <a:t>ymp</a:t>
            </a:r>
            <a:r>
              <a:rPr spc="-35" dirty="0">
                <a:solidFill>
                  <a:srgbClr val="1E52A3"/>
                </a:solidFill>
              </a:rPr>
              <a:t>t</a:t>
            </a:r>
            <a:r>
              <a:rPr spc="-25" dirty="0">
                <a:solidFill>
                  <a:srgbClr val="1E52A3"/>
                </a:solidFill>
              </a:rPr>
              <a:t>oms?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64</a:t>
            </a:fld>
            <a:endParaRPr spc="-10" dirty="0"/>
          </a:p>
        </p:txBody>
      </p:sp>
      <p:sp>
        <p:nvSpPr>
          <p:cNvPr id="55" name="object 55"/>
          <p:cNvSpPr txBox="1"/>
          <p:nvPr/>
        </p:nvSpPr>
        <p:spPr>
          <a:xfrm>
            <a:off x="770331" y="1552964"/>
            <a:ext cx="201041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DengXian"/>
                <a:cs typeface="DengXian"/>
              </a:rPr>
              <a:t>Predict</a:t>
            </a:r>
            <a:r>
              <a:rPr sz="2000" spc="-10" dirty="0">
                <a:latin typeface="DengXian"/>
                <a:cs typeface="DengXian"/>
              </a:rPr>
              <a:t>i</a:t>
            </a:r>
            <a:r>
              <a:rPr sz="2000" spc="-5" dirty="0">
                <a:latin typeface="DengXian"/>
                <a:cs typeface="DengXian"/>
              </a:rPr>
              <a:t>o</a:t>
            </a:r>
            <a:r>
              <a:rPr sz="2000" dirty="0">
                <a:latin typeface="DengXian"/>
                <a:cs typeface="DengXian"/>
              </a:rPr>
              <a:t>n</a:t>
            </a:r>
            <a:r>
              <a:rPr sz="2000" spc="-15" dirty="0">
                <a:latin typeface="DengXian"/>
                <a:cs typeface="DengXian"/>
              </a:rPr>
              <a:t> </a:t>
            </a:r>
            <a:r>
              <a:rPr sz="2000" dirty="0">
                <a:latin typeface="DengXian"/>
                <a:cs typeface="DengXian"/>
              </a:rPr>
              <a:t>Resul</a:t>
            </a:r>
            <a:r>
              <a:rPr sz="2000" spc="-10" dirty="0">
                <a:latin typeface="DengXian"/>
                <a:cs typeface="DengXian"/>
              </a:rPr>
              <a:t>t</a:t>
            </a:r>
            <a:r>
              <a:rPr sz="2000" spc="-5" dirty="0">
                <a:latin typeface="DengXian"/>
                <a:cs typeface="DengXian"/>
              </a:rPr>
              <a:t>s:</a:t>
            </a:r>
            <a:endParaRPr sz="2000" dirty="0">
              <a:latin typeface="DengXian"/>
              <a:cs typeface="DengXian"/>
            </a:endParaRPr>
          </a:p>
        </p:txBody>
      </p:sp>
      <p:sp>
        <p:nvSpPr>
          <p:cNvPr id="57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238" rIns="0" bIns="0" rtlCol="0">
            <a:spAutoFit/>
          </a:bodyPr>
          <a:lstStyle/>
          <a:p>
            <a:pPr marL="8133715">
              <a:lnSpc>
                <a:spcPct val="100000"/>
              </a:lnSpc>
            </a:pPr>
            <a:r>
              <a:rPr sz="1050" b="0" spc="10" dirty="0">
                <a:latin typeface="Microsoft YaHei"/>
                <a:cs typeface="Microsoft YaHei"/>
              </a:rPr>
              <a:t>横向联邦学习系</a:t>
            </a:r>
            <a:r>
              <a:rPr sz="1050" b="0" spc="-5" dirty="0">
                <a:latin typeface="Microsoft YaHei"/>
                <a:cs typeface="Microsoft YaHei"/>
              </a:rPr>
              <a:t>统</a:t>
            </a:r>
            <a:r>
              <a:rPr sz="1050" b="0" spc="10" dirty="0">
                <a:latin typeface="Microsoft YaHei"/>
                <a:cs typeface="Microsoft YaHei"/>
              </a:rPr>
              <a:t>结构</a:t>
            </a:r>
            <a:endParaRPr sz="105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60720" y="903732"/>
            <a:ext cx="5130165" cy="422275"/>
          </a:xfrm>
          <a:custGeom>
            <a:avLst/>
            <a:gdLst/>
            <a:ahLst/>
            <a:cxnLst/>
            <a:rect l="l" t="t" r="r" b="b"/>
            <a:pathLst>
              <a:path w="5130165" h="422275">
                <a:moveTo>
                  <a:pt x="5029200" y="0"/>
                </a:moveTo>
                <a:lnTo>
                  <a:pt x="100583" y="0"/>
                </a:lnTo>
                <a:lnTo>
                  <a:pt x="97612" y="43"/>
                </a:lnTo>
                <a:lnTo>
                  <a:pt x="56367" y="10235"/>
                </a:lnTo>
                <a:lnTo>
                  <a:pt x="23869" y="35568"/>
                </a:lnTo>
                <a:lnTo>
                  <a:pt x="4115" y="72047"/>
                </a:lnTo>
                <a:lnTo>
                  <a:pt x="0" y="100583"/>
                </a:lnTo>
                <a:lnTo>
                  <a:pt x="0" y="422147"/>
                </a:lnTo>
                <a:lnTo>
                  <a:pt x="5129783" y="422147"/>
                </a:lnTo>
                <a:lnTo>
                  <a:pt x="5129740" y="97612"/>
                </a:lnTo>
                <a:lnTo>
                  <a:pt x="5119548" y="56367"/>
                </a:lnTo>
                <a:lnTo>
                  <a:pt x="5094215" y="23869"/>
                </a:lnTo>
                <a:lnTo>
                  <a:pt x="5057736" y="4115"/>
                </a:lnTo>
                <a:lnTo>
                  <a:pt x="5029200" y="0"/>
                </a:lnTo>
                <a:close/>
              </a:path>
            </a:pathLst>
          </a:custGeom>
          <a:solidFill>
            <a:srgbClr val="3669F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760720" y="1362455"/>
            <a:ext cx="5131308" cy="2360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5948298" y="1008879"/>
            <a:ext cx="214566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Microsoft YaHei"/>
                <a:cs typeface="Microsoft YaHei"/>
              </a:rPr>
              <a:t>Federa</a:t>
            </a:r>
            <a:r>
              <a:rPr sz="1800" spc="-20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sz="1800" spc="3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icrosoft YaHei"/>
                <a:cs typeface="Microsoft YaHei"/>
              </a:rPr>
              <a:t>Lear</a:t>
            </a:r>
            <a:r>
              <a:rPr sz="1800" spc="-10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Microsoft YaHei"/>
                <a:cs typeface="Microsoft YaHei"/>
              </a:rPr>
              <a:t>ing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87780" y="1263396"/>
            <a:ext cx="4171315" cy="1856739"/>
          </a:xfrm>
          <a:custGeom>
            <a:avLst/>
            <a:gdLst/>
            <a:ahLst/>
            <a:cxnLst/>
            <a:rect l="l" t="t" r="r" b="b"/>
            <a:pathLst>
              <a:path w="4171315" h="1856739">
                <a:moveTo>
                  <a:pt x="0" y="1856231"/>
                </a:moveTo>
                <a:lnTo>
                  <a:pt x="4171188" y="1856231"/>
                </a:lnTo>
                <a:lnTo>
                  <a:pt x="4171188" y="0"/>
                </a:lnTo>
                <a:lnTo>
                  <a:pt x="0" y="0"/>
                </a:lnTo>
                <a:lnTo>
                  <a:pt x="0" y="1856231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287780" y="893063"/>
            <a:ext cx="4175760" cy="424180"/>
          </a:xfrm>
          <a:custGeom>
            <a:avLst/>
            <a:gdLst/>
            <a:ahLst/>
            <a:cxnLst/>
            <a:rect l="l" t="t" r="r" b="b"/>
            <a:pathLst>
              <a:path w="4175760" h="424180">
                <a:moveTo>
                  <a:pt x="4074795" y="0"/>
                </a:moveTo>
                <a:lnTo>
                  <a:pt x="100964" y="0"/>
                </a:lnTo>
                <a:lnTo>
                  <a:pt x="97365" y="63"/>
                </a:lnTo>
                <a:lnTo>
                  <a:pt x="56182" y="10452"/>
                </a:lnTo>
                <a:lnTo>
                  <a:pt x="23776" y="35885"/>
                </a:lnTo>
                <a:lnTo>
                  <a:pt x="4096" y="72407"/>
                </a:lnTo>
                <a:lnTo>
                  <a:pt x="0" y="100964"/>
                </a:lnTo>
                <a:lnTo>
                  <a:pt x="0" y="423672"/>
                </a:lnTo>
                <a:lnTo>
                  <a:pt x="4175759" y="423672"/>
                </a:lnTo>
                <a:lnTo>
                  <a:pt x="4175696" y="97365"/>
                </a:lnTo>
                <a:lnTo>
                  <a:pt x="4165307" y="56182"/>
                </a:lnTo>
                <a:lnTo>
                  <a:pt x="4139874" y="23776"/>
                </a:lnTo>
                <a:lnTo>
                  <a:pt x="4103352" y="4096"/>
                </a:lnTo>
                <a:lnTo>
                  <a:pt x="4074795" y="0"/>
                </a:lnTo>
                <a:close/>
              </a:path>
            </a:pathLst>
          </a:custGeom>
          <a:solidFill>
            <a:srgbClr val="00B1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774435" y="4189476"/>
            <a:ext cx="2517775" cy="1736089"/>
          </a:xfrm>
          <a:custGeom>
            <a:avLst/>
            <a:gdLst/>
            <a:ahLst/>
            <a:cxnLst/>
            <a:rect l="l" t="t" r="r" b="b"/>
            <a:pathLst>
              <a:path w="2517775" h="1736089">
                <a:moveTo>
                  <a:pt x="0" y="1735836"/>
                </a:moveTo>
                <a:lnTo>
                  <a:pt x="2517648" y="1735836"/>
                </a:lnTo>
                <a:lnTo>
                  <a:pt x="2517648" y="0"/>
                </a:lnTo>
                <a:lnTo>
                  <a:pt x="0" y="0"/>
                </a:lnTo>
                <a:lnTo>
                  <a:pt x="0" y="1735836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774435" y="3823715"/>
            <a:ext cx="2516505" cy="365760"/>
          </a:xfrm>
          <a:custGeom>
            <a:avLst/>
            <a:gdLst/>
            <a:ahLst/>
            <a:cxnLst/>
            <a:rect l="l" t="t" r="r" b="b"/>
            <a:pathLst>
              <a:path w="2516504" h="365760">
                <a:moveTo>
                  <a:pt x="2428874" y="0"/>
                </a:moveTo>
                <a:lnTo>
                  <a:pt x="87249" y="0"/>
                </a:lnTo>
                <a:lnTo>
                  <a:pt x="76747" y="622"/>
                </a:lnTo>
                <a:lnTo>
                  <a:pt x="37609" y="15445"/>
                </a:lnTo>
                <a:lnTo>
                  <a:pt x="10277" y="46070"/>
                </a:lnTo>
                <a:lnTo>
                  <a:pt x="0" y="87248"/>
                </a:lnTo>
                <a:lnTo>
                  <a:pt x="0" y="365759"/>
                </a:lnTo>
                <a:lnTo>
                  <a:pt x="2516123" y="365759"/>
                </a:lnTo>
                <a:lnTo>
                  <a:pt x="2515501" y="76747"/>
                </a:lnTo>
                <a:lnTo>
                  <a:pt x="2500678" y="37609"/>
                </a:lnTo>
                <a:lnTo>
                  <a:pt x="2470053" y="10277"/>
                </a:lnTo>
                <a:lnTo>
                  <a:pt x="2428874" y="0"/>
                </a:lnTo>
                <a:close/>
              </a:path>
            </a:pathLst>
          </a:custGeom>
          <a:solidFill>
            <a:srgbClr val="3669F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160264" y="4055364"/>
            <a:ext cx="3630167" cy="2122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304544" y="3793235"/>
            <a:ext cx="4140835" cy="2120265"/>
          </a:xfrm>
          <a:custGeom>
            <a:avLst/>
            <a:gdLst/>
            <a:ahLst/>
            <a:cxnLst/>
            <a:rect l="l" t="t" r="r" b="b"/>
            <a:pathLst>
              <a:path w="4140835" h="2120265">
                <a:moveTo>
                  <a:pt x="0" y="2119884"/>
                </a:moveTo>
                <a:lnTo>
                  <a:pt x="4140707" y="2119884"/>
                </a:lnTo>
                <a:lnTo>
                  <a:pt x="4140707" y="0"/>
                </a:lnTo>
                <a:lnTo>
                  <a:pt x="0" y="0"/>
                </a:lnTo>
                <a:lnTo>
                  <a:pt x="0" y="2119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304544" y="3317747"/>
            <a:ext cx="4139565" cy="467995"/>
          </a:xfrm>
          <a:custGeom>
            <a:avLst/>
            <a:gdLst/>
            <a:ahLst/>
            <a:cxnLst/>
            <a:rect l="l" t="t" r="r" b="b"/>
            <a:pathLst>
              <a:path w="4139565" h="467995">
                <a:moveTo>
                  <a:pt x="4027678" y="0"/>
                </a:moveTo>
                <a:lnTo>
                  <a:pt x="111506" y="0"/>
                </a:lnTo>
                <a:lnTo>
                  <a:pt x="105344" y="167"/>
                </a:lnTo>
                <a:lnTo>
                  <a:pt x="64108" y="10541"/>
                </a:lnTo>
                <a:lnTo>
                  <a:pt x="30649" y="34712"/>
                </a:lnTo>
                <a:lnTo>
                  <a:pt x="8201" y="69445"/>
                </a:lnTo>
                <a:lnTo>
                  <a:pt x="0" y="111505"/>
                </a:lnTo>
                <a:lnTo>
                  <a:pt x="0" y="467868"/>
                </a:lnTo>
                <a:lnTo>
                  <a:pt x="4139183" y="467868"/>
                </a:lnTo>
                <a:lnTo>
                  <a:pt x="4139016" y="105344"/>
                </a:lnTo>
                <a:lnTo>
                  <a:pt x="4128642" y="64108"/>
                </a:lnTo>
                <a:lnTo>
                  <a:pt x="4104471" y="30649"/>
                </a:lnTo>
                <a:lnTo>
                  <a:pt x="4069738" y="8201"/>
                </a:lnTo>
                <a:lnTo>
                  <a:pt x="4027678" y="0"/>
                </a:lnTo>
                <a:close/>
              </a:path>
            </a:pathLst>
          </a:custGeom>
          <a:solidFill>
            <a:srgbClr val="00B1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420749" y="1522343"/>
            <a:ext cx="3698875" cy="2173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77520">
              <a:lnSpc>
                <a:spcPct val="150000"/>
              </a:lnSpc>
            </a:pPr>
            <a:r>
              <a:rPr sz="1200" dirty="0">
                <a:latin typeface="Microsoft YaHei"/>
                <a:cs typeface="Microsoft YaHei"/>
              </a:rPr>
              <a:t>现状与挑战：医疗大数据模型面临数据孤岛难题 解决方案：联邦学习</a:t>
            </a: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dirty="0">
                <a:latin typeface="Microsoft YaHei"/>
                <a:cs typeface="Microsoft YaHei"/>
              </a:rPr>
              <a:t>成果：</a:t>
            </a: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spc="585" dirty="0">
                <a:latin typeface="MS Gothic"/>
                <a:cs typeface="MS Gothic"/>
              </a:rPr>
              <a:t> </a:t>
            </a:r>
            <a:r>
              <a:rPr sz="1200" spc="585" dirty="0">
                <a:latin typeface="Microsoft YaHei"/>
                <a:cs typeface="Microsoft YaHei"/>
              </a:rPr>
              <a:t>完成多节点部署模型效果</a:t>
            </a:r>
            <a:r>
              <a:rPr sz="1200" spc="-10" dirty="0">
                <a:latin typeface="Microsoft YaHei"/>
                <a:cs typeface="Microsoft YaHei"/>
              </a:rPr>
              <a:t>P</a:t>
            </a:r>
            <a:r>
              <a:rPr sz="1200" spc="-20" dirty="0">
                <a:latin typeface="Microsoft YaHei"/>
                <a:cs typeface="Microsoft YaHei"/>
              </a:rPr>
              <a:t>O</a:t>
            </a:r>
            <a:r>
              <a:rPr sz="1200" spc="-10" dirty="0">
                <a:latin typeface="Microsoft YaHei"/>
                <a:cs typeface="Microsoft YaHei"/>
              </a:rPr>
              <a:t>C</a:t>
            </a:r>
            <a:r>
              <a:rPr sz="1200" dirty="0">
                <a:latin typeface="Microsoft YaHei"/>
                <a:cs typeface="Microsoft YaHei"/>
              </a:rPr>
              <a:t>验证</a:t>
            </a: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200" spc="585" dirty="0">
                <a:latin typeface="MS Gothic"/>
                <a:cs typeface="MS Gothic"/>
              </a:rPr>
              <a:t> </a:t>
            </a:r>
            <a:r>
              <a:rPr sz="1200" spc="585" dirty="0">
                <a:latin typeface="Microsoft YaHei"/>
                <a:cs typeface="Microsoft YaHei"/>
              </a:rPr>
              <a:t>提升了两家小医院</a:t>
            </a:r>
            <a:r>
              <a:rPr sz="1200" spc="-15" dirty="0">
                <a:latin typeface="Microsoft YaHei"/>
                <a:cs typeface="Microsoft YaHei"/>
              </a:rPr>
              <a:t>D</a:t>
            </a:r>
            <a:r>
              <a:rPr sz="1200" dirty="0">
                <a:latin typeface="Microsoft YaHei"/>
                <a:cs typeface="Microsoft YaHei"/>
              </a:rPr>
              <a:t>和</a:t>
            </a:r>
            <a:r>
              <a:rPr sz="1200" spc="-10" dirty="0">
                <a:latin typeface="Microsoft YaHei"/>
                <a:cs typeface="Microsoft YaHei"/>
              </a:rPr>
              <a:t>E</a:t>
            </a:r>
            <a:r>
              <a:rPr sz="1200" dirty="0">
                <a:latin typeface="Microsoft YaHei"/>
                <a:cs typeface="Microsoft YaHei"/>
              </a:rPr>
              <a:t>的模型</a:t>
            </a:r>
            <a:r>
              <a:rPr sz="1200" spc="-15" dirty="0">
                <a:latin typeface="Microsoft YaHei"/>
                <a:cs typeface="Microsoft YaHei"/>
              </a:rPr>
              <a:t>A</a:t>
            </a:r>
            <a:r>
              <a:rPr sz="1200" spc="-10" dirty="0">
                <a:latin typeface="Microsoft YaHei"/>
                <a:cs typeface="Microsoft YaHei"/>
              </a:rPr>
              <a:t>UC </a:t>
            </a:r>
            <a:r>
              <a:rPr sz="1200" dirty="0">
                <a:latin typeface="Microsoft YaHei"/>
                <a:cs typeface="Microsoft YaHei"/>
              </a:rPr>
              <a:t>10</a:t>
            </a:r>
            <a:r>
              <a:rPr sz="1200" spc="-15" dirty="0">
                <a:latin typeface="Microsoft YaHei"/>
                <a:cs typeface="Microsoft YaHei"/>
              </a:rPr>
              <a:t>%</a:t>
            </a:r>
            <a:r>
              <a:rPr sz="1200" dirty="0">
                <a:latin typeface="Microsoft YaHei"/>
                <a:cs typeface="Microsoft YaHei"/>
              </a:rPr>
              <a:t>和20</a:t>
            </a:r>
            <a:r>
              <a:rPr sz="1200" spc="-15" dirty="0">
                <a:latin typeface="Microsoft YaHei"/>
                <a:cs typeface="Microsoft YaHei"/>
              </a:rPr>
              <a:t>%</a:t>
            </a:r>
            <a:r>
              <a:rPr sz="1200" dirty="0">
                <a:latin typeface="Microsoft YaHei"/>
                <a:cs typeface="Microsoft YaHei"/>
              </a:rPr>
              <a:t>以上</a:t>
            </a: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spc="585" dirty="0">
                <a:latin typeface="MS Gothic"/>
                <a:cs typeface="MS Gothic"/>
              </a:rPr>
              <a:t> </a:t>
            </a:r>
            <a:r>
              <a:rPr sz="1200" spc="585" dirty="0">
                <a:latin typeface="Microsoft YaHei"/>
                <a:cs typeface="Microsoft YaHei"/>
              </a:rPr>
              <a:t>共建联合实验室</a:t>
            </a:r>
            <a:endParaRPr sz="12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6032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Microsoft YaHei"/>
                <a:cs typeface="Microsoft YaHei"/>
              </a:rPr>
              <a:t>某市</a:t>
            </a:r>
            <a:r>
              <a:rPr sz="1800" spc="-85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Microsoft YaHei"/>
                <a:cs typeface="Microsoft YaHei"/>
              </a:rPr>
              <a:t>OP</a:t>
            </a:r>
            <a:r>
              <a:rPr sz="1800" spc="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FFFFFF"/>
                </a:solidFill>
                <a:latin typeface="Microsoft YaHei"/>
                <a:cs typeface="Microsoft YaHei"/>
              </a:rPr>
              <a:t>5医院真实数据分布情况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7550" y="1002783"/>
            <a:ext cx="313055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Microsoft YaHei"/>
                <a:cs typeface="Microsoft YaHei"/>
              </a:rPr>
              <a:t>Hub</a:t>
            </a:r>
            <a:r>
              <a:rPr sz="1800" spc="-265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3000" spc="-2625" baseline="-13888" dirty="0">
                <a:solidFill>
                  <a:srgbClr val="FFFFFF"/>
                </a:solidFill>
                <a:latin typeface="Microsoft YaHei"/>
                <a:cs typeface="Microsoft YaHei"/>
              </a:rPr>
              <a:t>宜</a:t>
            </a:r>
            <a:r>
              <a:rPr sz="1800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spc="-670" dirty="0">
                <a:solidFill>
                  <a:srgbClr val="FFFFFF"/>
                </a:solidFill>
                <a:latin typeface="Microsoft YaHei"/>
                <a:cs typeface="Microsoft YaHei"/>
              </a:rPr>
              <a:t>H</a:t>
            </a:r>
            <a:r>
              <a:rPr sz="3000" spc="-2010" baseline="-13888" dirty="0">
                <a:solidFill>
                  <a:srgbClr val="FFFFFF"/>
                </a:solidFill>
                <a:latin typeface="Microsoft YaHei"/>
                <a:cs typeface="Microsoft YaHei"/>
              </a:rPr>
              <a:t>昌</a:t>
            </a:r>
            <a:r>
              <a:rPr sz="1800" spc="-20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800" spc="-650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3000" spc="-2062" baseline="-13888" dirty="0">
                <a:solidFill>
                  <a:srgbClr val="FFFFFF"/>
                </a:solidFill>
                <a:latin typeface="Microsoft YaHei"/>
                <a:cs typeface="Microsoft YaHei"/>
              </a:rPr>
              <a:t>市</a:t>
            </a:r>
            <a:r>
              <a:rPr sz="1800" spc="-15" dirty="0">
                <a:solidFill>
                  <a:srgbClr val="FFFFFF"/>
                </a:solidFill>
                <a:latin typeface="Microsoft YaHei"/>
                <a:cs typeface="Microsoft YaHei"/>
              </a:rPr>
              <a:t>p</a:t>
            </a:r>
            <a:r>
              <a:rPr sz="1800" spc="-260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3000" spc="-2617" baseline="-13888" dirty="0">
                <a:solidFill>
                  <a:srgbClr val="FFFFFF"/>
                </a:solidFill>
                <a:latin typeface="Microsoft YaHei"/>
                <a:cs typeface="Microsoft YaHei"/>
              </a:rPr>
              <a:t>脑</a:t>
            </a:r>
            <a:r>
              <a:rPr sz="1800" spc="-10" dirty="0">
                <a:solidFill>
                  <a:srgbClr val="FFFFFF"/>
                </a:solidFill>
                <a:latin typeface="Microsoft YaHei"/>
                <a:cs typeface="Microsoft YaHei"/>
              </a:rPr>
              <a:t>ta</a:t>
            </a:r>
            <a:r>
              <a:rPr sz="1800" spc="-405" dirty="0">
                <a:solidFill>
                  <a:srgbClr val="FFFFFF"/>
                </a:solidFill>
                <a:latin typeface="Microsoft YaHei"/>
                <a:cs typeface="Microsoft YaHei"/>
              </a:rPr>
              <a:t>l</a:t>
            </a:r>
            <a:r>
              <a:rPr sz="3000" spc="-2407" baseline="-13888" dirty="0">
                <a:solidFill>
                  <a:srgbClr val="FFFFFF"/>
                </a:solidFill>
                <a:latin typeface="Microsoft YaHei"/>
                <a:cs typeface="Microsoft YaHei"/>
              </a:rPr>
              <a:t>卒</a:t>
            </a:r>
            <a:r>
              <a:rPr sz="1800" spc="-10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800" spc="23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3000" baseline="-13888" dirty="0">
                <a:solidFill>
                  <a:srgbClr val="FFFFFF"/>
                </a:solidFill>
                <a:latin typeface="Microsoft YaHei"/>
                <a:cs typeface="Microsoft YaHei"/>
              </a:rPr>
              <a:t>中风险预测</a:t>
            </a:r>
            <a:endParaRPr sz="3000" baseline="-13888" dirty="0">
              <a:latin typeface="Microsoft YaHei"/>
              <a:cs typeface="Microsoft YaHe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0095" y="3932352"/>
            <a:ext cx="236093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联邦学习各模型</a:t>
            </a:r>
            <a:r>
              <a:rPr sz="1400" spc="-30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Microsoft YaHei"/>
                <a:cs typeface="Microsoft YaHei"/>
              </a:rPr>
              <a:t>UC</a:t>
            </a: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表现对比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4252" y="3773423"/>
            <a:ext cx="4191000" cy="2157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8458200" y="4201667"/>
            <a:ext cx="2359660" cy="1727200"/>
          </a:xfrm>
          <a:custGeom>
            <a:avLst/>
            <a:gdLst/>
            <a:ahLst/>
            <a:cxnLst/>
            <a:rect l="l" t="t" r="r" b="b"/>
            <a:pathLst>
              <a:path w="2359659" h="1727200">
                <a:moveTo>
                  <a:pt x="0" y="1726692"/>
                </a:moveTo>
                <a:lnTo>
                  <a:pt x="2359152" y="1726692"/>
                </a:lnTo>
                <a:lnTo>
                  <a:pt x="2359152" y="0"/>
                </a:lnTo>
                <a:lnTo>
                  <a:pt x="0" y="0"/>
                </a:lnTo>
                <a:lnTo>
                  <a:pt x="0" y="1726692"/>
                </a:lnTo>
                <a:close/>
              </a:path>
            </a:pathLst>
          </a:custGeom>
          <a:solidFill>
            <a:srgbClr val="EDF5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458200" y="3820667"/>
            <a:ext cx="2357755" cy="378460"/>
          </a:xfrm>
          <a:custGeom>
            <a:avLst/>
            <a:gdLst/>
            <a:ahLst/>
            <a:cxnLst/>
            <a:rect l="l" t="t" r="r" b="b"/>
            <a:pathLst>
              <a:path w="2357754" h="378460">
                <a:moveTo>
                  <a:pt x="2267584" y="0"/>
                </a:moveTo>
                <a:lnTo>
                  <a:pt x="89645" y="0"/>
                </a:lnTo>
                <a:lnTo>
                  <a:pt x="48463" y="10184"/>
                </a:lnTo>
                <a:lnTo>
                  <a:pt x="17306" y="37015"/>
                </a:lnTo>
                <a:lnTo>
                  <a:pt x="1174" y="75493"/>
                </a:lnTo>
                <a:lnTo>
                  <a:pt x="0" y="377951"/>
                </a:lnTo>
                <a:lnTo>
                  <a:pt x="2357628" y="377951"/>
                </a:lnTo>
                <a:lnTo>
                  <a:pt x="2357627" y="89645"/>
                </a:lnTo>
                <a:lnTo>
                  <a:pt x="2347443" y="48463"/>
                </a:lnTo>
                <a:lnTo>
                  <a:pt x="2320612" y="17306"/>
                </a:lnTo>
                <a:lnTo>
                  <a:pt x="2282134" y="1174"/>
                </a:lnTo>
                <a:lnTo>
                  <a:pt x="2267584" y="0"/>
                </a:lnTo>
                <a:close/>
              </a:path>
            </a:pathLst>
          </a:custGeom>
          <a:solidFill>
            <a:srgbClr val="3669F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8739631" y="3924352"/>
            <a:ext cx="181165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Microsoft YaHei"/>
                <a:cs typeface="Microsoft YaHei"/>
              </a:rPr>
              <a:t>联邦学习训练时间对比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88452" y="4034028"/>
            <a:ext cx="3326892" cy="1944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2127885" y="6013148"/>
            <a:ext cx="870331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Ce</a:t>
            </a:r>
            <a:r>
              <a:rPr sz="1200" b="1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Ju et al.,</a:t>
            </a:r>
            <a:r>
              <a:rPr sz="1200" b="1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Microsoft YaHei"/>
                <a:cs typeface="Microsoft YaHei"/>
              </a:rPr>
              <a:t>“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The</a:t>
            </a:r>
            <a:r>
              <a:rPr sz="1200" b="1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Pri</a:t>
            </a:r>
            <a:r>
              <a:rPr sz="1200" b="1" spc="-20" dirty="0">
                <a:solidFill>
                  <a:srgbClr val="44536A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ac</a:t>
            </a:r>
            <a:r>
              <a:rPr sz="1200" b="1" spc="-3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44536A"/>
                </a:solidFill>
                <a:latin typeface="Arial"/>
                <a:cs typeface="Arial"/>
              </a:rPr>
              <a:t>-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preser</a:t>
            </a:r>
            <a:r>
              <a:rPr sz="1200" b="1" spc="-20" dirty="0">
                <a:solidFill>
                  <a:srgbClr val="44536A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ing</a:t>
            </a:r>
            <a:r>
              <a:rPr sz="1200" b="1" spc="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spc="-90" dirty="0">
                <a:solidFill>
                  <a:srgbClr val="44536A"/>
                </a:solidFill>
                <a:latin typeface="Arial"/>
                <a:cs typeface="Arial"/>
              </a:rPr>
              <a:t>T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echnology to</a:t>
            </a:r>
            <a:r>
              <a:rPr sz="1200" b="1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Help Millions</a:t>
            </a:r>
            <a:r>
              <a:rPr sz="1200" b="1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of</a:t>
            </a:r>
            <a:r>
              <a:rPr sz="1200" b="1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People:</a:t>
            </a:r>
            <a:r>
              <a:rPr sz="1200" b="1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Federated</a:t>
            </a:r>
            <a:r>
              <a:rPr sz="1200" b="1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Prediction </a:t>
            </a:r>
            <a:r>
              <a:rPr sz="1200" b="1" spc="-5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odel</a:t>
            </a:r>
            <a:r>
              <a:rPr sz="1200" b="1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200" b="1" spc="-5" dirty="0">
                <a:solidFill>
                  <a:srgbClr val="44536A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r the Ri</a:t>
            </a:r>
            <a:r>
              <a:rPr sz="1200" b="1" spc="5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k</a:t>
            </a:r>
            <a:r>
              <a:rPr sz="1200" b="1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of</a:t>
            </a:r>
            <a:endParaRPr sz="1200" dirty="0">
              <a:latin typeface="Arial"/>
              <a:cs typeface="Arial"/>
            </a:endParaRPr>
          </a:p>
          <a:p>
            <a:pPr marL="4734560">
              <a:lnSpc>
                <a:spcPct val="100000"/>
              </a:lnSpc>
            </a:pP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Stroke,</a:t>
            </a:r>
            <a:r>
              <a:rPr sz="1200" b="1" dirty="0">
                <a:solidFill>
                  <a:srgbClr val="44536A"/>
                </a:solidFill>
                <a:latin typeface="Microsoft YaHei"/>
                <a:cs typeface="Microsoft YaHei"/>
              </a:rPr>
              <a:t>”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200" b="1" spc="5" dirty="0">
                <a:solidFill>
                  <a:srgbClr val="44536A"/>
                </a:solidFill>
                <a:latin typeface="Arial"/>
                <a:cs typeface="Arial"/>
              </a:rPr>
              <a:t>J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C</a:t>
            </a:r>
            <a:r>
              <a:rPr sz="1200" b="1" spc="-45" dirty="0">
                <a:solidFill>
                  <a:srgbClr val="44536A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I</a:t>
            </a:r>
            <a:r>
              <a:rPr sz="1200" b="1" spc="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44536A"/>
                </a:solidFill>
                <a:latin typeface="Arial"/>
                <a:cs typeface="Arial"/>
              </a:rPr>
              <a:t>W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orkshop on</a:t>
            </a:r>
            <a:r>
              <a:rPr sz="1200" b="1" spc="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Federated</a:t>
            </a:r>
            <a:r>
              <a:rPr sz="1200" b="1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44536A"/>
                </a:solidFill>
                <a:latin typeface="Arial"/>
                <a:cs typeface="Arial"/>
              </a:rPr>
              <a:t>Learning, 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65</a:t>
            </a:fld>
            <a:endParaRPr spc="-10" dirty="0"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104">
              <a:lnSpc>
                <a:spcPct val="100000"/>
              </a:lnSpc>
            </a:pPr>
            <a:r>
              <a:rPr spc="-95" dirty="0">
                <a:solidFill>
                  <a:srgbClr val="1E52A3"/>
                </a:solidFill>
              </a:rPr>
              <a:t>S</a:t>
            </a:r>
            <a:r>
              <a:rPr spc="-20" dirty="0">
                <a:solidFill>
                  <a:srgbClr val="1E52A3"/>
                </a:solidFill>
              </a:rPr>
              <a:t>t</a:t>
            </a:r>
            <a:r>
              <a:rPr spc="-35" dirty="0">
                <a:solidFill>
                  <a:srgbClr val="1E52A3"/>
                </a:solidFill>
              </a:rPr>
              <a:t>r</a:t>
            </a:r>
            <a:r>
              <a:rPr spc="-25" dirty="0">
                <a:solidFill>
                  <a:srgbClr val="1E52A3"/>
                </a:solidFill>
              </a:rPr>
              <a:t>o</a:t>
            </a:r>
            <a:r>
              <a:rPr spc="-75" dirty="0">
                <a:solidFill>
                  <a:srgbClr val="1E52A3"/>
                </a:solidFill>
              </a:rPr>
              <a:t>k</a:t>
            </a:r>
            <a:r>
              <a:rPr spc="-20" dirty="0">
                <a:solidFill>
                  <a:srgbClr val="1E52A3"/>
                </a:solidFill>
              </a:rPr>
              <a:t>e</a:t>
            </a:r>
            <a:r>
              <a:rPr spc="15" dirty="0">
                <a:solidFill>
                  <a:srgbClr val="1E52A3"/>
                </a:solidFill>
              </a:rPr>
              <a:t> </a:t>
            </a:r>
            <a:r>
              <a:rPr spc="-100" dirty="0">
                <a:solidFill>
                  <a:srgbClr val="1E52A3"/>
                </a:solidFill>
              </a:rPr>
              <a:t>P</a:t>
            </a:r>
            <a:r>
              <a:rPr spc="-15" dirty="0">
                <a:solidFill>
                  <a:srgbClr val="1E52A3"/>
                </a:solidFill>
              </a:rPr>
              <a:t>atien</a:t>
            </a:r>
            <a:r>
              <a:rPr spc="-30" dirty="0">
                <a:solidFill>
                  <a:srgbClr val="1E52A3"/>
                </a:solidFill>
              </a:rPr>
              <a:t>t</a:t>
            </a:r>
            <a:r>
              <a:rPr spc="-15" dirty="0">
                <a:solidFill>
                  <a:srgbClr val="1E52A3"/>
                </a:solidFill>
              </a:rPr>
              <a:t>s:</a:t>
            </a:r>
            <a:r>
              <a:rPr spc="-5" dirty="0">
                <a:solidFill>
                  <a:srgbClr val="1E52A3"/>
                </a:solidFill>
              </a:rPr>
              <a:t> </a:t>
            </a:r>
            <a:r>
              <a:rPr spc="-30" dirty="0">
                <a:solidFill>
                  <a:srgbClr val="1E52A3"/>
                </a:solidFill>
              </a:rPr>
              <a:t>Ho</a:t>
            </a:r>
            <a:r>
              <a:rPr spc="-25" dirty="0">
                <a:solidFill>
                  <a:srgbClr val="1E52A3"/>
                </a:solidFill>
              </a:rPr>
              <a:t>w</a:t>
            </a:r>
            <a:r>
              <a:rPr spc="20" dirty="0">
                <a:solidFill>
                  <a:srgbClr val="1E52A3"/>
                </a:solidFill>
              </a:rPr>
              <a:t> </a:t>
            </a:r>
            <a:r>
              <a:rPr spc="-35" dirty="0">
                <a:solidFill>
                  <a:srgbClr val="1E52A3"/>
                </a:solidFill>
              </a:rPr>
              <a:t>t</a:t>
            </a:r>
            <a:r>
              <a:rPr spc="-20" dirty="0">
                <a:solidFill>
                  <a:srgbClr val="1E52A3"/>
                </a:solidFill>
              </a:rPr>
              <a:t>o</a:t>
            </a:r>
            <a:r>
              <a:rPr spc="-5"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Pr</a:t>
            </a:r>
            <a:r>
              <a:rPr spc="-15" dirty="0">
                <a:solidFill>
                  <a:srgbClr val="1E52A3"/>
                </a:solidFill>
              </a:rPr>
              <a:t>edict</a:t>
            </a:r>
            <a:r>
              <a:rPr spc="5" dirty="0">
                <a:solidFill>
                  <a:srgbClr val="1E52A3"/>
                </a:solidFill>
              </a:rPr>
              <a:t> </a:t>
            </a:r>
            <a:r>
              <a:rPr spc="-60" dirty="0">
                <a:solidFill>
                  <a:srgbClr val="1E52A3"/>
                </a:solidFill>
              </a:rPr>
              <a:t>b</a:t>
            </a:r>
            <a:r>
              <a:rPr spc="-20" dirty="0">
                <a:solidFill>
                  <a:srgbClr val="1E52A3"/>
                </a:solidFill>
              </a:rPr>
              <a:t>ased</a:t>
            </a:r>
            <a:r>
              <a:rPr dirty="0">
                <a:solidFill>
                  <a:srgbClr val="1E52A3"/>
                </a:solidFill>
              </a:rPr>
              <a:t> </a:t>
            </a:r>
            <a:r>
              <a:rPr spc="-25" dirty="0">
                <a:solidFill>
                  <a:srgbClr val="1E52A3"/>
                </a:solidFill>
              </a:rPr>
              <a:t>o</a:t>
            </a:r>
            <a:r>
              <a:rPr spc="-20" dirty="0">
                <a:solidFill>
                  <a:srgbClr val="1E52A3"/>
                </a:solidFill>
              </a:rPr>
              <a:t>n</a:t>
            </a:r>
            <a:r>
              <a:rPr dirty="0">
                <a:solidFill>
                  <a:srgbClr val="1E52A3"/>
                </a:solidFill>
              </a:rPr>
              <a:t> </a:t>
            </a:r>
            <a:r>
              <a:rPr spc="-95" dirty="0">
                <a:solidFill>
                  <a:srgbClr val="1E52A3"/>
                </a:solidFill>
              </a:rPr>
              <a:t>S</a:t>
            </a:r>
            <a:r>
              <a:rPr spc="-30" dirty="0">
                <a:solidFill>
                  <a:srgbClr val="1E52A3"/>
                </a:solidFill>
              </a:rPr>
              <a:t>ymp</a:t>
            </a:r>
            <a:r>
              <a:rPr spc="-35" dirty="0">
                <a:solidFill>
                  <a:srgbClr val="1E52A3"/>
                </a:solidFill>
              </a:rPr>
              <a:t>t</a:t>
            </a:r>
            <a:r>
              <a:rPr spc="-25" dirty="0">
                <a:solidFill>
                  <a:srgbClr val="1E52A3"/>
                </a:solidFill>
              </a:rPr>
              <a:t>oms?</a:t>
            </a:r>
          </a:p>
        </p:txBody>
      </p:sp>
      <p:sp>
        <p:nvSpPr>
          <p:cNvPr id="24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511" y="2528316"/>
            <a:ext cx="4408932" cy="1074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64159" y="1278636"/>
            <a:ext cx="3178556" cy="313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729228" y="1278636"/>
            <a:ext cx="611631" cy="313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187952" y="1278636"/>
            <a:ext cx="121920" cy="313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4947" y="1326062"/>
            <a:ext cx="105410" cy="66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•</a:t>
            </a: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Arial"/>
                <a:cs typeface="Arial"/>
              </a:rPr>
              <a:t>•</a:t>
            </a:r>
          </a:p>
        </p:txBody>
      </p:sp>
      <p:sp>
        <p:nvSpPr>
          <p:cNvPr id="7" name="object 7"/>
          <p:cNvSpPr/>
          <p:nvPr/>
        </p:nvSpPr>
        <p:spPr>
          <a:xfrm>
            <a:off x="664159" y="1690065"/>
            <a:ext cx="1824989" cy="314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2387854" y="1690065"/>
            <a:ext cx="374904" cy="314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638044" y="1690065"/>
            <a:ext cx="155448" cy="3142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715767" y="1690065"/>
            <a:ext cx="611632" cy="314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316736" y="3662171"/>
            <a:ext cx="4776216" cy="2432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953000" y="2429255"/>
            <a:ext cx="2171700" cy="890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383780" y="2260092"/>
            <a:ext cx="4501896" cy="36621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377647" y="2037842"/>
            <a:ext cx="1216152" cy="2788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391158" y="2037842"/>
            <a:ext cx="310896" cy="2788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598422" y="2037842"/>
            <a:ext cx="140208" cy="2788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668526" y="2037842"/>
            <a:ext cx="843534" cy="2788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2418333" y="2037842"/>
            <a:ext cx="610819" cy="2788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9103" rIns="0" bIns="0" rtlCol="0">
            <a:spAutoFit/>
          </a:bodyPr>
          <a:lstStyle/>
          <a:p>
            <a:pPr marL="81915">
              <a:lnSpc>
                <a:spcPct val="100000"/>
              </a:lnSpc>
            </a:pPr>
            <a:r>
              <a:rPr spc="-120" dirty="0"/>
              <a:t>W</a:t>
            </a:r>
            <a:r>
              <a:rPr spc="-20" dirty="0"/>
              <a:t>e</a:t>
            </a:r>
            <a:r>
              <a:rPr spc="-55" dirty="0"/>
              <a:t>b</a:t>
            </a:r>
            <a:r>
              <a:rPr spc="-20" dirty="0"/>
              <a:t>ank+</a:t>
            </a:r>
            <a:r>
              <a:rPr spc="-295" dirty="0"/>
              <a:t>T</a:t>
            </a:r>
            <a:r>
              <a:rPr spc="-20" dirty="0"/>
              <a:t>encent</a:t>
            </a:r>
            <a:r>
              <a:rPr spc="30" dirty="0"/>
              <a:t> </a:t>
            </a:r>
            <a:r>
              <a:rPr spc="-20" dirty="0"/>
              <a:t>Join</a:t>
            </a:r>
            <a:r>
              <a:rPr spc="-15" dirty="0"/>
              <a:t>t</a:t>
            </a:r>
            <a:r>
              <a:rPr dirty="0"/>
              <a:t> </a:t>
            </a:r>
            <a:r>
              <a:rPr spc="-290" dirty="0"/>
              <a:t>T</a:t>
            </a:r>
            <a:r>
              <a:rPr spc="-20" dirty="0"/>
              <a:t>e</a:t>
            </a:r>
            <a:r>
              <a:rPr spc="-15" dirty="0"/>
              <a:t>a</a:t>
            </a:r>
            <a:r>
              <a:rPr spc="-30" dirty="0"/>
              <a:t>m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66</a:t>
            </a:fld>
            <a:endParaRPr spc="-10" dirty="0"/>
          </a:p>
        </p:txBody>
      </p:sp>
      <p:sp>
        <p:nvSpPr>
          <p:cNvPr id="21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ct val="100000"/>
              </a:lnSpc>
            </a:pPr>
            <a:r>
              <a:rPr sz="2950" i="1" spc="-105" dirty="0">
                <a:latin typeface="Microsoft YaHei"/>
                <a:cs typeface="Microsoft YaHei"/>
              </a:rPr>
              <a:t>FL</a:t>
            </a:r>
            <a:r>
              <a:rPr sz="2950" i="1" spc="-80" dirty="0">
                <a:latin typeface="Microsoft YaHei"/>
                <a:cs typeface="Microsoft YaHei"/>
              </a:rPr>
              <a:t>-</a:t>
            </a:r>
            <a:r>
              <a:rPr sz="2950" i="1" spc="-135" dirty="0">
                <a:latin typeface="Microsoft YaHei"/>
                <a:cs typeface="Microsoft YaHei"/>
              </a:rPr>
              <a:t>QSAR</a:t>
            </a:r>
            <a:endParaRPr sz="295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103178"/>
            <a:ext cx="8814435" cy="764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20"/>
              </a:lnSpc>
            </a:pPr>
            <a:r>
              <a:rPr sz="2800" b="1" spc="-30" dirty="0">
                <a:latin typeface="Microsoft YaHei"/>
                <a:cs typeface="Microsoft YaHei"/>
              </a:rPr>
              <a:t>A</a:t>
            </a:r>
            <a:r>
              <a:rPr sz="2800" b="1" spc="-20" dirty="0">
                <a:latin typeface="Microsoft YaHei"/>
                <a:cs typeface="Microsoft YaHei"/>
              </a:rPr>
              <a:t>n</a:t>
            </a:r>
            <a:r>
              <a:rPr sz="2800" b="1" spc="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feder</a:t>
            </a:r>
            <a:r>
              <a:rPr sz="2800" b="1" spc="-10" dirty="0">
                <a:solidFill>
                  <a:srgbClr val="2A2A2A"/>
                </a:solidFill>
                <a:latin typeface="Microsoft YaHei"/>
                <a:cs typeface="Microsoft YaHei"/>
              </a:rPr>
              <a:t>a</a:t>
            </a:r>
            <a:r>
              <a:rPr sz="2800" b="1" spc="-35" dirty="0">
                <a:solidFill>
                  <a:srgbClr val="2A2A2A"/>
                </a:solidFill>
                <a:latin typeface="Microsoft YaHei"/>
                <a:cs typeface="Microsoft YaHei"/>
              </a:rPr>
              <a:t>t</a:t>
            </a:r>
            <a:r>
              <a:rPr sz="2800" b="1" spc="-25" dirty="0">
                <a:solidFill>
                  <a:srgbClr val="2A2A2A"/>
                </a:solidFill>
                <a:latin typeface="Microsoft YaHei"/>
                <a:cs typeface="Microsoft YaHei"/>
              </a:rPr>
              <a:t>e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d</a:t>
            </a:r>
            <a:r>
              <a:rPr sz="2800" b="1" dirty="0">
                <a:solidFill>
                  <a:srgbClr val="2A2A2A"/>
                </a:solidFill>
                <a:latin typeface="Microsoft YaHei"/>
                <a:cs typeface="Microsoft YaHei"/>
              </a:rPr>
              <a:t> </a:t>
            </a:r>
            <a:r>
              <a:rPr sz="2800" b="1" spc="-15" dirty="0">
                <a:solidFill>
                  <a:srgbClr val="2A2A2A"/>
                </a:solidFill>
                <a:latin typeface="Microsoft YaHei"/>
                <a:cs typeface="Microsoft YaHei"/>
              </a:rPr>
              <a:t>lea</a:t>
            </a:r>
            <a:r>
              <a:rPr sz="2800" b="1" spc="-5" dirty="0">
                <a:solidFill>
                  <a:srgbClr val="2A2A2A"/>
                </a:solidFill>
                <a:latin typeface="Microsoft YaHei"/>
                <a:cs typeface="Microsoft YaHei"/>
              </a:rPr>
              <a:t>r</a:t>
            </a:r>
            <a:r>
              <a:rPr sz="2800" b="1" spc="-15" dirty="0">
                <a:solidFill>
                  <a:srgbClr val="2A2A2A"/>
                </a:solidFill>
                <a:latin typeface="Microsoft YaHei"/>
                <a:cs typeface="Microsoft YaHei"/>
              </a:rPr>
              <a:t>nin</a:t>
            </a:r>
            <a:r>
              <a:rPr sz="2800" b="1" spc="-5" dirty="0">
                <a:solidFill>
                  <a:srgbClr val="2A2A2A"/>
                </a:solidFill>
                <a:latin typeface="Microsoft YaHei"/>
                <a:cs typeface="Microsoft YaHei"/>
              </a:rPr>
              <a:t>g</a:t>
            </a:r>
            <a:r>
              <a:rPr sz="2800" b="1" spc="-15" dirty="0">
                <a:solidFill>
                  <a:srgbClr val="2A2A2A"/>
                </a:solidFill>
                <a:latin typeface="Microsoft YaHei"/>
                <a:cs typeface="Microsoft YaHei"/>
              </a:rPr>
              <a:t>-</a:t>
            </a:r>
            <a:r>
              <a:rPr sz="2800" b="1" spc="-60" dirty="0">
                <a:solidFill>
                  <a:srgbClr val="2A2A2A"/>
                </a:solidFill>
                <a:latin typeface="Microsoft YaHei"/>
                <a:cs typeface="Microsoft YaHei"/>
              </a:rPr>
              <a:t>b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ased</a:t>
            </a:r>
            <a:r>
              <a:rPr sz="2800" b="1" spc="-15" dirty="0">
                <a:solidFill>
                  <a:srgbClr val="2A2A2A"/>
                </a:solidFill>
                <a:latin typeface="Microsoft YaHei"/>
                <a:cs typeface="Microsoft YaHei"/>
              </a:rPr>
              <a:t> </a:t>
            </a:r>
            <a:r>
              <a:rPr sz="2800" b="1" spc="-30" dirty="0">
                <a:solidFill>
                  <a:srgbClr val="2A2A2A"/>
                </a:solidFill>
                <a:latin typeface="Microsoft YaHei"/>
                <a:cs typeface="Microsoft YaHei"/>
              </a:rPr>
              <a:t>QSA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R</a:t>
            </a:r>
            <a:r>
              <a:rPr sz="2800" b="1" spc="10" dirty="0">
                <a:solidFill>
                  <a:srgbClr val="2A2A2A"/>
                </a:solidFill>
                <a:latin typeface="Microsoft YaHei"/>
                <a:cs typeface="Microsoft YaHei"/>
              </a:rPr>
              <a:t> 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p</a:t>
            </a:r>
            <a:r>
              <a:rPr sz="2800" b="1" spc="-30" dirty="0">
                <a:solidFill>
                  <a:srgbClr val="2A2A2A"/>
                </a:solidFill>
                <a:latin typeface="Microsoft YaHei"/>
                <a:cs typeface="Microsoft YaHei"/>
              </a:rPr>
              <a:t>r</a:t>
            </a:r>
            <a:r>
              <a:rPr sz="2800" b="1" spc="-25" dirty="0">
                <a:solidFill>
                  <a:srgbClr val="2A2A2A"/>
                </a:solidFill>
                <a:latin typeface="Microsoft YaHei"/>
                <a:cs typeface="Microsoft YaHei"/>
              </a:rPr>
              <a:t>o</a:t>
            </a:r>
            <a:r>
              <a:rPr sz="2800" b="1" spc="-35" dirty="0">
                <a:solidFill>
                  <a:srgbClr val="2A2A2A"/>
                </a:solidFill>
                <a:latin typeface="Microsoft YaHei"/>
                <a:cs typeface="Microsoft YaHei"/>
              </a:rPr>
              <a:t>t</a:t>
            </a:r>
            <a:r>
              <a:rPr sz="2800" b="1" spc="-25" dirty="0">
                <a:solidFill>
                  <a:srgbClr val="2A2A2A"/>
                </a:solidFill>
                <a:latin typeface="Microsoft YaHei"/>
                <a:cs typeface="Microsoft YaHei"/>
              </a:rPr>
              <a:t>otyp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e</a:t>
            </a:r>
            <a:r>
              <a:rPr sz="2800" b="1" spc="30" dirty="0">
                <a:solidFill>
                  <a:srgbClr val="2A2A2A"/>
                </a:solidFill>
                <a:latin typeface="Microsoft YaHei"/>
                <a:cs typeface="Microsoft YaHei"/>
              </a:rPr>
              <a:t> 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for</a:t>
            </a:r>
            <a:r>
              <a:rPr sz="2800" b="1" spc="-15" dirty="0">
                <a:solidFill>
                  <a:srgbClr val="2A2A2A"/>
                </a:solidFill>
                <a:latin typeface="Microsoft YaHei"/>
                <a:cs typeface="Microsoft YaHei"/>
              </a:rPr>
              <a:t> collaborati</a:t>
            </a:r>
            <a:r>
              <a:rPr sz="2800" b="1" spc="-65" dirty="0">
                <a:solidFill>
                  <a:srgbClr val="2A2A2A"/>
                </a:solidFill>
                <a:latin typeface="Microsoft YaHei"/>
                <a:cs typeface="Microsoft YaHei"/>
              </a:rPr>
              <a:t>v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e</a:t>
            </a:r>
            <a:r>
              <a:rPr sz="2800" b="1" spc="-5" dirty="0">
                <a:solidFill>
                  <a:srgbClr val="2A2A2A"/>
                </a:solidFill>
                <a:latin typeface="Microsoft YaHei"/>
                <a:cs typeface="Microsoft YaHei"/>
              </a:rPr>
              <a:t> 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d</a:t>
            </a:r>
            <a:r>
              <a:rPr sz="2800" b="1" spc="-5" dirty="0">
                <a:solidFill>
                  <a:srgbClr val="2A2A2A"/>
                </a:solidFill>
                <a:latin typeface="Microsoft YaHei"/>
                <a:cs typeface="Microsoft YaHei"/>
              </a:rPr>
              <a:t>r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ug</a:t>
            </a:r>
            <a:r>
              <a:rPr sz="2800" b="1" dirty="0">
                <a:solidFill>
                  <a:srgbClr val="2A2A2A"/>
                </a:solidFill>
                <a:latin typeface="Microsoft YaHei"/>
                <a:cs typeface="Microsoft YaHei"/>
              </a:rPr>
              <a:t> 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d</a:t>
            </a:r>
            <a:r>
              <a:rPr sz="2800" b="1" spc="-5" dirty="0">
                <a:solidFill>
                  <a:srgbClr val="2A2A2A"/>
                </a:solidFill>
                <a:latin typeface="Microsoft YaHei"/>
                <a:cs typeface="Microsoft YaHei"/>
              </a:rPr>
              <a:t>i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sco</a:t>
            </a:r>
            <a:r>
              <a:rPr sz="2800" b="1" spc="-60" dirty="0">
                <a:solidFill>
                  <a:srgbClr val="2A2A2A"/>
                </a:solidFill>
                <a:latin typeface="Microsoft YaHei"/>
                <a:cs typeface="Microsoft YaHei"/>
              </a:rPr>
              <a:t>v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e</a:t>
            </a:r>
            <a:r>
              <a:rPr sz="2800" b="1" spc="110" dirty="0">
                <a:solidFill>
                  <a:srgbClr val="2A2A2A"/>
                </a:solidFill>
                <a:latin typeface="Microsoft YaHei"/>
                <a:cs typeface="Microsoft YaHei"/>
              </a:rPr>
              <a:t>r</a:t>
            </a:r>
            <a:r>
              <a:rPr sz="2800" b="1" spc="-20" dirty="0">
                <a:solidFill>
                  <a:srgbClr val="2A2A2A"/>
                </a:solidFill>
                <a:latin typeface="Microsoft YaHei"/>
                <a:cs typeface="Microsoft YaHei"/>
              </a:rPr>
              <a:t>y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284" y="2170176"/>
            <a:ext cx="9624059" cy="3869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088116" y="6459512"/>
            <a:ext cx="1873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C00000"/>
                </a:solidFill>
                <a:latin typeface="DengXian"/>
                <a:cs typeface="DengXian"/>
              </a:rPr>
              <a:t>67</a:t>
            </a:r>
            <a:endParaRPr sz="1200" dirty="0">
              <a:latin typeface="DengXian"/>
              <a:cs typeface="DengXi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8909" y="6529041"/>
            <a:ext cx="61944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Shaoq</a:t>
            </a:r>
            <a:r>
              <a:rPr sz="1800" b="1" dirty="0">
                <a:latin typeface="DengXian"/>
                <a:cs typeface="DengXian"/>
              </a:rPr>
              <a:t>i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Che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t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a</a:t>
            </a:r>
            <a:r>
              <a:rPr sz="1800" b="1" spc="-10" dirty="0">
                <a:latin typeface="DengXian"/>
                <a:cs typeface="DengXian"/>
              </a:rPr>
              <a:t>l</a:t>
            </a:r>
            <a:r>
              <a:rPr sz="1800" b="1" dirty="0">
                <a:latin typeface="DengXian"/>
                <a:cs typeface="DengXian"/>
              </a:rPr>
              <a:t>.</a:t>
            </a:r>
            <a:r>
              <a:rPr sz="1800" b="1" spc="20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Qi</a:t>
            </a:r>
            <a:r>
              <a:rPr sz="1800" b="1" spc="-10" dirty="0">
                <a:latin typeface="DengXian"/>
                <a:cs typeface="DengXian"/>
              </a:rPr>
              <a:t>a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-15" dirty="0">
                <a:latin typeface="DengXian"/>
                <a:cs typeface="DengXian"/>
              </a:rPr>
              <a:t>g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Ya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10" dirty="0">
                <a:latin typeface="DengXian"/>
                <a:cs typeface="DengXian"/>
              </a:rPr>
              <a:t>g,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Qi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L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u,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dirty="0">
                <a:latin typeface="DengXian"/>
                <a:cs typeface="DengXian"/>
              </a:rPr>
              <a:t>,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900" b="1" i="1" spc="-50" dirty="0">
                <a:latin typeface="DengXian"/>
                <a:cs typeface="DengXian"/>
              </a:rPr>
              <a:t>Bi</a:t>
            </a:r>
            <a:r>
              <a:rPr sz="1900" b="1" i="1" spc="-65" dirty="0">
                <a:latin typeface="DengXian"/>
                <a:cs typeface="DengXian"/>
              </a:rPr>
              <a:t>o</a:t>
            </a:r>
            <a:r>
              <a:rPr sz="1900" b="1" i="1" spc="-55" dirty="0">
                <a:latin typeface="DengXian"/>
                <a:cs typeface="DengXian"/>
              </a:rPr>
              <a:t>in</a:t>
            </a:r>
            <a:r>
              <a:rPr sz="1900" b="1" i="1" spc="-35" dirty="0">
                <a:latin typeface="DengXian"/>
                <a:cs typeface="DengXian"/>
              </a:rPr>
              <a:t>f</a:t>
            </a:r>
            <a:r>
              <a:rPr sz="1900" b="1" i="1" spc="-65" dirty="0">
                <a:latin typeface="DengXian"/>
                <a:cs typeface="DengXian"/>
              </a:rPr>
              <a:t>ormat</a:t>
            </a:r>
            <a:r>
              <a:rPr sz="1900" b="1" i="1" spc="-40" dirty="0">
                <a:latin typeface="DengXian"/>
                <a:cs typeface="DengXian"/>
              </a:rPr>
              <a:t>i</a:t>
            </a:r>
            <a:r>
              <a:rPr sz="1900" b="1" i="1" spc="-55" dirty="0">
                <a:latin typeface="DengXian"/>
                <a:cs typeface="DengXian"/>
              </a:rPr>
              <a:t>c</a:t>
            </a:r>
            <a:r>
              <a:rPr sz="1900" b="1" i="1" spc="-40" dirty="0">
                <a:latin typeface="DengXian"/>
                <a:cs typeface="DengXian"/>
              </a:rPr>
              <a:t>s</a:t>
            </a:r>
            <a:r>
              <a:rPr sz="1800" b="1" dirty="0">
                <a:latin typeface="DengXian"/>
                <a:cs typeface="DengXian"/>
              </a:rPr>
              <a:t>.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7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8549" rIns="0" bIns="0" rtlCol="0">
            <a:spAutoFit/>
          </a:bodyPr>
          <a:lstStyle/>
          <a:p>
            <a:pPr marL="467359">
              <a:lnSpc>
                <a:spcPts val="3354"/>
              </a:lnSpc>
            </a:pPr>
            <a:r>
              <a:rPr spc="-25" dirty="0"/>
              <a:t>FL</a:t>
            </a:r>
            <a:r>
              <a:rPr spc="-15" dirty="0"/>
              <a:t>-</a:t>
            </a:r>
            <a:r>
              <a:rPr spc="-25" dirty="0"/>
              <a:t>QSAR</a:t>
            </a:r>
          </a:p>
        </p:txBody>
      </p:sp>
      <p:sp>
        <p:nvSpPr>
          <p:cNvPr id="3" name="object 3"/>
          <p:cNvSpPr/>
          <p:nvPr/>
        </p:nvSpPr>
        <p:spPr>
          <a:xfrm>
            <a:off x="216408" y="2793492"/>
            <a:ext cx="5268468" cy="342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pc="-5" dirty="0"/>
              <a:t>F</a:t>
            </a:r>
            <a:r>
              <a:rPr spc="-15" dirty="0"/>
              <a:t>e</a:t>
            </a:r>
            <a:r>
              <a:rPr dirty="0"/>
              <a:t>der</a:t>
            </a:r>
            <a:r>
              <a:rPr spc="-15" dirty="0"/>
              <a:t>a</a:t>
            </a:r>
            <a:r>
              <a:rPr spc="-5" dirty="0"/>
              <a:t>te</a:t>
            </a:r>
            <a:r>
              <a:rPr dirty="0"/>
              <a:t>d</a:t>
            </a:r>
            <a:r>
              <a:rPr spc="5" dirty="0"/>
              <a:t> </a:t>
            </a:r>
            <a:r>
              <a:rPr dirty="0"/>
              <a:t>Le</a:t>
            </a:r>
            <a:r>
              <a:rPr spc="-15" dirty="0"/>
              <a:t>a</a:t>
            </a:r>
            <a:r>
              <a:rPr spc="-5" dirty="0"/>
              <a:t>rnin</a:t>
            </a:r>
            <a:r>
              <a:rPr dirty="0"/>
              <a:t>g b</a:t>
            </a:r>
            <a:r>
              <a:rPr spc="-10" dirty="0"/>
              <a:t>a</a:t>
            </a:r>
            <a:r>
              <a:rPr spc="-5" dirty="0"/>
              <a:t>se</a:t>
            </a:r>
            <a:r>
              <a:rPr dirty="0"/>
              <a:t>d</a:t>
            </a:r>
            <a:r>
              <a:rPr spc="5" dirty="0"/>
              <a:t> </a:t>
            </a:r>
            <a:r>
              <a:rPr spc="-5" dirty="0"/>
              <a:t>N</a:t>
            </a:r>
            <a:r>
              <a:rPr spc="-15" dirty="0"/>
              <a:t>e</a:t>
            </a:r>
            <a:r>
              <a:rPr dirty="0"/>
              <a:t>w</a:t>
            </a:r>
            <a:r>
              <a:rPr spc="-5" dirty="0"/>
              <a:t> Dru</a:t>
            </a:r>
            <a:r>
              <a:rPr dirty="0"/>
              <a:t>g </a:t>
            </a:r>
            <a:r>
              <a:rPr spc="-5" dirty="0"/>
              <a:t>Structur</a:t>
            </a:r>
            <a:r>
              <a:rPr dirty="0"/>
              <a:t>e</a:t>
            </a:r>
            <a:r>
              <a:rPr spc="10" dirty="0"/>
              <a:t> </a:t>
            </a:r>
            <a:r>
              <a:rPr spc="-5" dirty="0"/>
              <a:t>D</a:t>
            </a:r>
            <a:r>
              <a:rPr spc="-15" dirty="0"/>
              <a:t>i</a:t>
            </a:r>
            <a:r>
              <a:rPr spc="-5" dirty="0"/>
              <a:t>sc</a:t>
            </a:r>
            <a:r>
              <a:rPr spc="-15" dirty="0"/>
              <a:t>o</a:t>
            </a:r>
            <a:r>
              <a:rPr spc="-5" dirty="0"/>
              <a:t>v</a:t>
            </a:r>
            <a:r>
              <a:rPr spc="-15" dirty="0"/>
              <a:t>e</a:t>
            </a:r>
            <a:r>
              <a:rPr spc="-5" dirty="0"/>
              <a:t>ry:</a:t>
            </a:r>
          </a:p>
          <a:p>
            <a:pPr marL="431800">
              <a:lnSpc>
                <a:spcPct val="100000"/>
              </a:lnSpc>
              <a:spcBef>
                <a:spcPts val="1440"/>
              </a:spcBef>
            </a:pPr>
            <a:r>
              <a:rPr spc="-5" dirty="0"/>
              <a:t>Accurac</a:t>
            </a:r>
            <a:r>
              <a:rPr dirty="0"/>
              <a:t>y</a:t>
            </a:r>
            <a:r>
              <a:rPr spc="5" dirty="0"/>
              <a:t> </a:t>
            </a:r>
            <a:r>
              <a:rPr spc="-20" dirty="0"/>
              <a:t>sa</a:t>
            </a:r>
            <a:r>
              <a:rPr spc="-35" dirty="0"/>
              <a:t>m</a:t>
            </a:r>
            <a:r>
              <a:rPr dirty="0"/>
              <a:t>e</a:t>
            </a:r>
            <a:r>
              <a:rPr spc="5" dirty="0"/>
              <a:t> </a:t>
            </a:r>
            <a:r>
              <a:rPr dirty="0"/>
              <a:t>as p</a:t>
            </a:r>
            <a:r>
              <a:rPr spc="5" dirty="0"/>
              <a:t>u</a:t>
            </a:r>
            <a:r>
              <a:rPr spc="-5" dirty="0"/>
              <a:t>tt</a:t>
            </a:r>
            <a:r>
              <a:rPr spc="-10" dirty="0"/>
              <a:t>i</a:t>
            </a:r>
            <a:r>
              <a:rPr spc="-5" dirty="0"/>
              <a:t>n</a:t>
            </a:r>
            <a:r>
              <a:rPr dirty="0"/>
              <a:t>g</a:t>
            </a:r>
            <a:r>
              <a:rPr spc="-5" dirty="0"/>
              <a:t> t</a:t>
            </a:r>
            <a:r>
              <a:rPr spc="-10" dirty="0"/>
              <a:t>h</a:t>
            </a:r>
            <a:r>
              <a:rPr dirty="0"/>
              <a:t>e</a:t>
            </a:r>
            <a:r>
              <a:rPr spc="5" dirty="0"/>
              <a:t> </a:t>
            </a:r>
            <a:r>
              <a:rPr spc="-15" dirty="0"/>
              <a:t>data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l</a:t>
            </a:r>
            <a:r>
              <a:rPr dirty="0"/>
              <a:t>l</a:t>
            </a:r>
            <a:r>
              <a:rPr spc="5" dirty="0"/>
              <a:t> </a:t>
            </a:r>
            <a:r>
              <a:rPr spc="-5" dirty="0"/>
              <a:t>toge</a:t>
            </a:r>
            <a:r>
              <a:rPr spc="-10" dirty="0"/>
              <a:t>t</a:t>
            </a:r>
            <a:r>
              <a:rPr dirty="0"/>
              <a:t>h</a:t>
            </a:r>
            <a:r>
              <a:rPr spc="-10" dirty="0"/>
              <a:t>e</a:t>
            </a:r>
            <a:r>
              <a:rPr spc="-5" dirty="0"/>
              <a:t>r.</a:t>
            </a: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/>
              <a:t>F</a:t>
            </a:r>
            <a:r>
              <a:rPr sz="2000" dirty="0"/>
              <a:t>L</a:t>
            </a:r>
            <a:r>
              <a:rPr sz="2000" spc="-20" dirty="0"/>
              <a:t> </a:t>
            </a:r>
            <a:r>
              <a:rPr sz="2000" dirty="0"/>
              <a:t>Based</a:t>
            </a:r>
            <a:r>
              <a:rPr sz="2000" spc="-5" dirty="0"/>
              <a:t> </a:t>
            </a:r>
            <a:r>
              <a:rPr sz="2000" dirty="0"/>
              <a:t>p</a:t>
            </a:r>
            <a:r>
              <a:rPr sz="2000" spc="5" dirty="0"/>
              <a:t>l</a:t>
            </a:r>
            <a:r>
              <a:rPr sz="2000" dirty="0"/>
              <a:t>atform:</a:t>
            </a:r>
            <a:r>
              <a:rPr sz="2000" spc="-10" dirty="0"/>
              <a:t> </a:t>
            </a:r>
            <a:r>
              <a:rPr sz="2000" spc="-5" dirty="0"/>
              <a:t>F</a:t>
            </a:r>
            <a:r>
              <a:rPr sz="2000" spc="15" dirty="0"/>
              <a:t>L</a:t>
            </a:r>
            <a:r>
              <a:rPr sz="2000" spc="5" dirty="0"/>
              <a:t>-</a:t>
            </a:r>
            <a:r>
              <a:rPr sz="2000" dirty="0"/>
              <a:t>QSAR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5808345">
              <a:lnSpc>
                <a:spcPct val="100000"/>
              </a:lnSpc>
            </a:pPr>
            <a:r>
              <a:rPr sz="1800" spc="-5" dirty="0"/>
              <a:t>4</a:t>
            </a:r>
            <a:r>
              <a:rPr sz="1800" dirty="0"/>
              <a:t>-</a:t>
            </a:r>
            <a:r>
              <a:rPr sz="1800" spc="-5" dirty="0"/>
              <a:t>st</a:t>
            </a:r>
            <a:r>
              <a:rPr sz="1800" dirty="0"/>
              <a:t>e</a:t>
            </a:r>
            <a:r>
              <a:rPr sz="1800" spc="-15" dirty="0"/>
              <a:t>p</a:t>
            </a:r>
            <a:r>
              <a:rPr sz="1800" spc="15" dirty="0"/>
              <a:t> </a:t>
            </a:r>
            <a:r>
              <a:rPr sz="1800" spc="-5" dirty="0"/>
              <a:t>traini</a:t>
            </a:r>
            <a:r>
              <a:rPr sz="1800" spc="5" dirty="0"/>
              <a:t>n</a:t>
            </a:r>
            <a:r>
              <a:rPr sz="1800" spc="-15" dirty="0"/>
              <a:t>g</a:t>
            </a:r>
            <a:r>
              <a:rPr sz="1800" dirty="0"/>
              <a:t> </a:t>
            </a:r>
            <a:r>
              <a:rPr sz="1800" spc="-10" dirty="0"/>
              <a:t>pro</a:t>
            </a:r>
            <a:r>
              <a:rPr sz="1800" dirty="0"/>
              <a:t>c</a:t>
            </a:r>
            <a:r>
              <a:rPr sz="1800" spc="-5" dirty="0"/>
              <a:t>e</a:t>
            </a:r>
            <a:r>
              <a:rPr sz="1800" spc="5" dirty="0"/>
              <a:t>s</a:t>
            </a:r>
            <a:r>
              <a:rPr sz="1800" spc="15" dirty="0"/>
              <a:t>s</a:t>
            </a:r>
            <a:r>
              <a:rPr sz="1800" dirty="0">
                <a:latin typeface="DengXian"/>
                <a:cs typeface="DengXian"/>
              </a:rPr>
              <a:t>：</a:t>
            </a:r>
          </a:p>
          <a:p>
            <a:pPr marL="580834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DengXian"/>
                <a:cs typeface="DengXian"/>
              </a:rPr>
              <a:t>（</a:t>
            </a:r>
            <a:r>
              <a:rPr sz="1800" spc="-5" dirty="0"/>
              <a:t>1</a:t>
            </a:r>
            <a:r>
              <a:rPr sz="1800" dirty="0">
                <a:latin typeface="DengXian"/>
                <a:cs typeface="DengXian"/>
              </a:rPr>
              <a:t>）各制药机构方发送加密模型参数到聚合中心</a:t>
            </a:r>
          </a:p>
          <a:p>
            <a:pPr marL="580834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DengXian"/>
                <a:cs typeface="DengXian"/>
              </a:rPr>
              <a:t>（</a:t>
            </a:r>
            <a:r>
              <a:rPr sz="1800" spc="-5" dirty="0"/>
              <a:t>2</a:t>
            </a:r>
            <a:r>
              <a:rPr sz="1800" dirty="0">
                <a:latin typeface="DengXian"/>
                <a:cs typeface="DengXian"/>
              </a:rPr>
              <a:t>）聚合中心进行参数聚合</a:t>
            </a:r>
          </a:p>
          <a:p>
            <a:pPr marL="580834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DengXian"/>
                <a:cs typeface="DengXian"/>
              </a:rPr>
              <a:t>（</a:t>
            </a:r>
            <a:r>
              <a:rPr sz="1800" spc="-5" dirty="0"/>
              <a:t>3</a:t>
            </a:r>
            <a:r>
              <a:rPr sz="1800" dirty="0">
                <a:latin typeface="DengXian"/>
                <a:cs typeface="DengXian"/>
              </a:rPr>
              <a:t>）聚合中心将聚合后的参数发回各制药机构用户</a:t>
            </a:r>
          </a:p>
          <a:p>
            <a:pPr marL="5808345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DengXian"/>
                <a:cs typeface="DengXian"/>
              </a:rPr>
              <a:t>（</a:t>
            </a:r>
            <a:r>
              <a:rPr sz="1800" spc="-5" dirty="0"/>
              <a:t>4</a:t>
            </a:r>
            <a:r>
              <a:rPr sz="1800" dirty="0">
                <a:latin typeface="DengXian"/>
                <a:cs typeface="DengXian"/>
              </a:rPr>
              <a:t>）各制药机构用户使用聚合后的参数更新模型</a:t>
            </a:r>
          </a:p>
          <a:p>
            <a:pPr>
              <a:lnSpc>
                <a:spcPct val="100000"/>
              </a:lnSpc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5343525" algn="ctr">
              <a:lnSpc>
                <a:spcPct val="100000"/>
              </a:lnSpc>
            </a:pPr>
            <a:r>
              <a:rPr sz="1800" spc="-5" dirty="0"/>
              <a:t>Shaoq</a:t>
            </a:r>
            <a:r>
              <a:rPr sz="1800" dirty="0"/>
              <a:t>i</a:t>
            </a:r>
            <a:r>
              <a:rPr sz="1800" spc="5" dirty="0"/>
              <a:t> </a:t>
            </a:r>
            <a:r>
              <a:rPr sz="1800" spc="-5" dirty="0"/>
              <a:t>Che</a:t>
            </a:r>
            <a:r>
              <a:rPr sz="1800" dirty="0"/>
              <a:t>n</a:t>
            </a:r>
            <a:r>
              <a:rPr sz="1800" spc="15" dirty="0"/>
              <a:t> </a:t>
            </a:r>
            <a:r>
              <a:rPr sz="1800" spc="-5" dirty="0"/>
              <a:t>e</a:t>
            </a:r>
            <a:r>
              <a:rPr sz="1800" dirty="0"/>
              <a:t>t</a:t>
            </a:r>
            <a:r>
              <a:rPr sz="1800" spc="5" dirty="0"/>
              <a:t> </a:t>
            </a:r>
            <a:r>
              <a:rPr sz="1800" dirty="0"/>
              <a:t>a</a:t>
            </a:r>
            <a:r>
              <a:rPr sz="1800" spc="-10" dirty="0"/>
              <a:t>l</a:t>
            </a:r>
            <a:r>
              <a:rPr sz="1800" dirty="0"/>
              <a:t>.</a:t>
            </a:r>
            <a:r>
              <a:rPr sz="1800" spc="25" dirty="0"/>
              <a:t> </a:t>
            </a:r>
            <a:r>
              <a:rPr sz="1800" dirty="0"/>
              <a:t>Q</a:t>
            </a:r>
            <a:r>
              <a:rPr sz="1800" spc="-10" dirty="0"/>
              <a:t>i</a:t>
            </a:r>
            <a:r>
              <a:rPr sz="1800" dirty="0"/>
              <a:t>ang</a:t>
            </a:r>
            <a:r>
              <a:rPr sz="1800" spc="15" dirty="0"/>
              <a:t> </a:t>
            </a:r>
            <a:r>
              <a:rPr sz="1800" spc="-5" dirty="0"/>
              <a:t>Ya</a:t>
            </a:r>
            <a:r>
              <a:rPr sz="1800" spc="5" dirty="0"/>
              <a:t>n</a:t>
            </a:r>
            <a:r>
              <a:rPr sz="1800" spc="-10" dirty="0"/>
              <a:t>g,</a:t>
            </a:r>
            <a:r>
              <a:rPr sz="1800" spc="-5" dirty="0"/>
              <a:t> </a:t>
            </a:r>
            <a:r>
              <a:rPr sz="1800" dirty="0"/>
              <a:t>Qi</a:t>
            </a:r>
            <a:r>
              <a:rPr sz="1800" spc="-5" dirty="0"/>
              <a:t> </a:t>
            </a:r>
            <a:r>
              <a:rPr sz="1800" dirty="0"/>
              <a:t>L</a:t>
            </a:r>
            <a:r>
              <a:rPr sz="1800" spc="-10" dirty="0"/>
              <a:t>i</a:t>
            </a:r>
            <a:r>
              <a:rPr sz="1800" dirty="0"/>
              <a:t>u,</a:t>
            </a:r>
            <a:r>
              <a:rPr sz="1800" spc="15" dirty="0"/>
              <a:t> </a:t>
            </a:r>
            <a:r>
              <a:rPr sz="1800" spc="-5" dirty="0"/>
              <a:t>2</a:t>
            </a:r>
            <a:r>
              <a:rPr sz="1800" spc="-10" dirty="0"/>
              <a:t>0</a:t>
            </a:r>
            <a:r>
              <a:rPr sz="1800" spc="-5" dirty="0"/>
              <a:t>2</a:t>
            </a:r>
            <a:r>
              <a:rPr sz="1800" spc="-10" dirty="0"/>
              <a:t>0</a:t>
            </a:r>
            <a:r>
              <a:rPr sz="1800" dirty="0"/>
              <a:t>,</a:t>
            </a:r>
            <a:r>
              <a:rPr sz="1800" spc="25" dirty="0"/>
              <a:t> </a:t>
            </a:r>
            <a:r>
              <a:rPr sz="1900" i="1" spc="-50" dirty="0">
                <a:latin typeface="DengXian"/>
                <a:cs typeface="DengXian"/>
              </a:rPr>
              <a:t>Bi</a:t>
            </a:r>
            <a:r>
              <a:rPr sz="1900" i="1" spc="-65" dirty="0">
                <a:latin typeface="DengXian"/>
                <a:cs typeface="DengXian"/>
              </a:rPr>
              <a:t>o</a:t>
            </a:r>
            <a:r>
              <a:rPr sz="1900" i="1" spc="-55" dirty="0">
                <a:latin typeface="DengXian"/>
                <a:cs typeface="DengXian"/>
              </a:rPr>
              <a:t>in</a:t>
            </a:r>
            <a:r>
              <a:rPr sz="1900" i="1" spc="-35" dirty="0">
                <a:latin typeface="DengXian"/>
                <a:cs typeface="DengXian"/>
              </a:rPr>
              <a:t>f</a:t>
            </a:r>
            <a:r>
              <a:rPr sz="1900" i="1" spc="-65" dirty="0">
                <a:latin typeface="DengXian"/>
                <a:cs typeface="DengXian"/>
              </a:rPr>
              <a:t>ormat</a:t>
            </a:r>
            <a:r>
              <a:rPr sz="1900" i="1" spc="-40" dirty="0">
                <a:latin typeface="DengXian"/>
                <a:cs typeface="DengXian"/>
              </a:rPr>
              <a:t>i</a:t>
            </a:r>
            <a:r>
              <a:rPr sz="1900" i="1" spc="-55" dirty="0">
                <a:latin typeface="DengXian"/>
                <a:cs typeface="DengXian"/>
              </a:rPr>
              <a:t>c</a:t>
            </a:r>
            <a:r>
              <a:rPr sz="1900" i="1" spc="-35" dirty="0">
                <a:latin typeface="DengXian"/>
                <a:cs typeface="DengXian"/>
              </a:rPr>
              <a:t>s</a:t>
            </a:r>
            <a:r>
              <a:rPr sz="1800" dirty="0"/>
              <a:t>.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68</a:t>
            </a:fld>
            <a:endParaRPr spc="-10" dirty="0"/>
          </a:p>
        </p:txBody>
      </p:sp>
      <p:sp>
        <p:nvSpPr>
          <p:cNvPr id="6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6502" rIns="0" bIns="0" rtlCol="0">
            <a:spAutoFit/>
          </a:bodyPr>
          <a:lstStyle/>
          <a:p>
            <a:pPr marL="154305">
              <a:lnSpc>
                <a:spcPct val="100000"/>
              </a:lnSpc>
            </a:pPr>
            <a:r>
              <a:rPr spc="-25" dirty="0"/>
              <a:t>FL</a:t>
            </a:r>
            <a:r>
              <a:rPr spc="-15" dirty="0"/>
              <a:t>-</a:t>
            </a:r>
            <a:r>
              <a:rPr spc="-30" dirty="0"/>
              <a:t>QSA</a:t>
            </a:r>
            <a:r>
              <a:rPr spc="-20" dirty="0"/>
              <a:t>R</a:t>
            </a:r>
            <a:r>
              <a:rPr spc="20" dirty="0"/>
              <a:t> </a:t>
            </a:r>
            <a:r>
              <a:rPr spc="-20" dirty="0"/>
              <a:t>Ex</a:t>
            </a:r>
            <a:r>
              <a:rPr spc="-30" dirty="0"/>
              <a:t>p</a:t>
            </a:r>
            <a:r>
              <a:rPr spc="-20" dirty="0"/>
              <a:t>e</a:t>
            </a:r>
            <a:r>
              <a:rPr dirty="0"/>
              <a:t>r</a:t>
            </a:r>
            <a:r>
              <a:rPr spc="-20" dirty="0"/>
              <a:t>iments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806" y="1291997"/>
            <a:ext cx="6333490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DengXian"/>
                <a:cs typeface="DengXian"/>
              </a:rPr>
              <a:t>1</a:t>
            </a:r>
            <a:r>
              <a:rPr sz="2400" b="1" dirty="0">
                <a:latin typeface="DengXian"/>
                <a:cs typeface="DengXian"/>
              </a:rPr>
              <a:t>4</a:t>
            </a:r>
            <a:r>
              <a:rPr sz="2400" b="1" spc="5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QSAR</a:t>
            </a:r>
            <a:r>
              <a:rPr sz="2400" b="1" spc="5" dirty="0">
                <a:latin typeface="DengXian"/>
                <a:cs typeface="DengXian"/>
              </a:rPr>
              <a:t> </a:t>
            </a:r>
            <a:r>
              <a:rPr sz="2400" b="1" spc="-15" dirty="0">
                <a:latin typeface="DengXian"/>
                <a:cs typeface="DengXian"/>
              </a:rPr>
              <a:t>data</a:t>
            </a:r>
            <a:r>
              <a:rPr sz="2400" b="1" spc="-10" dirty="0">
                <a:latin typeface="DengXian"/>
                <a:cs typeface="DengXian"/>
              </a:rPr>
              <a:t> </a:t>
            </a:r>
            <a:r>
              <a:rPr sz="2400" b="1" spc="-5" dirty="0">
                <a:latin typeface="DengXian"/>
                <a:cs typeface="DengXian"/>
              </a:rPr>
              <a:t>se</a:t>
            </a:r>
            <a:r>
              <a:rPr sz="2400" b="1" spc="-10" dirty="0">
                <a:latin typeface="DengXian"/>
                <a:cs typeface="DengXian"/>
              </a:rPr>
              <a:t>t</a:t>
            </a:r>
            <a:r>
              <a:rPr sz="2400" b="1" dirty="0">
                <a:latin typeface="DengXian"/>
                <a:cs typeface="DengXian"/>
              </a:rPr>
              <a:t>s</a:t>
            </a:r>
            <a:endParaRPr sz="2400" dirty="0">
              <a:latin typeface="DengXian"/>
              <a:cs typeface="DengXian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DengXian"/>
                <a:cs typeface="DengXian"/>
              </a:rPr>
              <a:t>T</a:t>
            </a:r>
            <a:r>
              <a:rPr sz="2400" b="1" spc="-10" dirty="0">
                <a:latin typeface="DengXian"/>
                <a:cs typeface="DengXian"/>
              </a:rPr>
              <a:t>w</a:t>
            </a:r>
            <a:r>
              <a:rPr sz="2400" b="1" dirty="0">
                <a:latin typeface="DengXian"/>
                <a:cs typeface="DengXian"/>
              </a:rPr>
              <a:t>o </a:t>
            </a:r>
            <a:r>
              <a:rPr sz="2400" b="1" spc="-5" dirty="0">
                <a:latin typeface="DengXian"/>
                <a:cs typeface="DengXian"/>
              </a:rPr>
              <a:t>o</a:t>
            </a:r>
            <a:r>
              <a:rPr sz="2400" b="1" dirty="0">
                <a:latin typeface="DengXian"/>
                <a:cs typeface="DengXian"/>
              </a:rPr>
              <a:t>r</a:t>
            </a:r>
            <a:r>
              <a:rPr sz="2400" b="1" spc="5" dirty="0">
                <a:latin typeface="DengXian"/>
                <a:cs typeface="DengXian"/>
              </a:rPr>
              <a:t> </a:t>
            </a:r>
            <a:r>
              <a:rPr sz="2400" b="1" spc="-25" dirty="0">
                <a:latin typeface="DengXian"/>
                <a:cs typeface="DengXian"/>
              </a:rPr>
              <a:t>mo</a:t>
            </a:r>
            <a:r>
              <a:rPr sz="2400" b="1" spc="-5" dirty="0">
                <a:latin typeface="DengXian"/>
                <a:cs typeface="DengXian"/>
              </a:rPr>
              <a:t>r</a:t>
            </a:r>
            <a:r>
              <a:rPr sz="2400" b="1" dirty="0">
                <a:latin typeface="DengXian"/>
                <a:cs typeface="DengXian"/>
              </a:rPr>
              <a:t>e</a:t>
            </a:r>
            <a:r>
              <a:rPr sz="2400" b="1" spc="15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distributed</a:t>
            </a:r>
            <a:r>
              <a:rPr sz="2400" b="1" spc="-25" dirty="0">
                <a:latin typeface="DengXian"/>
                <a:cs typeface="DengXian"/>
              </a:rPr>
              <a:t> </a:t>
            </a:r>
            <a:r>
              <a:rPr sz="2400" b="1" spc="-5" dirty="0">
                <a:latin typeface="DengXian"/>
                <a:cs typeface="DengXian"/>
              </a:rPr>
              <a:t>coll</a:t>
            </a:r>
            <a:r>
              <a:rPr sz="2400" b="1" spc="-10" dirty="0">
                <a:latin typeface="DengXian"/>
                <a:cs typeface="DengXian"/>
              </a:rPr>
              <a:t>a</a:t>
            </a:r>
            <a:r>
              <a:rPr sz="2400" b="1" dirty="0">
                <a:latin typeface="DengXian"/>
                <a:cs typeface="DengXian"/>
              </a:rPr>
              <a:t>bora</a:t>
            </a:r>
            <a:r>
              <a:rPr sz="2400" b="1" spc="-15" dirty="0">
                <a:latin typeface="DengXian"/>
                <a:cs typeface="DengXian"/>
              </a:rPr>
              <a:t>t</a:t>
            </a:r>
            <a:r>
              <a:rPr sz="2400" b="1" spc="-5" dirty="0">
                <a:latin typeface="DengXian"/>
                <a:cs typeface="DengXian"/>
              </a:rPr>
              <a:t>i</a:t>
            </a:r>
            <a:r>
              <a:rPr sz="2400" b="1" spc="-10" dirty="0">
                <a:latin typeface="DengXian"/>
                <a:cs typeface="DengXian"/>
              </a:rPr>
              <a:t>o</a:t>
            </a:r>
            <a:r>
              <a:rPr sz="2400" b="1" dirty="0">
                <a:latin typeface="DengXian"/>
                <a:cs typeface="DengXian"/>
              </a:rPr>
              <a:t>n</a:t>
            </a:r>
            <a:r>
              <a:rPr sz="2400" b="1" spc="25" dirty="0">
                <a:latin typeface="DengXian"/>
                <a:cs typeface="DengXian"/>
              </a:rPr>
              <a:t> </a:t>
            </a:r>
            <a:r>
              <a:rPr sz="2400" b="1" dirty="0">
                <a:latin typeface="DengXian"/>
                <a:cs typeface="DengXian"/>
              </a:rPr>
              <a:t>parties</a:t>
            </a:r>
            <a:endParaRPr sz="2400" dirty="0">
              <a:latin typeface="DengXian"/>
              <a:cs typeface="DengXi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4340" y="2578607"/>
            <a:ext cx="5268468" cy="3089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226045" y="2262894"/>
            <a:ext cx="360743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1E52A3"/>
                </a:solidFill>
                <a:latin typeface="DengXian"/>
                <a:cs typeface="DengXian"/>
              </a:rPr>
              <a:t>Dat</a:t>
            </a:r>
            <a:r>
              <a:rPr sz="2000" b="1" dirty="0">
                <a:solidFill>
                  <a:srgbClr val="1E52A3"/>
                </a:solidFill>
                <a:latin typeface="DengXian"/>
                <a:cs typeface="DengXian"/>
              </a:rPr>
              <a:t>a</a:t>
            </a:r>
            <a:r>
              <a:rPr sz="2000" b="1" spc="5" dirty="0">
                <a:solidFill>
                  <a:srgbClr val="1E52A3"/>
                </a:solidFill>
                <a:latin typeface="DengXian"/>
                <a:cs typeface="DengXian"/>
              </a:rPr>
              <a:t> </a:t>
            </a:r>
            <a:r>
              <a:rPr sz="2000" b="1" spc="-5" dirty="0">
                <a:solidFill>
                  <a:srgbClr val="1E52A3"/>
                </a:solidFill>
                <a:latin typeface="DengXian"/>
                <a:cs typeface="DengXian"/>
              </a:rPr>
              <a:t>im</a:t>
            </a:r>
            <a:r>
              <a:rPr sz="2000" b="1" spc="5" dirty="0">
                <a:solidFill>
                  <a:srgbClr val="1E52A3"/>
                </a:solidFill>
                <a:latin typeface="DengXian"/>
                <a:cs typeface="DengXian"/>
              </a:rPr>
              <a:t>b</a:t>
            </a:r>
            <a:r>
              <a:rPr sz="2000" b="1" dirty="0">
                <a:solidFill>
                  <a:srgbClr val="1E52A3"/>
                </a:solidFill>
                <a:latin typeface="DengXian"/>
                <a:cs typeface="DengXian"/>
              </a:rPr>
              <a:t>alanced:</a:t>
            </a:r>
            <a:r>
              <a:rPr sz="2000" b="1" spc="-35" dirty="0">
                <a:solidFill>
                  <a:srgbClr val="1E52A3"/>
                </a:solidFill>
                <a:latin typeface="DengXian"/>
                <a:cs typeface="DengXian"/>
              </a:rPr>
              <a:t> </a:t>
            </a:r>
            <a:r>
              <a:rPr sz="2000" b="1" spc="-5" dirty="0">
                <a:solidFill>
                  <a:srgbClr val="1E52A3"/>
                </a:solidFill>
                <a:latin typeface="DengXian"/>
                <a:cs typeface="DengXian"/>
              </a:rPr>
              <a:t>thre</a:t>
            </a:r>
            <a:r>
              <a:rPr sz="2000" b="1" dirty="0">
                <a:solidFill>
                  <a:srgbClr val="1E52A3"/>
                </a:solidFill>
                <a:latin typeface="DengXian"/>
                <a:cs typeface="DengXian"/>
              </a:rPr>
              <a:t>e</a:t>
            </a:r>
            <a:r>
              <a:rPr sz="2000" b="1" spc="-5" dirty="0">
                <a:solidFill>
                  <a:srgbClr val="1E52A3"/>
                </a:solidFill>
                <a:latin typeface="DengXian"/>
                <a:cs typeface="DengXian"/>
              </a:rPr>
              <a:t> </a:t>
            </a:r>
            <a:r>
              <a:rPr sz="2000" b="1" dirty="0">
                <a:solidFill>
                  <a:srgbClr val="1E52A3"/>
                </a:solidFill>
                <a:latin typeface="DengXian"/>
                <a:cs typeface="DengXian"/>
              </a:rPr>
              <a:t>c</a:t>
            </a:r>
            <a:r>
              <a:rPr sz="2000" b="1" spc="-5" dirty="0">
                <a:solidFill>
                  <a:srgbClr val="1E52A3"/>
                </a:solidFill>
                <a:latin typeface="DengXian"/>
                <a:cs typeface="DengXian"/>
              </a:rPr>
              <a:t>enters</a:t>
            </a:r>
            <a:endParaRPr sz="2000" dirty="0">
              <a:latin typeface="DengXian"/>
              <a:cs typeface="DengXi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43471" y="2578607"/>
            <a:ext cx="5219700" cy="30891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648959" y="5853909"/>
            <a:ext cx="61944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Shaoq</a:t>
            </a:r>
            <a:r>
              <a:rPr sz="1800" b="1" dirty="0">
                <a:latin typeface="DengXian"/>
                <a:cs typeface="DengXian"/>
              </a:rPr>
              <a:t>i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Che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t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a</a:t>
            </a:r>
            <a:r>
              <a:rPr sz="1800" b="1" spc="-10" dirty="0">
                <a:latin typeface="DengXian"/>
                <a:cs typeface="DengXian"/>
              </a:rPr>
              <a:t>l</a:t>
            </a:r>
            <a:r>
              <a:rPr sz="1800" b="1" dirty="0">
                <a:latin typeface="DengXian"/>
                <a:cs typeface="DengXian"/>
              </a:rPr>
              <a:t>.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ang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Ya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10" dirty="0">
                <a:latin typeface="DengXian"/>
                <a:cs typeface="DengXian"/>
              </a:rPr>
              <a:t>g,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Qi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L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u,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dirty="0">
                <a:latin typeface="DengXian"/>
                <a:cs typeface="DengXian"/>
              </a:rPr>
              <a:t>,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900" b="1" i="1" spc="-50" dirty="0">
                <a:latin typeface="DengXian"/>
                <a:cs typeface="DengXian"/>
              </a:rPr>
              <a:t>Bi</a:t>
            </a:r>
            <a:r>
              <a:rPr sz="1900" b="1" i="1" spc="-65" dirty="0">
                <a:latin typeface="DengXian"/>
                <a:cs typeface="DengXian"/>
              </a:rPr>
              <a:t>o</a:t>
            </a:r>
            <a:r>
              <a:rPr sz="1900" b="1" i="1" spc="-55" dirty="0">
                <a:latin typeface="DengXian"/>
                <a:cs typeface="DengXian"/>
              </a:rPr>
              <a:t>in</a:t>
            </a:r>
            <a:r>
              <a:rPr sz="1900" b="1" i="1" spc="-35" dirty="0">
                <a:latin typeface="DengXian"/>
                <a:cs typeface="DengXian"/>
              </a:rPr>
              <a:t>f</a:t>
            </a:r>
            <a:r>
              <a:rPr sz="1900" b="1" i="1" spc="-65" dirty="0">
                <a:latin typeface="DengXian"/>
                <a:cs typeface="DengXian"/>
              </a:rPr>
              <a:t>ormat</a:t>
            </a:r>
            <a:r>
              <a:rPr sz="1900" b="1" i="1" spc="-40" dirty="0">
                <a:latin typeface="DengXian"/>
                <a:cs typeface="DengXian"/>
              </a:rPr>
              <a:t>i</a:t>
            </a:r>
            <a:r>
              <a:rPr sz="1900" b="1" i="1" spc="-55" dirty="0">
                <a:latin typeface="DengXian"/>
                <a:cs typeface="DengXian"/>
              </a:rPr>
              <a:t>c</a:t>
            </a:r>
            <a:r>
              <a:rPr sz="1900" b="1" i="1" spc="-35" dirty="0">
                <a:latin typeface="DengXian"/>
                <a:cs typeface="DengXian"/>
              </a:rPr>
              <a:t>s</a:t>
            </a:r>
            <a:r>
              <a:rPr sz="1800" b="1" dirty="0">
                <a:latin typeface="DengXian"/>
                <a:cs typeface="DengXian"/>
              </a:rPr>
              <a:t>.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69</a:t>
            </a:fld>
            <a:endParaRPr spc="-10" dirty="0"/>
          </a:p>
        </p:txBody>
      </p:sp>
      <p:sp>
        <p:nvSpPr>
          <p:cNvPr id="9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590"/>
              </a:lnSpc>
            </a:pPr>
            <a:r>
              <a:rPr sz="2400" spc="-20" dirty="0"/>
              <a:t>Challenge</a:t>
            </a:r>
            <a:r>
              <a:rPr sz="2400" spc="-15" dirty="0"/>
              <a:t>s</a:t>
            </a:r>
            <a:r>
              <a:rPr sz="2400" spc="15" dirty="0"/>
              <a:t> </a:t>
            </a:r>
            <a:r>
              <a:rPr sz="2400" spc="-5" dirty="0"/>
              <a:t>t</a:t>
            </a:r>
            <a:r>
              <a:rPr sz="2400" dirty="0"/>
              <a:t>o</a:t>
            </a:r>
            <a:r>
              <a:rPr sz="2400" spc="-15" dirty="0"/>
              <a:t> </a:t>
            </a:r>
            <a:r>
              <a:rPr sz="2400" dirty="0"/>
              <a:t>AI</a:t>
            </a:r>
            <a:r>
              <a:rPr sz="2400" dirty="0">
                <a:latin typeface="Microsoft YaHei"/>
                <a:cs typeface="Microsoft YaHei"/>
              </a:rPr>
              <a:t>：</a:t>
            </a:r>
            <a:r>
              <a:rPr sz="2400" spc="-15" dirty="0"/>
              <a:t>small</a:t>
            </a:r>
            <a:r>
              <a:rPr sz="2400" spc="-5" dirty="0"/>
              <a:t> </a:t>
            </a:r>
            <a:r>
              <a:rPr sz="2400" spc="-20" dirty="0"/>
              <a:t>d</a:t>
            </a:r>
            <a:r>
              <a:rPr sz="2400" spc="-10" dirty="0"/>
              <a:t>a</a:t>
            </a:r>
            <a:r>
              <a:rPr sz="2400" spc="-15" dirty="0"/>
              <a:t>ta</a:t>
            </a:r>
            <a:r>
              <a:rPr sz="2400" spc="5" dirty="0"/>
              <a:t> </a:t>
            </a:r>
            <a:r>
              <a:rPr sz="2400" spc="-10" dirty="0"/>
              <a:t>a</a:t>
            </a:r>
            <a:r>
              <a:rPr sz="2400" spc="-20" dirty="0"/>
              <a:t>nd</a:t>
            </a:r>
            <a:r>
              <a:rPr sz="2400" spc="-15" dirty="0"/>
              <a:t> </a:t>
            </a:r>
            <a:r>
              <a:rPr sz="2400" spc="-20" dirty="0"/>
              <a:t>fra</a:t>
            </a:r>
            <a:r>
              <a:rPr sz="2400" spc="-15" dirty="0"/>
              <a:t>g</a:t>
            </a:r>
            <a:r>
              <a:rPr sz="2400" spc="-25" dirty="0"/>
              <a:t>me</a:t>
            </a:r>
            <a:r>
              <a:rPr sz="2400" dirty="0"/>
              <a:t>nt</a:t>
            </a:r>
            <a:r>
              <a:rPr sz="2400" spc="-10" dirty="0"/>
              <a:t>e</a:t>
            </a:r>
            <a:r>
              <a:rPr sz="2400" spc="-20" dirty="0"/>
              <a:t>d</a:t>
            </a:r>
            <a:r>
              <a:rPr sz="2400" spc="15" dirty="0"/>
              <a:t> </a:t>
            </a:r>
            <a:r>
              <a:rPr sz="2400" spc="-15" dirty="0"/>
              <a:t>dat</a:t>
            </a:r>
            <a:r>
              <a:rPr sz="2400" spc="-10" dirty="0"/>
              <a:t>a,</a:t>
            </a:r>
            <a:r>
              <a:rPr sz="2400" dirty="0"/>
              <a:t> N</a:t>
            </a:r>
            <a:r>
              <a:rPr sz="2400" spc="-5" dirty="0"/>
              <a:t>o</a:t>
            </a:r>
            <a:r>
              <a:rPr sz="2400" spc="25" dirty="0"/>
              <a:t>n</a:t>
            </a:r>
            <a:r>
              <a:rPr sz="2400" spc="-15" dirty="0"/>
              <a:t>-iid,</a:t>
            </a:r>
            <a:r>
              <a:rPr sz="2400" dirty="0"/>
              <a:t> N</a:t>
            </a:r>
            <a:r>
              <a:rPr sz="2400" spc="-5" dirty="0"/>
              <a:t>o</a:t>
            </a:r>
            <a:r>
              <a:rPr sz="2400" dirty="0"/>
              <a:t>n</a:t>
            </a:r>
            <a:r>
              <a:rPr sz="2400" spc="-20" dirty="0"/>
              <a:t>-</a:t>
            </a:r>
            <a:r>
              <a:rPr sz="2400" spc="-30" dirty="0"/>
              <a:t>b</a:t>
            </a:r>
            <a:r>
              <a:rPr sz="2400" spc="-15" dirty="0"/>
              <a:t>alanc</a:t>
            </a:r>
            <a:r>
              <a:rPr sz="2400" spc="-25" dirty="0"/>
              <a:t>e</a:t>
            </a:r>
            <a:r>
              <a:rPr sz="2400" spc="-15" dirty="0"/>
              <a:t>d,</a:t>
            </a:r>
            <a:r>
              <a:rPr sz="2400" spc="-10" dirty="0"/>
              <a:t> </a:t>
            </a:r>
            <a:r>
              <a:rPr sz="2400" dirty="0"/>
              <a:t>non</a:t>
            </a:r>
            <a:r>
              <a:rPr sz="2400" spc="-20" dirty="0"/>
              <a:t>-</a:t>
            </a:r>
            <a:r>
              <a:rPr sz="2400" dirty="0">
                <a:latin typeface="Microsoft YaHei"/>
                <a:cs typeface="Microsoft YaHei"/>
              </a:rPr>
              <a:t>c</a:t>
            </a:r>
            <a:r>
              <a:rPr sz="2400" spc="-10" dirty="0">
                <a:latin typeface="Microsoft YaHei"/>
                <a:cs typeface="Microsoft YaHei"/>
              </a:rPr>
              <a:t>o</a:t>
            </a:r>
            <a:r>
              <a:rPr sz="2400" dirty="0">
                <a:latin typeface="Microsoft YaHei"/>
                <a:cs typeface="Microsoft YaHei"/>
              </a:rPr>
              <a:t>op</a:t>
            </a:r>
            <a:r>
              <a:rPr sz="2400" spc="-15" dirty="0">
                <a:latin typeface="Microsoft YaHei"/>
                <a:cs typeface="Microsoft YaHei"/>
              </a:rPr>
              <a:t>e</a:t>
            </a:r>
            <a:r>
              <a:rPr sz="2400" dirty="0">
                <a:latin typeface="Microsoft YaHei"/>
                <a:cs typeface="Microsoft YaHei"/>
              </a:rPr>
              <a:t>rati</a:t>
            </a:r>
            <a:r>
              <a:rPr sz="2400" spc="-30" dirty="0">
                <a:latin typeface="Microsoft YaHei"/>
                <a:cs typeface="Microsoft YaHei"/>
              </a:rPr>
              <a:t>v</a:t>
            </a:r>
            <a:r>
              <a:rPr sz="2400" dirty="0">
                <a:latin typeface="Microsoft YaHei"/>
                <a:cs typeface="Microsoft YaHei"/>
              </a:rPr>
              <a:t>e</a:t>
            </a:r>
            <a:r>
              <a:rPr sz="2400" spc="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or</a:t>
            </a:r>
            <a:r>
              <a:rPr sz="2400" spc="-1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mali</a:t>
            </a:r>
            <a:r>
              <a:rPr sz="2400" spc="-10" dirty="0">
                <a:latin typeface="Microsoft YaHei"/>
                <a:cs typeface="Microsoft YaHei"/>
              </a:rPr>
              <a:t>c</a:t>
            </a:r>
            <a:r>
              <a:rPr sz="2400" dirty="0">
                <a:latin typeface="Microsoft YaHei"/>
                <a:cs typeface="Microsoft YaHei"/>
              </a:rPr>
              <a:t>ious,</a:t>
            </a:r>
            <a:r>
              <a:rPr sz="2400" spc="1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di</a:t>
            </a:r>
            <a:r>
              <a:rPr sz="2400" spc="65" dirty="0">
                <a:latin typeface="Microsoft YaHei"/>
                <a:cs typeface="Microsoft YaHei"/>
              </a:rPr>
              <a:t>r</a:t>
            </a:r>
            <a:r>
              <a:rPr sz="2400" dirty="0">
                <a:latin typeface="Microsoft YaHei"/>
                <a:cs typeface="Microsoft YaHei"/>
              </a:rPr>
              <a:t>ty dat</a:t>
            </a:r>
            <a:r>
              <a:rPr sz="2400" spc="5" dirty="0">
                <a:latin typeface="Microsoft YaHei"/>
                <a:cs typeface="Microsoft YaHei"/>
              </a:rPr>
              <a:t>a</a:t>
            </a:r>
            <a:r>
              <a:rPr sz="2400" dirty="0">
                <a:latin typeface="Microsoft YaHei"/>
                <a:cs typeface="Microsoft YaHei"/>
              </a:rPr>
              <a:t>, inco</a:t>
            </a:r>
            <a:r>
              <a:rPr sz="2400" spc="-10" dirty="0">
                <a:latin typeface="Microsoft YaHei"/>
                <a:cs typeface="Microsoft YaHei"/>
              </a:rPr>
              <a:t>m</a:t>
            </a:r>
            <a:r>
              <a:rPr sz="2400" dirty="0">
                <a:latin typeface="Microsoft YaHei"/>
                <a:cs typeface="Microsoft YaHei"/>
              </a:rPr>
              <a:t>pl</a:t>
            </a:r>
            <a:r>
              <a:rPr sz="2400" spc="-10" dirty="0">
                <a:latin typeface="Microsoft YaHei"/>
                <a:cs typeface="Microsoft YaHei"/>
              </a:rPr>
              <a:t>et</a:t>
            </a:r>
            <a:r>
              <a:rPr sz="2400" dirty="0">
                <a:latin typeface="Microsoft YaHei"/>
                <a:cs typeface="Microsoft YaHei"/>
              </a:rPr>
              <a:t>e</a:t>
            </a:r>
            <a:r>
              <a:rPr sz="2400" spc="3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dat</a:t>
            </a:r>
            <a:r>
              <a:rPr sz="2400" spc="5" dirty="0">
                <a:latin typeface="Microsoft YaHei"/>
                <a:cs typeface="Microsoft YaHei"/>
              </a:rPr>
              <a:t>a</a:t>
            </a:r>
            <a:r>
              <a:rPr sz="2400" dirty="0">
                <a:latin typeface="Microsoft YaHei"/>
                <a:cs typeface="Microsoft YaHei"/>
              </a:rPr>
              <a:t>,</a:t>
            </a:r>
            <a:r>
              <a:rPr sz="2400" spc="-1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ou</a:t>
            </a:r>
            <a:r>
              <a:rPr sz="2400" spc="-10" dirty="0">
                <a:latin typeface="Microsoft YaHei"/>
                <a:cs typeface="Microsoft YaHei"/>
              </a:rPr>
              <a:t>t</a:t>
            </a:r>
            <a:r>
              <a:rPr sz="2400" dirty="0">
                <a:latin typeface="Microsoft YaHei"/>
                <a:cs typeface="Microsoft YaHei"/>
              </a:rPr>
              <a:t>dat</a:t>
            </a:r>
            <a:r>
              <a:rPr sz="2400" spc="-10" dirty="0">
                <a:latin typeface="Microsoft YaHei"/>
                <a:cs typeface="Microsoft YaHei"/>
              </a:rPr>
              <a:t>e</a:t>
            </a:r>
            <a:r>
              <a:rPr sz="2400" dirty="0">
                <a:latin typeface="Microsoft YaHei"/>
                <a:cs typeface="Microsoft YaHei"/>
              </a:rPr>
              <a:t>d</a:t>
            </a:r>
            <a:r>
              <a:rPr sz="2400" spc="1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dat</a:t>
            </a:r>
            <a:r>
              <a:rPr sz="2400" spc="5" dirty="0">
                <a:latin typeface="Microsoft YaHei"/>
                <a:cs typeface="Microsoft YaHei"/>
              </a:rPr>
              <a:t>a</a:t>
            </a:r>
            <a:r>
              <a:rPr sz="2400" dirty="0">
                <a:latin typeface="Microsoft YaHei"/>
                <a:cs typeface="Microsoft YaHei"/>
              </a:rPr>
              <a:t>…</a:t>
            </a:r>
          </a:p>
        </p:txBody>
      </p:sp>
      <p:sp>
        <p:nvSpPr>
          <p:cNvPr id="3" name="object 3"/>
          <p:cNvSpPr/>
          <p:nvPr/>
        </p:nvSpPr>
        <p:spPr>
          <a:xfrm>
            <a:off x="1199388" y="1970532"/>
            <a:ext cx="2414016" cy="1607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197852" y="1770888"/>
            <a:ext cx="2423159" cy="2584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369052" y="1328927"/>
            <a:ext cx="1758696" cy="1446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369052" y="2958973"/>
            <a:ext cx="1758950" cy="540385"/>
          </a:xfrm>
          <a:custGeom>
            <a:avLst/>
            <a:gdLst/>
            <a:ahLst/>
            <a:cxnLst/>
            <a:rect l="l" t="t" r="r" b="b"/>
            <a:pathLst>
              <a:path w="1758950" h="540385">
                <a:moveTo>
                  <a:pt x="0" y="0"/>
                </a:moveTo>
                <a:lnTo>
                  <a:pt x="0" y="462914"/>
                </a:lnTo>
                <a:lnTo>
                  <a:pt x="2915" y="469251"/>
                </a:lnTo>
                <a:lnTo>
                  <a:pt x="44829" y="487331"/>
                </a:lnTo>
                <a:lnTo>
                  <a:pt x="98151" y="498412"/>
                </a:lnTo>
                <a:lnTo>
                  <a:pt x="169663" y="508529"/>
                </a:lnTo>
                <a:lnTo>
                  <a:pt x="211675" y="513177"/>
                </a:lnTo>
                <a:lnTo>
                  <a:pt x="257555" y="517525"/>
                </a:lnTo>
                <a:lnTo>
                  <a:pt x="307078" y="521552"/>
                </a:lnTo>
                <a:lnTo>
                  <a:pt x="360017" y="525240"/>
                </a:lnTo>
                <a:lnTo>
                  <a:pt x="416146" y="528568"/>
                </a:lnTo>
                <a:lnTo>
                  <a:pt x="537067" y="534066"/>
                </a:lnTo>
                <a:lnTo>
                  <a:pt x="601406" y="536197"/>
                </a:lnTo>
                <a:lnTo>
                  <a:pt x="736713" y="539121"/>
                </a:lnTo>
                <a:lnTo>
                  <a:pt x="879348" y="540130"/>
                </a:lnTo>
                <a:lnTo>
                  <a:pt x="1021982" y="539121"/>
                </a:lnTo>
                <a:lnTo>
                  <a:pt x="1157289" y="536197"/>
                </a:lnTo>
                <a:lnTo>
                  <a:pt x="1283457" y="531517"/>
                </a:lnTo>
                <a:lnTo>
                  <a:pt x="1342549" y="528568"/>
                </a:lnTo>
                <a:lnTo>
                  <a:pt x="1398678" y="525240"/>
                </a:lnTo>
                <a:lnTo>
                  <a:pt x="1451617" y="521552"/>
                </a:lnTo>
                <a:lnTo>
                  <a:pt x="1501140" y="517525"/>
                </a:lnTo>
                <a:lnTo>
                  <a:pt x="1547020" y="513177"/>
                </a:lnTo>
                <a:lnTo>
                  <a:pt x="1589032" y="508529"/>
                </a:lnTo>
                <a:lnTo>
                  <a:pt x="1626948" y="503600"/>
                </a:lnTo>
                <a:lnTo>
                  <a:pt x="1689592" y="492982"/>
                </a:lnTo>
                <a:lnTo>
                  <a:pt x="1733139" y="481479"/>
                </a:lnTo>
                <a:lnTo>
                  <a:pt x="1758696" y="462914"/>
                </a:lnTo>
                <a:lnTo>
                  <a:pt x="1758696" y="77215"/>
                </a:lnTo>
                <a:lnTo>
                  <a:pt x="879348" y="77215"/>
                </a:lnTo>
                <a:lnTo>
                  <a:pt x="736713" y="76206"/>
                </a:lnTo>
                <a:lnTo>
                  <a:pt x="601406" y="73282"/>
                </a:lnTo>
                <a:lnTo>
                  <a:pt x="537067" y="71151"/>
                </a:lnTo>
                <a:lnTo>
                  <a:pt x="416146" y="65653"/>
                </a:lnTo>
                <a:lnTo>
                  <a:pt x="360017" y="62325"/>
                </a:lnTo>
                <a:lnTo>
                  <a:pt x="307078" y="58637"/>
                </a:lnTo>
                <a:lnTo>
                  <a:pt x="257555" y="54610"/>
                </a:lnTo>
                <a:lnTo>
                  <a:pt x="211675" y="50262"/>
                </a:lnTo>
                <a:lnTo>
                  <a:pt x="169663" y="45614"/>
                </a:lnTo>
                <a:lnTo>
                  <a:pt x="131747" y="40685"/>
                </a:lnTo>
                <a:lnTo>
                  <a:pt x="69103" y="30067"/>
                </a:lnTo>
                <a:lnTo>
                  <a:pt x="25556" y="18564"/>
                </a:lnTo>
                <a:lnTo>
                  <a:pt x="2915" y="6336"/>
                </a:lnTo>
                <a:lnTo>
                  <a:pt x="0" y="0"/>
                </a:lnTo>
                <a:close/>
              </a:path>
              <a:path w="1758950" h="540385">
                <a:moveTo>
                  <a:pt x="1758696" y="0"/>
                </a:moveTo>
                <a:lnTo>
                  <a:pt x="1713866" y="24416"/>
                </a:lnTo>
                <a:lnTo>
                  <a:pt x="1660544" y="35497"/>
                </a:lnTo>
                <a:lnTo>
                  <a:pt x="1589032" y="45614"/>
                </a:lnTo>
                <a:lnTo>
                  <a:pt x="1547020" y="50262"/>
                </a:lnTo>
                <a:lnTo>
                  <a:pt x="1501140" y="54609"/>
                </a:lnTo>
                <a:lnTo>
                  <a:pt x="1451617" y="58637"/>
                </a:lnTo>
                <a:lnTo>
                  <a:pt x="1398678" y="62325"/>
                </a:lnTo>
                <a:lnTo>
                  <a:pt x="1283457" y="68602"/>
                </a:lnTo>
                <a:lnTo>
                  <a:pt x="1157289" y="73282"/>
                </a:lnTo>
                <a:lnTo>
                  <a:pt x="1021982" y="76206"/>
                </a:lnTo>
                <a:lnTo>
                  <a:pt x="879348" y="77215"/>
                </a:lnTo>
                <a:lnTo>
                  <a:pt x="1758696" y="77215"/>
                </a:lnTo>
                <a:lnTo>
                  <a:pt x="175869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69052" y="2881883"/>
            <a:ext cx="1758950" cy="154305"/>
          </a:xfrm>
          <a:custGeom>
            <a:avLst/>
            <a:gdLst/>
            <a:ahLst/>
            <a:cxnLst/>
            <a:rect l="l" t="t" r="r" b="b"/>
            <a:pathLst>
              <a:path w="1758950" h="154305">
                <a:moveTo>
                  <a:pt x="879348" y="0"/>
                </a:moveTo>
                <a:lnTo>
                  <a:pt x="736713" y="1009"/>
                </a:lnTo>
                <a:lnTo>
                  <a:pt x="601406" y="3932"/>
                </a:lnTo>
                <a:lnTo>
                  <a:pt x="475238" y="8610"/>
                </a:lnTo>
                <a:lnTo>
                  <a:pt x="360017" y="14882"/>
                </a:lnTo>
                <a:lnTo>
                  <a:pt x="307078" y="18566"/>
                </a:lnTo>
                <a:lnTo>
                  <a:pt x="257555" y="22590"/>
                </a:lnTo>
                <a:lnTo>
                  <a:pt x="211675" y="26932"/>
                </a:lnTo>
                <a:lnTo>
                  <a:pt x="169663" y="31574"/>
                </a:lnTo>
                <a:lnTo>
                  <a:pt x="131747" y="36495"/>
                </a:lnTo>
                <a:lnTo>
                  <a:pt x="69103" y="47095"/>
                </a:lnTo>
                <a:lnTo>
                  <a:pt x="25556" y="58573"/>
                </a:lnTo>
                <a:lnTo>
                  <a:pt x="0" y="77088"/>
                </a:lnTo>
                <a:lnTo>
                  <a:pt x="2915" y="83425"/>
                </a:lnTo>
                <a:lnTo>
                  <a:pt x="44829" y="101505"/>
                </a:lnTo>
                <a:lnTo>
                  <a:pt x="98151" y="112586"/>
                </a:lnTo>
                <a:lnTo>
                  <a:pt x="169663" y="122703"/>
                </a:lnTo>
                <a:lnTo>
                  <a:pt x="211675" y="127351"/>
                </a:lnTo>
                <a:lnTo>
                  <a:pt x="257555" y="131698"/>
                </a:lnTo>
                <a:lnTo>
                  <a:pt x="307078" y="135726"/>
                </a:lnTo>
                <a:lnTo>
                  <a:pt x="360017" y="139414"/>
                </a:lnTo>
                <a:lnTo>
                  <a:pt x="475238" y="145691"/>
                </a:lnTo>
                <a:lnTo>
                  <a:pt x="601406" y="150371"/>
                </a:lnTo>
                <a:lnTo>
                  <a:pt x="736713" y="153295"/>
                </a:lnTo>
                <a:lnTo>
                  <a:pt x="879348" y="154304"/>
                </a:lnTo>
                <a:lnTo>
                  <a:pt x="1021982" y="153295"/>
                </a:lnTo>
                <a:lnTo>
                  <a:pt x="1157289" y="150371"/>
                </a:lnTo>
                <a:lnTo>
                  <a:pt x="1221628" y="148240"/>
                </a:lnTo>
                <a:lnTo>
                  <a:pt x="1342549" y="142742"/>
                </a:lnTo>
                <a:lnTo>
                  <a:pt x="1398678" y="139414"/>
                </a:lnTo>
                <a:lnTo>
                  <a:pt x="1451617" y="135726"/>
                </a:lnTo>
                <a:lnTo>
                  <a:pt x="1501140" y="131699"/>
                </a:lnTo>
                <a:lnTo>
                  <a:pt x="1547020" y="127351"/>
                </a:lnTo>
                <a:lnTo>
                  <a:pt x="1589032" y="122703"/>
                </a:lnTo>
                <a:lnTo>
                  <a:pt x="1626948" y="117774"/>
                </a:lnTo>
                <a:lnTo>
                  <a:pt x="1689592" y="107156"/>
                </a:lnTo>
                <a:lnTo>
                  <a:pt x="1733139" y="95653"/>
                </a:lnTo>
                <a:lnTo>
                  <a:pt x="1758696" y="77088"/>
                </a:lnTo>
                <a:lnTo>
                  <a:pt x="1755780" y="70770"/>
                </a:lnTo>
                <a:lnTo>
                  <a:pt x="1713866" y="52734"/>
                </a:lnTo>
                <a:lnTo>
                  <a:pt x="1660544" y="41675"/>
                </a:lnTo>
                <a:lnTo>
                  <a:pt x="1589032" y="31574"/>
                </a:lnTo>
                <a:lnTo>
                  <a:pt x="1547020" y="26932"/>
                </a:lnTo>
                <a:lnTo>
                  <a:pt x="1501140" y="22590"/>
                </a:lnTo>
                <a:lnTo>
                  <a:pt x="1451617" y="18566"/>
                </a:lnTo>
                <a:lnTo>
                  <a:pt x="1398678" y="14882"/>
                </a:lnTo>
                <a:lnTo>
                  <a:pt x="1283457" y="8610"/>
                </a:lnTo>
                <a:lnTo>
                  <a:pt x="1157289" y="3932"/>
                </a:lnTo>
                <a:lnTo>
                  <a:pt x="1090664" y="2242"/>
                </a:lnTo>
                <a:lnTo>
                  <a:pt x="1021982" y="1009"/>
                </a:lnTo>
                <a:lnTo>
                  <a:pt x="951467" y="255"/>
                </a:lnTo>
                <a:lnTo>
                  <a:pt x="879348" y="0"/>
                </a:lnTo>
                <a:close/>
              </a:path>
            </a:pathLst>
          </a:custGeom>
          <a:solidFill>
            <a:srgbClr val="A9CE9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369052" y="2881883"/>
            <a:ext cx="1758950" cy="154305"/>
          </a:xfrm>
          <a:custGeom>
            <a:avLst/>
            <a:gdLst/>
            <a:ahLst/>
            <a:cxnLst/>
            <a:rect l="l" t="t" r="r" b="b"/>
            <a:pathLst>
              <a:path w="1758950" h="154305">
                <a:moveTo>
                  <a:pt x="1758696" y="77088"/>
                </a:moveTo>
                <a:lnTo>
                  <a:pt x="1713866" y="101505"/>
                </a:lnTo>
                <a:lnTo>
                  <a:pt x="1660544" y="112586"/>
                </a:lnTo>
                <a:lnTo>
                  <a:pt x="1589032" y="122703"/>
                </a:lnTo>
                <a:lnTo>
                  <a:pt x="1547020" y="127351"/>
                </a:lnTo>
                <a:lnTo>
                  <a:pt x="1501140" y="131699"/>
                </a:lnTo>
                <a:lnTo>
                  <a:pt x="1451617" y="135726"/>
                </a:lnTo>
                <a:lnTo>
                  <a:pt x="1398678" y="139414"/>
                </a:lnTo>
                <a:lnTo>
                  <a:pt x="1342549" y="142742"/>
                </a:lnTo>
                <a:lnTo>
                  <a:pt x="1283457" y="145691"/>
                </a:lnTo>
                <a:lnTo>
                  <a:pt x="1221628" y="148240"/>
                </a:lnTo>
                <a:lnTo>
                  <a:pt x="1157289" y="150371"/>
                </a:lnTo>
                <a:lnTo>
                  <a:pt x="1090664" y="152062"/>
                </a:lnTo>
                <a:lnTo>
                  <a:pt x="1021982" y="153295"/>
                </a:lnTo>
                <a:lnTo>
                  <a:pt x="951467" y="154049"/>
                </a:lnTo>
                <a:lnTo>
                  <a:pt x="879348" y="154304"/>
                </a:lnTo>
                <a:lnTo>
                  <a:pt x="807228" y="154049"/>
                </a:lnTo>
                <a:lnTo>
                  <a:pt x="736713" y="153295"/>
                </a:lnTo>
                <a:lnTo>
                  <a:pt x="668031" y="152062"/>
                </a:lnTo>
                <a:lnTo>
                  <a:pt x="601406" y="150371"/>
                </a:lnTo>
                <a:lnTo>
                  <a:pt x="537067" y="148240"/>
                </a:lnTo>
                <a:lnTo>
                  <a:pt x="475238" y="145691"/>
                </a:lnTo>
                <a:lnTo>
                  <a:pt x="416146" y="142742"/>
                </a:lnTo>
                <a:lnTo>
                  <a:pt x="360017" y="139414"/>
                </a:lnTo>
                <a:lnTo>
                  <a:pt x="307078" y="135726"/>
                </a:lnTo>
                <a:lnTo>
                  <a:pt x="257555" y="131698"/>
                </a:lnTo>
                <a:lnTo>
                  <a:pt x="211675" y="127351"/>
                </a:lnTo>
                <a:lnTo>
                  <a:pt x="169663" y="122703"/>
                </a:lnTo>
                <a:lnTo>
                  <a:pt x="131747" y="117774"/>
                </a:lnTo>
                <a:lnTo>
                  <a:pt x="69103" y="107156"/>
                </a:lnTo>
                <a:lnTo>
                  <a:pt x="25556" y="95653"/>
                </a:lnTo>
                <a:lnTo>
                  <a:pt x="0" y="77088"/>
                </a:lnTo>
                <a:lnTo>
                  <a:pt x="2915" y="70770"/>
                </a:lnTo>
                <a:lnTo>
                  <a:pt x="44829" y="52734"/>
                </a:lnTo>
                <a:lnTo>
                  <a:pt x="98151" y="41675"/>
                </a:lnTo>
                <a:lnTo>
                  <a:pt x="169663" y="31574"/>
                </a:lnTo>
                <a:lnTo>
                  <a:pt x="211675" y="26932"/>
                </a:lnTo>
                <a:lnTo>
                  <a:pt x="257555" y="22590"/>
                </a:lnTo>
                <a:lnTo>
                  <a:pt x="307078" y="18566"/>
                </a:lnTo>
                <a:lnTo>
                  <a:pt x="360017" y="14882"/>
                </a:lnTo>
                <a:lnTo>
                  <a:pt x="416146" y="11556"/>
                </a:lnTo>
                <a:lnTo>
                  <a:pt x="475238" y="8610"/>
                </a:lnTo>
                <a:lnTo>
                  <a:pt x="537067" y="6062"/>
                </a:lnTo>
                <a:lnTo>
                  <a:pt x="601406" y="3932"/>
                </a:lnTo>
                <a:lnTo>
                  <a:pt x="668031" y="2242"/>
                </a:lnTo>
                <a:lnTo>
                  <a:pt x="736713" y="1009"/>
                </a:lnTo>
                <a:lnTo>
                  <a:pt x="807228" y="255"/>
                </a:lnTo>
                <a:lnTo>
                  <a:pt x="879348" y="0"/>
                </a:lnTo>
                <a:lnTo>
                  <a:pt x="951467" y="255"/>
                </a:lnTo>
                <a:lnTo>
                  <a:pt x="1021982" y="1009"/>
                </a:lnTo>
                <a:lnTo>
                  <a:pt x="1090664" y="2242"/>
                </a:lnTo>
                <a:lnTo>
                  <a:pt x="1157289" y="3932"/>
                </a:lnTo>
                <a:lnTo>
                  <a:pt x="1221628" y="6062"/>
                </a:lnTo>
                <a:lnTo>
                  <a:pt x="1283457" y="8610"/>
                </a:lnTo>
                <a:lnTo>
                  <a:pt x="1342549" y="11556"/>
                </a:lnTo>
                <a:lnTo>
                  <a:pt x="1398678" y="14882"/>
                </a:lnTo>
                <a:lnTo>
                  <a:pt x="1451617" y="18566"/>
                </a:lnTo>
                <a:lnTo>
                  <a:pt x="1501140" y="22590"/>
                </a:lnTo>
                <a:lnTo>
                  <a:pt x="1547020" y="26932"/>
                </a:lnTo>
                <a:lnTo>
                  <a:pt x="1589032" y="31574"/>
                </a:lnTo>
                <a:lnTo>
                  <a:pt x="1626948" y="36495"/>
                </a:lnTo>
                <a:lnTo>
                  <a:pt x="1689592" y="47095"/>
                </a:lnTo>
                <a:lnTo>
                  <a:pt x="1733139" y="58573"/>
                </a:lnTo>
                <a:lnTo>
                  <a:pt x="1758696" y="770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5369052" y="2958973"/>
            <a:ext cx="1758950" cy="540385"/>
          </a:xfrm>
          <a:custGeom>
            <a:avLst/>
            <a:gdLst/>
            <a:ahLst/>
            <a:cxnLst/>
            <a:rect l="l" t="t" r="r" b="b"/>
            <a:pathLst>
              <a:path w="1758950" h="540385">
                <a:moveTo>
                  <a:pt x="1758696" y="0"/>
                </a:moveTo>
                <a:lnTo>
                  <a:pt x="1758696" y="462914"/>
                </a:lnTo>
                <a:lnTo>
                  <a:pt x="1755780" y="469251"/>
                </a:lnTo>
                <a:lnTo>
                  <a:pt x="1713866" y="487331"/>
                </a:lnTo>
                <a:lnTo>
                  <a:pt x="1660544" y="498412"/>
                </a:lnTo>
                <a:lnTo>
                  <a:pt x="1589032" y="508529"/>
                </a:lnTo>
                <a:lnTo>
                  <a:pt x="1547020" y="513177"/>
                </a:lnTo>
                <a:lnTo>
                  <a:pt x="1501140" y="517525"/>
                </a:lnTo>
                <a:lnTo>
                  <a:pt x="1451617" y="521552"/>
                </a:lnTo>
                <a:lnTo>
                  <a:pt x="1398678" y="525240"/>
                </a:lnTo>
                <a:lnTo>
                  <a:pt x="1342549" y="528568"/>
                </a:lnTo>
                <a:lnTo>
                  <a:pt x="1283457" y="531517"/>
                </a:lnTo>
                <a:lnTo>
                  <a:pt x="1221628" y="534066"/>
                </a:lnTo>
                <a:lnTo>
                  <a:pt x="1157289" y="536197"/>
                </a:lnTo>
                <a:lnTo>
                  <a:pt x="1090664" y="537888"/>
                </a:lnTo>
                <a:lnTo>
                  <a:pt x="1021982" y="539121"/>
                </a:lnTo>
                <a:lnTo>
                  <a:pt x="951467" y="539875"/>
                </a:lnTo>
                <a:lnTo>
                  <a:pt x="879348" y="540130"/>
                </a:lnTo>
                <a:lnTo>
                  <a:pt x="807228" y="539875"/>
                </a:lnTo>
                <a:lnTo>
                  <a:pt x="736713" y="539121"/>
                </a:lnTo>
                <a:lnTo>
                  <a:pt x="668031" y="537888"/>
                </a:lnTo>
                <a:lnTo>
                  <a:pt x="601406" y="536197"/>
                </a:lnTo>
                <a:lnTo>
                  <a:pt x="537067" y="534066"/>
                </a:lnTo>
                <a:lnTo>
                  <a:pt x="475238" y="531517"/>
                </a:lnTo>
                <a:lnTo>
                  <a:pt x="416146" y="528568"/>
                </a:lnTo>
                <a:lnTo>
                  <a:pt x="360017" y="525240"/>
                </a:lnTo>
                <a:lnTo>
                  <a:pt x="307078" y="521552"/>
                </a:lnTo>
                <a:lnTo>
                  <a:pt x="257555" y="517525"/>
                </a:lnTo>
                <a:lnTo>
                  <a:pt x="211675" y="513177"/>
                </a:lnTo>
                <a:lnTo>
                  <a:pt x="169663" y="508529"/>
                </a:lnTo>
                <a:lnTo>
                  <a:pt x="131747" y="503600"/>
                </a:lnTo>
                <a:lnTo>
                  <a:pt x="69103" y="492982"/>
                </a:lnTo>
                <a:lnTo>
                  <a:pt x="25556" y="481479"/>
                </a:lnTo>
                <a:lnTo>
                  <a:pt x="0" y="462914"/>
                </a:lnTo>
                <a:lnTo>
                  <a:pt x="0" y="0"/>
                </a:lnTo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5532501" y="3116317"/>
            <a:ext cx="14319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En</a:t>
            </a:r>
            <a:r>
              <a:rPr sz="1800" b="1" spc="-25" dirty="0">
                <a:solidFill>
                  <a:srgbClr val="C00000"/>
                </a:solidFill>
                <a:latin typeface="Microsoft YaHei"/>
                <a:cs typeface="Microsoft YaHei"/>
              </a:rPr>
              <a:t>t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erp</a:t>
            </a:r>
            <a:r>
              <a:rPr sz="18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r</a:t>
            </a:r>
            <a:r>
              <a:rPr sz="1800" b="1" spc="-10" dirty="0">
                <a:solidFill>
                  <a:srgbClr val="C00000"/>
                </a:solidFill>
                <a:latin typeface="Microsoft YaHei"/>
                <a:cs typeface="Microsoft YaHei"/>
              </a:rPr>
              <a:t>i</a:t>
            </a:r>
            <a:r>
              <a:rPr sz="18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s</a:t>
            </a:r>
            <a:r>
              <a:rPr sz="1800" b="1" dirty="0">
                <a:solidFill>
                  <a:srgbClr val="C00000"/>
                </a:solidFill>
                <a:latin typeface="Microsoft YaHei"/>
                <a:cs typeface="Microsoft YaHei"/>
              </a:rPr>
              <a:t>e</a:t>
            </a:r>
            <a:r>
              <a:rPr sz="1800" b="1" spc="10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C00000"/>
                </a:solidFill>
                <a:latin typeface="Microsoft YaHei"/>
                <a:cs typeface="Microsoft YaHei"/>
              </a:rPr>
              <a:t>A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76816" y="1328927"/>
            <a:ext cx="2110739" cy="1498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9762743" y="2947035"/>
            <a:ext cx="1740535" cy="552450"/>
          </a:xfrm>
          <a:custGeom>
            <a:avLst/>
            <a:gdLst/>
            <a:ahLst/>
            <a:cxnLst/>
            <a:rect l="l" t="t" r="r" b="b"/>
            <a:pathLst>
              <a:path w="1740534" h="552450">
                <a:moveTo>
                  <a:pt x="0" y="0"/>
                </a:moveTo>
                <a:lnTo>
                  <a:pt x="0" y="473201"/>
                </a:lnTo>
                <a:lnTo>
                  <a:pt x="2884" y="479670"/>
                </a:lnTo>
                <a:lnTo>
                  <a:pt x="44366" y="498131"/>
                </a:lnTo>
                <a:lnTo>
                  <a:pt x="97136" y="509447"/>
                </a:lnTo>
                <a:lnTo>
                  <a:pt x="167908" y="519781"/>
                </a:lnTo>
                <a:lnTo>
                  <a:pt x="209484" y="524529"/>
                </a:lnTo>
                <a:lnTo>
                  <a:pt x="254888" y="528970"/>
                </a:lnTo>
                <a:lnTo>
                  <a:pt x="303897" y="533085"/>
                </a:lnTo>
                <a:lnTo>
                  <a:pt x="356286" y="536853"/>
                </a:lnTo>
                <a:lnTo>
                  <a:pt x="470309" y="543266"/>
                </a:lnTo>
                <a:lnTo>
                  <a:pt x="595164" y="548048"/>
                </a:lnTo>
                <a:lnTo>
                  <a:pt x="729060" y="551036"/>
                </a:lnTo>
                <a:lnTo>
                  <a:pt x="870203" y="552068"/>
                </a:lnTo>
                <a:lnTo>
                  <a:pt x="941569" y="551807"/>
                </a:lnTo>
                <a:lnTo>
                  <a:pt x="1079313" y="549777"/>
                </a:lnTo>
                <a:lnTo>
                  <a:pt x="1208912" y="545871"/>
                </a:lnTo>
                <a:lnTo>
                  <a:pt x="1328575" y="540253"/>
                </a:lnTo>
                <a:lnTo>
                  <a:pt x="1384121" y="536853"/>
                </a:lnTo>
                <a:lnTo>
                  <a:pt x="1436510" y="533085"/>
                </a:lnTo>
                <a:lnTo>
                  <a:pt x="1485519" y="528970"/>
                </a:lnTo>
                <a:lnTo>
                  <a:pt x="1530923" y="524529"/>
                </a:lnTo>
                <a:lnTo>
                  <a:pt x="1572499" y="519781"/>
                </a:lnTo>
                <a:lnTo>
                  <a:pt x="1643271" y="509447"/>
                </a:lnTo>
                <a:lnTo>
                  <a:pt x="1696041" y="498131"/>
                </a:lnTo>
                <a:lnTo>
                  <a:pt x="1737523" y="479670"/>
                </a:lnTo>
                <a:lnTo>
                  <a:pt x="1740407" y="473201"/>
                </a:lnTo>
                <a:lnTo>
                  <a:pt x="1740407" y="78866"/>
                </a:lnTo>
                <a:lnTo>
                  <a:pt x="870203" y="78866"/>
                </a:lnTo>
                <a:lnTo>
                  <a:pt x="729060" y="77834"/>
                </a:lnTo>
                <a:lnTo>
                  <a:pt x="661094" y="76575"/>
                </a:lnTo>
                <a:lnTo>
                  <a:pt x="531494" y="72669"/>
                </a:lnTo>
                <a:lnTo>
                  <a:pt x="411832" y="67051"/>
                </a:lnTo>
                <a:lnTo>
                  <a:pt x="356286" y="63651"/>
                </a:lnTo>
                <a:lnTo>
                  <a:pt x="303897" y="59883"/>
                </a:lnTo>
                <a:lnTo>
                  <a:pt x="254888" y="55768"/>
                </a:lnTo>
                <a:lnTo>
                  <a:pt x="209484" y="51327"/>
                </a:lnTo>
                <a:lnTo>
                  <a:pt x="167908" y="46579"/>
                </a:lnTo>
                <a:lnTo>
                  <a:pt x="97136" y="36245"/>
                </a:lnTo>
                <a:lnTo>
                  <a:pt x="44366" y="24929"/>
                </a:lnTo>
                <a:lnTo>
                  <a:pt x="2884" y="6468"/>
                </a:lnTo>
                <a:lnTo>
                  <a:pt x="0" y="0"/>
                </a:lnTo>
                <a:close/>
              </a:path>
              <a:path w="1740534" h="552450">
                <a:moveTo>
                  <a:pt x="1740407" y="0"/>
                </a:moveTo>
                <a:lnTo>
                  <a:pt x="1696041" y="24929"/>
                </a:lnTo>
                <a:lnTo>
                  <a:pt x="1643271" y="36245"/>
                </a:lnTo>
                <a:lnTo>
                  <a:pt x="1572499" y="46579"/>
                </a:lnTo>
                <a:lnTo>
                  <a:pt x="1530923" y="51327"/>
                </a:lnTo>
                <a:lnTo>
                  <a:pt x="1485519" y="55768"/>
                </a:lnTo>
                <a:lnTo>
                  <a:pt x="1436510" y="59883"/>
                </a:lnTo>
                <a:lnTo>
                  <a:pt x="1384121" y="63651"/>
                </a:lnTo>
                <a:lnTo>
                  <a:pt x="1270098" y="70064"/>
                </a:lnTo>
                <a:lnTo>
                  <a:pt x="1145243" y="74846"/>
                </a:lnTo>
                <a:lnTo>
                  <a:pt x="1011347" y="77834"/>
                </a:lnTo>
                <a:lnTo>
                  <a:pt x="870203" y="78866"/>
                </a:lnTo>
                <a:lnTo>
                  <a:pt x="1740407" y="78866"/>
                </a:lnTo>
                <a:lnTo>
                  <a:pt x="1740407" y="0"/>
                </a:lnTo>
                <a:close/>
              </a:path>
            </a:pathLst>
          </a:custGeom>
          <a:solidFill>
            <a:srgbClr val="584A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9762743" y="2868167"/>
            <a:ext cx="1740535" cy="158115"/>
          </a:xfrm>
          <a:custGeom>
            <a:avLst/>
            <a:gdLst/>
            <a:ahLst/>
            <a:cxnLst/>
            <a:rect l="l" t="t" r="r" b="b"/>
            <a:pathLst>
              <a:path w="1740534" h="158114">
                <a:moveTo>
                  <a:pt x="870203" y="0"/>
                </a:moveTo>
                <a:lnTo>
                  <a:pt x="798838" y="261"/>
                </a:lnTo>
                <a:lnTo>
                  <a:pt x="661094" y="2291"/>
                </a:lnTo>
                <a:lnTo>
                  <a:pt x="531494" y="6197"/>
                </a:lnTo>
                <a:lnTo>
                  <a:pt x="411832" y="11815"/>
                </a:lnTo>
                <a:lnTo>
                  <a:pt x="356286" y="15215"/>
                </a:lnTo>
                <a:lnTo>
                  <a:pt x="303897" y="18983"/>
                </a:lnTo>
                <a:lnTo>
                  <a:pt x="254888" y="23098"/>
                </a:lnTo>
                <a:lnTo>
                  <a:pt x="209484" y="27539"/>
                </a:lnTo>
                <a:lnTo>
                  <a:pt x="167908" y="32287"/>
                </a:lnTo>
                <a:lnTo>
                  <a:pt x="97136" y="42621"/>
                </a:lnTo>
                <a:lnTo>
                  <a:pt x="44366" y="53937"/>
                </a:lnTo>
                <a:lnTo>
                  <a:pt x="2884" y="72398"/>
                </a:lnTo>
                <a:lnTo>
                  <a:pt x="0" y="78867"/>
                </a:lnTo>
                <a:lnTo>
                  <a:pt x="2884" y="85335"/>
                </a:lnTo>
                <a:lnTo>
                  <a:pt x="44366" y="103796"/>
                </a:lnTo>
                <a:lnTo>
                  <a:pt x="97136" y="115112"/>
                </a:lnTo>
                <a:lnTo>
                  <a:pt x="167908" y="125446"/>
                </a:lnTo>
                <a:lnTo>
                  <a:pt x="209484" y="130194"/>
                </a:lnTo>
                <a:lnTo>
                  <a:pt x="254888" y="134635"/>
                </a:lnTo>
                <a:lnTo>
                  <a:pt x="303897" y="138750"/>
                </a:lnTo>
                <a:lnTo>
                  <a:pt x="356286" y="142518"/>
                </a:lnTo>
                <a:lnTo>
                  <a:pt x="470309" y="148931"/>
                </a:lnTo>
                <a:lnTo>
                  <a:pt x="595164" y="153713"/>
                </a:lnTo>
                <a:lnTo>
                  <a:pt x="729060" y="156701"/>
                </a:lnTo>
                <a:lnTo>
                  <a:pt x="870203" y="157734"/>
                </a:lnTo>
                <a:lnTo>
                  <a:pt x="1011347" y="156701"/>
                </a:lnTo>
                <a:lnTo>
                  <a:pt x="1079313" y="155442"/>
                </a:lnTo>
                <a:lnTo>
                  <a:pt x="1208913" y="151536"/>
                </a:lnTo>
                <a:lnTo>
                  <a:pt x="1328575" y="145918"/>
                </a:lnTo>
                <a:lnTo>
                  <a:pt x="1384121" y="142518"/>
                </a:lnTo>
                <a:lnTo>
                  <a:pt x="1436510" y="138750"/>
                </a:lnTo>
                <a:lnTo>
                  <a:pt x="1485519" y="134635"/>
                </a:lnTo>
                <a:lnTo>
                  <a:pt x="1530923" y="130194"/>
                </a:lnTo>
                <a:lnTo>
                  <a:pt x="1572499" y="125446"/>
                </a:lnTo>
                <a:lnTo>
                  <a:pt x="1643271" y="115112"/>
                </a:lnTo>
                <a:lnTo>
                  <a:pt x="1696041" y="103796"/>
                </a:lnTo>
                <a:lnTo>
                  <a:pt x="1737523" y="85335"/>
                </a:lnTo>
                <a:lnTo>
                  <a:pt x="1740407" y="78867"/>
                </a:lnTo>
                <a:lnTo>
                  <a:pt x="1737523" y="72398"/>
                </a:lnTo>
                <a:lnTo>
                  <a:pt x="1696041" y="53937"/>
                </a:lnTo>
                <a:lnTo>
                  <a:pt x="1643271" y="42621"/>
                </a:lnTo>
                <a:lnTo>
                  <a:pt x="1572499" y="32287"/>
                </a:lnTo>
                <a:lnTo>
                  <a:pt x="1530923" y="27539"/>
                </a:lnTo>
                <a:lnTo>
                  <a:pt x="1485519" y="23098"/>
                </a:lnTo>
                <a:lnTo>
                  <a:pt x="1436510" y="18983"/>
                </a:lnTo>
                <a:lnTo>
                  <a:pt x="1384121" y="15215"/>
                </a:lnTo>
                <a:lnTo>
                  <a:pt x="1270098" y="8802"/>
                </a:lnTo>
                <a:lnTo>
                  <a:pt x="1208913" y="6197"/>
                </a:lnTo>
                <a:lnTo>
                  <a:pt x="1145243" y="4020"/>
                </a:lnTo>
                <a:lnTo>
                  <a:pt x="1011347" y="1032"/>
                </a:lnTo>
                <a:lnTo>
                  <a:pt x="870203" y="0"/>
                </a:lnTo>
                <a:close/>
              </a:path>
            </a:pathLst>
          </a:custGeom>
          <a:solidFill>
            <a:srgbClr val="9B92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9762743" y="2868167"/>
            <a:ext cx="1740535" cy="158115"/>
          </a:xfrm>
          <a:custGeom>
            <a:avLst/>
            <a:gdLst/>
            <a:ahLst/>
            <a:cxnLst/>
            <a:rect l="l" t="t" r="r" b="b"/>
            <a:pathLst>
              <a:path w="1740534" h="158114">
                <a:moveTo>
                  <a:pt x="1740407" y="78867"/>
                </a:moveTo>
                <a:lnTo>
                  <a:pt x="1696041" y="103796"/>
                </a:lnTo>
                <a:lnTo>
                  <a:pt x="1643271" y="115112"/>
                </a:lnTo>
                <a:lnTo>
                  <a:pt x="1572499" y="125446"/>
                </a:lnTo>
                <a:lnTo>
                  <a:pt x="1530923" y="130194"/>
                </a:lnTo>
                <a:lnTo>
                  <a:pt x="1485519" y="134635"/>
                </a:lnTo>
                <a:lnTo>
                  <a:pt x="1436510" y="138750"/>
                </a:lnTo>
                <a:lnTo>
                  <a:pt x="1384121" y="142518"/>
                </a:lnTo>
                <a:lnTo>
                  <a:pt x="1328575" y="145918"/>
                </a:lnTo>
                <a:lnTo>
                  <a:pt x="1270098" y="148931"/>
                </a:lnTo>
                <a:lnTo>
                  <a:pt x="1208913" y="151536"/>
                </a:lnTo>
                <a:lnTo>
                  <a:pt x="1145243" y="153713"/>
                </a:lnTo>
                <a:lnTo>
                  <a:pt x="1079313" y="155442"/>
                </a:lnTo>
                <a:lnTo>
                  <a:pt x="1011347" y="156701"/>
                </a:lnTo>
                <a:lnTo>
                  <a:pt x="941569" y="157472"/>
                </a:lnTo>
                <a:lnTo>
                  <a:pt x="870203" y="157734"/>
                </a:lnTo>
                <a:lnTo>
                  <a:pt x="798838" y="157472"/>
                </a:lnTo>
                <a:lnTo>
                  <a:pt x="729060" y="156701"/>
                </a:lnTo>
                <a:lnTo>
                  <a:pt x="661094" y="155442"/>
                </a:lnTo>
                <a:lnTo>
                  <a:pt x="595164" y="153713"/>
                </a:lnTo>
                <a:lnTo>
                  <a:pt x="531495" y="151536"/>
                </a:lnTo>
                <a:lnTo>
                  <a:pt x="470309" y="148931"/>
                </a:lnTo>
                <a:lnTo>
                  <a:pt x="411832" y="145918"/>
                </a:lnTo>
                <a:lnTo>
                  <a:pt x="356286" y="142518"/>
                </a:lnTo>
                <a:lnTo>
                  <a:pt x="303897" y="138750"/>
                </a:lnTo>
                <a:lnTo>
                  <a:pt x="254888" y="134635"/>
                </a:lnTo>
                <a:lnTo>
                  <a:pt x="209484" y="130194"/>
                </a:lnTo>
                <a:lnTo>
                  <a:pt x="167908" y="125446"/>
                </a:lnTo>
                <a:lnTo>
                  <a:pt x="97136" y="115112"/>
                </a:lnTo>
                <a:lnTo>
                  <a:pt x="44366" y="103796"/>
                </a:lnTo>
                <a:lnTo>
                  <a:pt x="2884" y="85335"/>
                </a:lnTo>
                <a:lnTo>
                  <a:pt x="0" y="78867"/>
                </a:lnTo>
                <a:lnTo>
                  <a:pt x="2884" y="72398"/>
                </a:lnTo>
                <a:lnTo>
                  <a:pt x="44366" y="53937"/>
                </a:lnTo>
                <a:lnTo>
                  <a:pt x="97136" y="42621"/>
                </a:lnTo>
                <a:lnTo>
                  <a:pt x="167908" y="32287"/>
                </a:lnTo>
                <a:lnTo>
                  <a:pt x="209484" y="27539"/>
                </a:lnTo>
                <a:lnTo>
                  <a:pt x="254888" y="23098"/>
                </a:lnTo>
                <a:lnTo>
                  <a:pt x="303897" y="18983"/>
                </a:lnTo>
                <a:lnTo>
                  <a:pt x="356286" y="15215"/>
                </a:lnTo>
                <a:lnTo>
                  <a:pt x="411832" y="11815"/>
                </a:lnTo>
                <a:lnTo>
                  <a:pt x="470309" y="8802"/>
                </a:lnTo>
                <a:lnTo>
                  <a:pt x="531494" y="6197"/>
                </a:lnTo>
                <a:lnTo>
                  <a:pt x="595164" y="4020"/>
                </a:lnTo>
                <a:lnTo>
                  <a:pt x="661094" y="2291"/>
                </a:lnTo>
                <a:lnTo>
                  <a:pt x="729060" y="1032"/>
                </a:lnTo>
                <a:lnTo>
                  <a:pt x="798838" y="261"/>
                </a:lnTo>
                <a:lnTo>
                  <a:pt x="870203" y="0"/>
                </a:lnTo>
                <a:lnTo>
                  <a:pt x="941569" y="261"/>
                </a:lnTo>
                <a:lnTo>
                  <a:pt x="1011347" y="1032"/>
                </a:lnTo>
                <a:lnTo>
                  <a:pt x="1079313" y="2291"/>
                </a:lnTo>
                <a:lnTo>
                  <a:pt x="1145243" y="4020"/>
                </a:lnTo>
                <a:lnTo>
                  <a:pt x="1208912" y="6197"/>
                </a:lnTo>
                <a:lnTo>
                  <a:pt x="1270098" y="8802"/>
                </a:lnTo>
                <a:lnTo>
                  <a:pt x="1328575" y="11815"/>
                </a:lnTo>
                <a:lnTo>
                  <a:pt x="1384121" y="15215"/>
                </a:lnTo>
                <a:lnTo>
                  <a:pt x="1436510" y="18983"/>
                </a:lnTo>
                <a:lnTo>
                  <a:pt x="1485519" y="23098"/>
                </a:lnTo>
                <a:lnTo>
                  <a:pt x="1530923" y="27539"/>
                </a:lnTo>
                <a:lnTo>
                  <a:pt x="1572499" y="32287"/>
                </a:lnTo>
                <a:lnTo>
                  <a:pt x="1643271" y="42621"/>
                </a:lnTo>
                <a:lnTo>
                  <a:pt x="1696041" y="53937"/>
                </a:lnTo>
                <a:lnTo>
                  <a:pt x="1737523" y="72398"/>
                </a:lnTo>
                <a:lnTo>
                  <a:pt x="1740407" y="788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9762743" y="2947035"/>
            <a:ext cx="1740535" cy="552450"/>
          </a:xfrm>
          <a:custGeom>
            <a:avLst/>
            <a:gdLst/>
            <a:ahLst/>
            <a:cxnLst/>
            <a:rect l="l" t="t" r="r" b="b"/>
            <a:pathLst>
              <a:path w="1740534" h="552450">
                <a:moveTo>
                  <a:pt x="1740407" y="0"/>
                </a:moveTo>
                <a:lnTo>
                  <a:pt x="1740407" y="473201"/>
                </a:lnTo>
                <a:lnTo>
                  <a:pt x="1737523" y="479670"/>
                </a:lnTo>
                <a:lnTo>
                  <a:pt x="1696041" y="498131"/>
                </a:lnTo>
                <a:lnTo>
                  <a:pt x="1643271" y="509447"/>
                </a:lnTo>
                <a:lnTo>
                  <a:pt x="1572499" y="519781"/>
                </a:lnTo>
                <a:lnTo>
                  <a:pt x="1530923" y="524529"/>
                </a:lnTo>
                <a:lnTo>
                  <a:pt x="1485519" y="528970"/>
                </a:lnTo>
                <a:lnTo>
                  <a:pt x="1436510" y="533085"/>
                </a:lnTo>
                <a:lnTo>
                  <a:pt x="1384121" y="536853"/>
                </a:lnTo>
                <a:lnTo>
                  <a:pt x="1328575" y="540253"/>
                </a:lnTo>
                <a:lnTo>
                  <a:pt x="1270098" y="543266"/>
                </a:lnTo>
                <a:lnTo>
                  <a:pt x="1208913" y="545871"/>
                </a:lnTo>
                <a:lnTo>
                  <a:pt x="1145243" y="548048"/>
                </a:lnTo>
                <a:lnTo>
                  <a:pt x="1079313" y="549777"/>
                </a:lnTo>
                <a:lnTo>
                  <a:pt x="1011347" y="551036"/>
                </a:lnTo>
                <a:lnTo>
                  <a:pt x="941569" y="551807"/>
                </a:lnTo>
                <a:lnTo>
                  <a:pt x="870203" y="552068"/>
                </a:lnTo>
                <a:lnTo>
                  <a:pt x="798838" y="551807"/>
                </a:lnTo>
                <a:lnTo>
                  <a:pt x="729060" y="551036"/>
                </a:lnTo>
                <a:lnTo>
                  <a:pt x="661094" y="549777"/>
                </a:lnTo>
                <a:lnTo>
                  <a:pt x="595164" y="548048"/>
                </a:lnTo>
                <a:lnTo>
                  <a:pt x="531495" y="545871"/>
                </a:lnTo>
                <a:lnTo>
                  <a:pt x="470309" y="543266"/>
                </a:lnTo>
                <a:lnTo>
                  <a:pt x="411832" y="540253"/>
                </a:lnTo>
                <a:lnTo>
                  <a:pt x="356286" y="536853"/>
                </a:lnTo>
                <a:lnTo>
                  <a:pt x="303897" y="533085"/>
                </a:lnTo>
                <a:lnTo>
                  <a:pt x="254888" y="528970"/>
                </a:lnTo>
                <a:lnTo>
                  <a:pt x="209484" y="524529"/>
                </a:lnTo>
                <a:lnTo>
                  <a:pt x="167908" y="519781"/>
                </a:lnTo>
                <a:lnTo>
                  <a:pt x="97136" y="509447"/>
                </a:lnTo>
                <a:lnTo>
                  <a:pt x="44366" y="498131"/>
                </a:lnTo>
                <a:lnTo>
                  <a:pt x="2884" y="479670"/>
                </a:lnTo>
                <a:lnTo>
                  <a:pt x="0" y="473201"/>
                </a:lnTo>
                <a:lnTo>
                  <a:pt x="0" y="0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9924668" y="3109977"/>
            <a:ext cx="141732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En</a:t>
            </a:r>
            <a:r>
              <a:rPr sz="18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erpri</a:t>
            </a:r>
            <a:r>
              <a:rPr sz="18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800" b="1" spc="1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B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7</a:t>
            </a:fld>
            <a:endParaRPr spc="-10" dirty="0"/>
          </a:p>
        </p:txBody>
      </p:sp>
      <p:sp>
        <p:nvSpPr>
          <p:cNvPr id="17" name="object 17"/>
          <p:cNvSpPr txBox="1"/>
          <p:nvPr/>
        </p:nvSpPr>
        <p:spPr>
          <a:xfrm>
            <a:off x="6049771" y="3674042"/>
            <a:ext cx="36131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5" dirty="0">
                <a:solidFill>
                  <a:srgbClr val="C00000"/>
                </a:solidFill>
                <a:latin typeface="Microsoft YaHei"/>
                <a:cs typeface="Microsoft YaHei"/>
              </a:rPr>
              <a:t>X1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98100" y="3674042"/>
            <a:ext cx="87249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584AFF"/>
                </a:solidFill>
                <a:latin typeface="Microsoft YaHei"/>
                <a:cs typeface="Microsoft YaHei"/>
              </a:rPr>
              <a:t>(X2,</a:t>
            </a:r>
            <a:r>
              <a:rPr sz="2000" b="1" spc="-15" dirty="0">
                <a:solidFill>
                  <a:srgbClr val="584AFF"/>
                </a:solidFill>
                <a:latin typeface="Microsoft YaHei"/>
                <a:cs typeface="Microsoft YaHei"/>
              </a:rPr>
              <a:t> </a:t>
            </a:r>
            <a:r>
              <a:rPr sz="2000" b="1" spc="-5" dirty="0">
                <a:solidFill>
                  <a:srgbClr val="584AFF"/>
                </a:solidFill>
                <a:latin typeface="Microsoft YaHei"/>
                <a:cs typeface="Microsoft YaHei"/>
              </a:rPr>
              <a:t>Y)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4444" y="4043171"/>
            <a:ext cx="3781425" cy="1661160"/>
          </a:xfrm>
          <a:prstGeom prst="rect">
            <a:avLst/>
          </a:prstGeom>
          <a:ln w="12192">
            <a:solidFill>
              <a:srgbClr val="2900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3730" marR="124460" indent="-480059">
              <a:lnSpc>
                <a:spcPct val="150100"/>
              </a:lnSpc>
            </a:pPr>
            <a:r>
              <a:rPr sz="2000" spc="-5" dirty="0">
                <a:solidFill>
                  <a:srgbClr val="29005F"/>
                </a:solidFill>
                <a:latin typeface="Microsoft YaHei"/>
                <a:cs typeface="Microsoft YaHei"/>
              </a:rPr>
              <a:t>Lo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w</a:t>
            </a:r>
            <a:r>
              <a:rPr sz="2000" spc="-2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2000" spc="-5" dirty="0">
                <a:solidFill>
                  <a:srgbClr val="29005F"/>
                </a:solidFill>
                <a:latin typeface="Microsoft YaHei"/>
                <a:cs typeface="Microsoft YaHei"/>
              </a:rPr>
              <a:t>Securi</a:t>
            </a:r>
            <a:r>
              <a:rPr sz="2000" spc="-1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y</a:t>
            </a:r>
            <a:r>
              <a:rPr sz="2000" spc="-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2000" spc="-5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n D</a:t>
            </a:r>
            <a:r>
              <a:rPr sz="20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ta</a:t>
            </a:r>
            <a:r>
              <a:rPr sz="2000" spc="-1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2000" spc="-15" dirty="0">
                <a:solidFill>
                  <a:srgbClr val="29005F"/>
                </a:solidFill>
                <a:latin typeface="Microsoft YaHei"/>
                <a:cs typeface="Microsoft YaHei"/>
              </a:rPr>
              <a:t>S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har</a:t>
            </a:r>
            <a:r>
              <a:rPr sz="2000" spc="-15" dirty="0">
                <a:solidFill>
                  <a:srgbClr val="29005F"/>
                </a:solidFill>
                <a:latin typeface="Microsoft YaHei"/>
                <a:cs typeface="Microsoft YaHei"/>
              </a:rPr>
              <a:t>i</a:t>
            </a:r>
            <a:r>
              <a:rPr sz="2000" spc="-5" dirty="0">
                <a:solidFill>
                  <a:srgbClr val="29005F"/>
                </a:solidFill>
                <a:latin typeface="Microsoft YaHei"/>
                <a:cs typeface="Microsoft YaHei"/>
              </a:rPr>
              <a:t>ng Lac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k</a:t>
            </a:r>
            <a:r>
              <a:rPr sz="2000" spc="-2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2000" spc="-40" dirty="0">
                <a:solidFill>
                  <a:srgbClr val="29005F"/>
                </a:solidFill>
                <a:latin typeface="Microsoft YaHei"/>
                <a:cs typeface="Microsoft YaHei"/>
              </a:rPr>
              <a:t>o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f</a:t>
            </a:r>
            <a:r>
              <a:rPr sz="2000" spc="-15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2000" spc="-5" dirty="0">
                <a:solidFill>
                  <a:srgbClr val="29005F"/>
                </a:solidFill>
                <a:latin typeface="Microsoft YaHei"/>
                <a:cs typeface="Microsoft YaHei"/>
              </a:rPr>
              <a:t>Lab</a:t>
            </a:r>
            <a:r>
              <a:rPr sz="2000" spc="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2000" spc="-5" dirty="0">
                <a:solidFill>
                  <a:srgbClr val="29005F"/>
                </a:solidFill>
                <a:latin typeface="Microsoft YaHei"/>
                <a:cs typeface="Microsoft YaHei"/>
              </a:rPr>
              <a:t>le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2000" spc="-3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20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ta </a:t>
            </a:r>
            <a:r>
              <a:rPr sz="2000" spc="-5" dirty="0">
                <a:solidFill>
                  <a:srgbClr val="29005F"/>
                </a:solidFill>
                <a:latin typeface="Microsoft YaHei"/>
                <a:cs typeface="Microsoft YaHei"/>
              </a:rPr>
              <a:t>Seg</a:t>
            </a:r>
            <a:r>
              <a:rPr sz="2000" spc="-20" dirty="0">
                <a:solidFill>
                  <a:srgbClr val="29005F"/>
                </a:solidFill>
                <a:latin typeface="Microsoft YaHei"/>
                <a:cs typeface="Microsoft YaHei"/>
              </a:rPr>
              <a:t>r</a:t>
            </a:r>
            <a:r>
              <a:rPr sz="2000" spc="-5" dirty="0">
                <a:solidFill>
                  <a:srgbClr val="29005F"/>
                </a:solidFill>
                <a:latin typeface="Microsoft YaHei"/>
                <a:cs typeface="Microsoft YaHei"/>
              </a:rPr>
              <a:t>ega</a:t>
            </a:r>
            <a:r>
              <a:rPr sz="2000" spc="-15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2000" spc="-5" dirty="0">
                <a:solidFill>
                  <a:srgbClr val="29005F"/>
                </a:solidFill>
                <a:latin typeface="Microsoft YaHei"/>
                <a:cs typeface="Microsoft YaHei"/>
              </a:rPr>
              <a:t>e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2000" spc="-50" dirty="0">
                <a:solidFill>
                  <a:srgbClr val="29005F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D</a:t>
            </a:r>
            <a:r>
              <a:rPr sz="20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t</a:t>
            </a:r>
            <a:r>
              <a:rPr sz="2000" spc="-10" dirty="0">
                <a:solidFill>
                  <a:srgbClr val="29005F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29005F"/>
                </a:solidFill>
                <a:latin typeface="Microsoft YaHei"/>
                <a:cs typeface="Microsoft YaHei"/>
              </a:rPr>
              <a:t>sets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03647" y="4689347"/>
            <a:ext cx="6884034" cy="646430"/>
          </a:xfrm>
          <a:prstGeom prst="rect">
            <a:avLst/>
          </a:prstGeom>
          <a:solidFill>
            <a:srgbClr val="29005F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8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v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er </a:t>
            </a:r>
            <a:r>
              <a:rPr sz="18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8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0%</a:t>
            </a:r>
            <a:r>
              <a:rPr sz="18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 o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f</a:t>
            </a:r>
            <a:r>
              <a:rPr sz="18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the</a:t>
            </a:r>
            <a:r>
              <a:rPr sz="1800" b="1" spc="1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w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orlds’ e</a:t>
            </a:r>
            <a:r>
              <a:rPr sz="18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8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erp</a:t>
            </a:r>
            <a:r>
              <a:rPr sz="18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r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e</a:t>
            </a:r>
            <a:r>
              <a:rPr sz="1800" b="1" spc="2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n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f</a:t>
            </a:r>
            <a:r>
              <a:rPr sz="1800" b="1" spc="5" dirty="0">
                <a:solidFill>
                  <a:srgbClr val="FFFFFF"/>
                </a:solidFill>
                <a:latin typeface="Microsoft YaHei"/>
                <a:cs typeface="Microsoft YaHei"/>
              </a:rPr>
              <a:t>o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rmation</a:t>
            </a:r>
            <a:r>
              <a:rPr sz="1800" b="1" spc="1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are</a:t>
            </a:r>
            <a:r>
              <a:rPr sz="18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Microsoft YaHei"/>
                <a:cs typeface="Microsoft YaHei"/>
              </a:rPr>
              <a:t>in</a:t>
            </a:r>
            <a:endParaRPr sz="1800" dirty="0">
              <a:latin typeface="Microsoft YaHei"/>
              <a:cs typeface="Microsoft YaHei"/>
            </a:endParaRPr>
          </a:p>
          <a:p>
            <a:pPr marL="1905"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d</a:t>
            </a:r>
            <a:r>
              <a:rPr sz="18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ta</a:t>
            </a:r>
            <a:r>
              <a:rPr sz="18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s</a:t>
            </a:r>
            <a:r>
              <a:rPr sz="18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i</a:t>
            </a:r>
            <a:r>
              <a:rPr sz="1800" b="1" spc="-10" dirty="0">
                <a:solidFill>
                  <a:srgbClr val="FFFFFF"/>
                </a:solidFill>
                <a:latin typeface="Microsoft YaHei"/>
                <a:cs typeface="Microsoft YaHei"/>
              </a:rPr>
              <a:t>los!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19796" y="2950326"/>
            <a:ext cx="15189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Data</a:t>
            </a:r>
            <a:r>
              <a:rPr sz="2400" b="1" spc="-5" dirty="0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sz="24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silos</a:t>
            </a:r>
            <a:endParaRPr sz="2400" dirty="0">
              <a:latin typeface="Microsoft YaHei"/>
              <a:cs typeface="Microsoft YaHei"/>
            </a:endParaRPr>
          </a:p>
        </p:txBody>
      </p:sp>
      <p:sp>
        <p:nvSpPr>
          <p:cNvPr id="23" name="object 2"/>
          <p:cNvSpPr/>
          <p:nvPr/>
        </p:nvSpPr>
        <p:spPr>
          <a:xfrm rot="5400000">
            <a:off x="339954" y="5832313"/>
            <a:ext cx="1081721" cy="981569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rgbClr val="D70C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831" y="1129283"/>
            <a:ext cx="11285220" cy="4834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6136" rIns="0" bIns="0" rtlCol="0">
            <a:spAutoFit/>
          </a:bodyPr>
          <a:lstStyle/>
          <a:p>
            <a:pPr marL="390525">
              <a:lnSpc>
                <a:spcPct val="100000"/>
              </a:lnSpc>
            </a:pPr>
            <a:r>
              <a:rPr spc="-20" dirty="0"/>
              <a:t>Ben</a:t>
            </a:r>
            <a:r>
              <a:rPr spc="-30" dirty="0"/>
              <a:t>c</a:t>
            </a:r>
            <a:r>
              <a:rPr spc="-20" dirty="0"/>
              <a:t>hmark</a:t>
            </a:r>
            <a:r>
              <a:rPr spc="10" dirty="0"/>
              <a:t> </a:t>
            </a:r>
            <a:r>
              <a:rPr spc="-30" dirty="0"/>
              <a:t>QSA</a:t>
            </a:r>
            <a:r>
              <a:rPr spc="-20" dirty="0"/>
              <a:t>R</a:t>
            </a:r>
            <a:r>
              <a:rPr spc="-5" dirty="0"/>
              <a:t> </a:t>
            </a:r>
            <a:r>
              <a:rPr spc="-20" dirty="0"/>
              <a:t>Da</a:t>
            </a:r>
            <a:r>
              <a:rPr spc="-30" dirty="0"/>
              <a:t>t</a:t>
            </a:r>
            <a:r>
              <a:rPr spc="-20" dirty="0"/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48959" y="5853909"/>
            <a:ext cx="61944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Shaoq</a:t>
            </a:r>
            <a:r>
              <a:rPr sz="1800" b="1" dirty="0">
                <a:latin typeface="DengXian"/>
                <a:cs typeface="DengXian"/>
              </a:rPr>
              <a:t>i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Che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t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a</a:t>
            </a:r>
            <a:r>
              <a:rPr sz="1800" b="1" spc="-10" dirty="0">
                <a:latin typeface="DengXian"/>
                <a:cs typeface="DengXian"/>
              </a:rPr>
              <a:t>l</a:t>
            </a:r>
            <a:r>
              <a:rPr sz="1800" b="1" dirty="0">
                <a:latin typeface="DengXian"/>
                <a:cs typeface="DengXian"/>
              </a:rPr>
              <a:t>.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ang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Ya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10" dirty="0">
                <a:latin typeface="DengXian"/>
                <a:cs typeface="DengXian"/>
              </a:rPr>
              <a:t>g,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Qi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L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u,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dirty="0">
                <a:latin typeface="DengXian"/>
                <a:cs typeface="DengXian"/>
              </a:rPr>
              <a:t>,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900" b="1" i="1" spc="-50" dirty="0">
                <a:latin typeface="DengXian"/>
                <a:cs typeface="DengXian"/>
              </a:rPr>
              <a:t>Bi</a:t>
            </a:r>
            <a:r>
              <a:rPr sz="1900" b="1" i="1" spc="-65" dirty="0">
                <a:latin typeface="DengXian"/>
                <a:cs typeface="DengXian"/>
              </a:rPr>
              <a:t>o</a:t>
            </a:r>
            <a:r>
              <a:rPr sz="1900" b="1" i="1" spc="-55" dirty="0">
                <a:latin typeface="DengXian"/>
                <a:cs typeface="DengXian"/>
              </a:rPr>
              <a:t>in</a:t>
            </a:r>
            <a:r>
              <a:rPr sz="1900" b="1" i="1" spc="-35" dirty="0">
                <a:latin typeface="DengXian"/>
                <a:cs typeface="DengXian"/>
              </a:rPr>
              <a:t>f</a:t>
            </a:r>
            <a:r>
              <a:rPr sz="1900" b="1" i="1" spc="-65" dirty="0">
                <a:latin typeface="DengXian"/>
                <a:cs typeface="DengXian"/>
              </a:rPr>
              <a:t>ormat</a:t>
            </a:r>
            <a:r>
              <a:rPr sz="1900" b="1" i="1" spc="-40" dirty="0">
                <a:latin typeface="DengXian"/>
                <a:cs typeface="DengXian"/>
              </a:rPr>
              <a:t>i</a:t>
            </a:r>
            <a:r>
              <a:rPr sz="1900" b="1" i="1" spc="-55" dirty="0">
                <a:latin typeface="DengXian"/>
                <a:cs typeface="DengXian"/>
              </a:rPr>
              <a:t>c</a:t>
            </a:r>
            <a:r>
              <a:rPr sz="1900" b="1" i="1" spc="-35" dirty="0">
                <a:latin typeface="DengXian"/>
                <a:cs typeface="DengXian"/>
              </a:rPr>
              <a:t>s</a:t>
            </a:r>
            <a:r>
              <a:rPr sz="1800" b="1" dirty="0">
                <a:latin typeface="DengXian"/>
                <a:cs typeface="DengXian"/>
              </a:rPr>
              <a:t>.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70</a:t>
            </a:fld>
            <a:endParaRPr spc="-10" dirty="0"/>
          </a:p>
        </p:txBody>
      </p:sp>
      <p:sp>
        <p:nvSpPr>
          <p:cNvPr id="6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016" rIns="0" bIns="0" rtlCol="0">
            <a:spAutoFit/>
          </a:bodyPr>
          <a:lstStyle/>
          <a:p>
            <a:pPr marL="261620">
              <a:lnSpc>
                <a:spcPts val="3354"/>
              </a:lnSpc>
            </a:pPr>
            <a:r>
              <a:rPr spc="-25" dirty="0"/>
              <a:t>FL</a:t>
            </a:r>
            <a:r>
              <a:rPr spc="-15" dirty="0"/>
              <a:t>-</a:t>
            </a:r>
            <a:r>
              <a:rPr spc="-25" dirty="0"/>
              <a:t>QSAR</a:t>
            </a:r>
            <a:r>
              <a:rPr spc="-10" dirty="0"/>
              <a:t>:</a:t>
            </a:r>
            <a:r>
              <a:rPr spc="30" dirty="0"/>
              <a:t> </a:t>
            </a: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spc="-15"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  <a:r>
              <a:rPr spc="-5" dirty="0"/>
              <a:t> </a:t>
            </a:r>
            <a:r>
              <a:rPr spc="-80" dirty="0"/>
              <a:t>R</a:t>
            </a:r>
            <a:r>
              <a:rPr spc="-15" dirty="0"/>
              <a:t>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74676" y="1766316"/>
            <a:ext cx="6021324" cy="3922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61735" y="5843851"/>
            <a:ext cx="619442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Shaoq</a:t>
            </a:r>
            <a:r>
              <a:rPr sz="1800" b="1" dirty="0">
                <a:latin typeface="DengXian"/>
                <a:cs typeface="DengXian"/>
              </a:rPr>
              <a:t>i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Che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t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a</a:t>
            </a:r>
            <a:r>
              <a:rPr sz="1800" b="1" spc="-10" dirty="0">
                <a:latin typeface="DengXian"/>
                <a:cs typeface="DengXian"/>
              </a:rPr>
              <a:t>l</a:t>
            </a:r>
            <a:r>
              <a:rPr sz="1800" b="1" dirty="0">
                <a:latin typeface="DengXian"/>
                <a:cs typeface="DengXian"/>
              </a:rPr>
              <a:t>.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ang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Ya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10" dirty="0">
                <a:latin typeface="DengXian"/>
                <a:cs typeface="DengXian"/>
              </a:rPr>
              <a:t>g,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Qi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L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u,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dirty="0">
                <a:latin typeface="DengXian"/>
                <a:cs typeface="DengXian"/>
              </a:rPr>
              <a:t>,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900" b="1" i="1" spc="-50" dirty="0">
                <a:latin typeface="DengXian"/>
                <a:cs typeface="DengXian"/>
              </a:rPr>
              <a:t>Bi</a:t>
            </a:r>
            <a:r>
              <a:rPr sz="1900" b="1" i="1" spc="-65" dirty="0">
                <a:latin typeface="DengXian"/>
                <a:cs typeface="DengXian"/>
              </a:rPr>
              <a:t>o</a:t>
            </a:r>
            <a:r>
              <a:rPr sz="1900" b="1" i="1" spc="-55" dirty="0">
                <a:latin typeface="DengXian"/>
                <a:cs typeface="DengXian"/>
              </a:rPr>
              <a:t>in</a:t>
            </a:r>
            <a:r>
              <a:rPr sz="1900" b="1" i="1" spc="-35" dirty="0">
                <a:latin typeface="DengXian"/>
                <a:cs typeface="DengXian"/>
              </a:rPr>
              <a:t>f</a:t>
            </a:r>
            <a:r>
              <a:rPr sz="1900" b="1" i="1" spc="-65" dirty="0">
                <a:latin typeface="DengXian"/>
                <a:cs typeface="DengXian"/>
              </a:rPr>
              <a:t>ormat</a:t>
            </a:r>
            <a:r>
              <a:rPr sz="1900" b="1" i="1" spc="-40" dirty="0">
                <a:latin typeface="DengXian"/>
                <a:cs typeface="DengXian"/>
              </a:rPr>
              <a:t>i</a:t>
            </a:r>
            <a:r>
              <a:rPr sz="1900" b="1" i="1" spc="-55" dirty="0">
                <a:latin typeface="DengXian"/>
                <a:cs typeface="DengXian"/>
              </a:rPr>
              <a:t>c</a:t>
            </a:r>
            <a:r>
              <a:rPr sz="1900" b="1" i="1" spc="-35" dirty="0">
                <a:latin typeface="DengXian"/>
                <a:cs typeface="DengXian"/>
              </a:rPr>
              <a:t>s</a:t>
            </a:r>
            <a:r>
              <a:rPr sz="1800" b="1" dirty="0">
                <a:latin typeface="DengXian"/>
                <a:cs typeface="DengXian"/>
              </a:rPr>
              <a:t>.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391" y="1195078"/>
            <a:ext cx="809053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022975" algn="l"/>
              </a:tabLst>
            </a:pPr>
            <a:r>
              <a:rPr sz="2000" b="1" dirty="0">
                <a:latin typeface="DengXian"/>
                <a:cs typeface="DengXian"/>
              </a:rPr>
              <a:t>Balanced</a:t>
            </a:r>
            <a:r>
              <a:rPr sz="2000" b="1" spc="-20" dirty="0">
                <a:latin typeface="DengXian"/>
                <a:cs typeface="DengXian"/>
              </a:rPr>
              <a:t> </a:t>
            </a:r>
            <a:r>
              <a:rPr sz="2000" b="1" spc="-5" dirty="0">
                <a:latin typeface="DengXian"/>
                <a:cs typeface="DengXian"/>
              </a:rPr>
              <a:t>Case</a:t>
            </a:r>
            <a:r>
              <a:rPr sz="2000" b="1" dirty="0">
                <a:latin typeface="DengXian"/>
                <a:cs typeface="DengXian"/>
              </a:rPr>
              <a:t>s	Imbalanced</a:t>
            </a:r>
            <a:r>
              <a:rPr sz="2000" b="1" spc="-30" dirty="0">
                <a:latin typeface="DengXian"/>
                <a:cs typeface="DengXian"/>
              </a:rPr>
              <a:t> </a:t>
            </a:r>
            <a:r>
              <a:rPr sz="2000" b="1" spc="-5" dirty="0">
                <a:latin typeface="DengXian"/>
                <a:cs typeface="DengXian"/>
              </a:rPr>
              <a:t>Cases</a:t>
            </a:r>
            <a:endParaRPr sz="2000" dirty="0">
              <a:latin typeface="DengXian"/>
              <a:cs typeface="DengXi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0" y="1790700"/>
            <a:ext cx="6021323" cy="3944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71</a:t>
            </a:fld>
            <a:endParaRPr spc="-10" dirty="0"/>
          </a:p>
        </p:txBody>
      </p:sp>
      <p:sp>
        <p:nvSpPr>
          <p:cNvPr id="8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585" y="1462647"/>
            <a:ext cx="11452225" cy="4644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015" marR="393065" indent="-361950">
              <a:lnSpc>
                <a:spcPct val="121900"/>
              </a:lnSpc>
            </a:pPr>
            <a:r>
              <a:rPr sz="2600" spc="-55" dirty="0">
                <a:latin typeface="MS Gothic"/>
                <a:cs typeface="MS Gothic"/>
              </a:rPr>
              <a:t></a:t>
            </a:r>
            <a:r>
              <a:rPr sz="2600" spc="-5" dirty="0">
                <a:latin typeface="DengXian"/>
                <a:cs typeface="DengXian"/>
              </a:rPr>
              <a:t>H</a:t>
            </a:r>
            <a:r>
              <a:rPr sz="2600" spc="-10" dirty="0">
                <a:latin typeface="DengXian"/>
                <a:cs typeface="DengXian"/>
              </a:rPr>
              <a:t>F</a:t>
            </a:r>
            <a:r>
              <a:rPr sz="2600" dirty="0">
                <a:latin typeface="DengXian"/>
                <a:cs typeface="DengXian"/>
              </a:rPr>
              <a:t>L</a:t>
            </a:r>
            <a:r>
              <a:rPr sz="2600" spc="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can</a:t>
            </a:r>
            <a:r>
              <a:rPr sz="2600" spc="-2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achieve</a:t>
            </a:r>
            <a:r>
              <a:rPr sz="2600" spc="-10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al</a:t>
            </a:r>
            <a:r>
              <a:rPr sz="2600" spc="5" dirty="0">
                <a:latin typeface="DengXian"/>
                <a:cs typeface="DengXian"/>
              </a:rPr>
              <a:t>m</a:t>
            </a:r>
            <a:r>
              <a:rPr sz="2600" spc="-5" dirty="0">
                <a:latin typeface="DengXian"/>
                <a:cs typeface="DengXian"/>
              </a:rPr>
              <a:t>os</a:t>
            </a:r>
            <a:r>
              <a:rPr sz="2600" dirty="0">
                <a:latin typeface="DengXian"/>
                <a:cs typeface="DengXian"/>
              </a:rPr>
              <a:t>t</a:t>
            </a:r>
            <a:r>
              <a:rPr sz="2600" spc="-2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the</a:t>
            </a:r>
            <a:r>
              <a:rPr sz="2600" spc="-10" dirty="0">
                <a:latin typeface="DengXian"/>
                <a:cs typeface="DengXian"/>
              </a:rPr>
              <a:t> </a:t>
            </a:r>
            <a:r>
              <a:rPr sz="2600" spc="-5" dirty="0">
                <a:latin typeface="DengXian"/>
                <a:cs typeface="DengXian"/>
              </a:rPr>
              <a:t>s</a:t>
            </a:r>
            <a:r>
              <a:rPr sz="2600" spc="5" dirty="0">
                <a:latin typeface="DengXian"/>
                <a:cs typeface="DengXian"/>
              </a:rPr>
              <a:t>a</a:t>
            </a:r>
            <a:r>
              <a:rPr sz="2600" spc="-5" dirty="0">
                <a:latin typeface="DengXian"/>
                <a:cs typeface="DengXian"/>
              </a:rPr>
              <a:t>m</a:t>
            </a:r>
            <a:r>
              <a:rPr sz="2600" dirty="0">
                <a:latin typeface="DengXian"/>
                <a:cs typeface="DengXian"/>
              </a:rPr>
              <a:t>e </a:t>
            </a:r>
            <a:r>
              <a:rPr sz="2600" spc="-15" dirty="0">
                <a:latin typeface="DengXian"/>
                <a:cs typeface="DengXian"/>
              </a:rPr>
              <a:t>p</a:t>
            </a:r>
            <a:r>
              <a:rPr sz="2600" dirty="0">
                <a:latin typeface="DengXian"/>
                <a:cs typeface="DengXian"/>
              </a:rPr>
              <a:t>erform</a:t>
            </a:r>
            <a:r>
              <a:rPr sz="2600" spc="-10" dirty="0">
                <a:latin typeface="DengXian"/>
                <a:cs typeface="DengXian"/>
              </a:rPr>
              <a:t>a</a:t>
            </a:r>
            <a:r>
              <a:rPr sz="2600" spc="-5" dirty="0">
                <a:latin typeface="DengXian"/>
                <a:cs typeface="DengXian"/>
              </a:rPr>
              <a:t>n</a:t>
            </a:r>
            <a:r>
              <a:rPr sz="2600" spc="-10" dirty="0">
                <a:latin typeface="DengXian"/>
                <a:cs typeface="DengXian"/>
              </a:rPr>
              <a:t>c</a:t>
            </a:r>
            <a:r>
              <a:rPr sz="2600" dirty="0">
                <a:latin typeface="DengXian"/>
                <a:cs typeface="DengXian"/>
              </a:rPr>
              <a:t>e</a:t>
            </a:r>
            <a:r>
              <a:rPr sz="2600" spc="-3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as c</a:t>
            </a:r>
            <a:r>
              <a:rPr sz="2600" spc="-15" dirty="0">
                <a:latin typeface="DengXian"/>
                <a:cs typeface="DengXian"/>
              </a:rPr>
              <a:t>o</a:t>
            </a:r>
            <a:r>
              <a:rPr sz="2600" spc="-10" dirty="0">
                <a:latin typeface="DengXian"/>
                <a:cs typeface="DengXian"/>
              </a:rPr>
              <a:t>l</a:t>
            </a:r>
            <a:r>
              <a:rPr sz="2600" spc="-5" dirty="0">
                <a:latin typeface="DengXian"/>
                <a:cs typeface="DengXian"/>
              </a:rPr>
              <a:t>l</a:t>
            </a:r>
            <a:r>
              <a:rPr sz="2600" dirty="0">
                <a:latin typeface="DengXian"/>
                <a:cs typeface="DengXian"/>
              </a:rPr>
              <a:t>aboration</a:t>
            </a:r>
            <a:r>
              <a:rPr sz="2600" spc="-4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via</a:t>
            </a:r>
            <a:r>
              <a:rPr sz="2600" spc="20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cleartext learning</a:t>
            </a:r>
            <a:r>
              <a:rPr sz="2600" spc="-30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a</a:t>
            </a:r>
            <a:r>
              <a:rPr sz="2600" spc="5" dirty="0">
                <a:latin typeface="DengXian"/>
                <a:cs typeface="DengXian"/>
              </a:rPr>
              <a:t>l</a:t>
            </a:r>
            <a:r>
              <a:rPr sz="2600" spc="-5" dirty="0">
                <a:latin typeface="DengXian"/>
                <a:cs typeface="DengXian"/>
              </a:rPr>
              <a:t>gor</a:t>
            </a:r>
            <a:r>
              <a:rPr sz="2600" spc="5" dirty="0">
                <a:latin typeface="DengXian"/>
                <a:cs typeface="DengXian"/>
              </a:rPr>
              <a:t>i</a:t>
            </a:r>
            <a:r>
              <a:rPr sz="2600" dirty="0">
                <a:latin typeface="DengXian"/>
                <a:cs typeface="DengXian"/>
              </a:rPr>
              <a:t>th</a:t>
            </a:r>
            <a:r>
              <a:rPr sz="2600" spc="-15" dirty="0">
                <a:latin typeface="DengXian"/>
                <a:cs typeface="DengXian"/>
              </a:rPr>
              <a:t>m</a:t>
            </a:r>
            <a:r>
              <a:rPr sz="2600" dirty="0">
                <a:latin typeface="DengXian"/>
                <a:cs typeface="DengXian"/>
              </a:rPr>
              <a:t>s</a:t>
            </a:r>
            <a:r>
              <a:rPr sz="2600" spc="-3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us</a:t>
            </a:r>
            <a:r>
              <a:rPr sz="2600" spc="5" dirty="0">
                <a:latin typeface="DengXian"/>
                <a:cs typeface="DengXian"/>
              </a:rPr>
              <a:t>i</a:t>
            </a:r>
            <a:r>
              <a:rPr sz="2600" spc="-5" dirty="0">
                <a:latin typeface="DengXian"/>
                <a:cs typeface="DengXian"/>
              </a:rPr>
              <a:t>n</a:t>
            </a:r>
            <a:r>
              <a:rPr sz="2600" dirty="0">
                <a:latin typeface="DengXian"/>
                <a:cs typeface="DengXian"/>
              </a:rPr>
              <a:t>g</a:t>
            </a:r>
            <a:r>
              <a:rPr sz="2600" spc="-1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a</a:t>
            </a:r>
            <a:r>
              <a:rPr sz="2600" spc="5" dirty="0">
                <a:latin typeface="DengXian"/>
                <a:cs typeface="DengXian"/>
              </a:rPr>
              <a:t>l</a:t>
            </a:r>
            <a:r>
              <a:rPr sz="2600" spc="-10" dirty="0">
                <a:latin typeface="DengXian"/>
                <a:cs typeface="DengXian"/>
              </a:rPr>
              <a:t>l</a:t>
            </a:r>
            <a:r>
              <a:rPr sz="2600" dirty="0">
                <a:latin typeface="DengXian"/>
                <a:cs typeface="DengXian"/>
              </a:rPr>
              <a:t> </a:t>
            </a:r>
            <a:r>
              <a:rPr sz="2600" spc="-5" dirty="0">
                <a:latin typeface="DengXian"/>
                <a:cs typeface="DengXian"/>
              </a:rPr>
              <a:t>share</a:t>
            </a:r>
            <a:r>
              <a:rPr sz="2600" dirty="0">
                <a:latin typeface="DengXian"/>
                <a:cs typeface="DengXian"/>
              </a:rPr>
              <a:t>d</a:t>
            </a:r>
            <a:r>
              <a:rPr sz="2600" spc="-2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informat</a:t>
            </a:r>
            <a:r>
              <a:rPr sz="2600" spc="5" dirty="0">
                <a:latin typeface="DengXian"/>
                <a:cs typeface="DengXian"/>
              </a:rPr>
              <a:t>i</a:t>
            </a:r>
            <a:r>
              <a:rPr sz="2600" spc="-5" dirty="0">
                <a:latin typeface="DengXian"/>
                <a:cs typeface="DengXian"/>
              </a:rPr>
              <a:t>o</a:t>
            </a:r>
            <a:r>
              <a:rPr sz="2600" spc="-25" dirty="0">
                <a:latin typeface="DengXian"/>
                <a:cs typeface="DengXian"/>
              </a:rPr>
              <a:t>n</a:t>
            </a:r>
            <a:r>
              <a:rPr sz="2600" dirty="0">
                <a:latin typeface="DengXian"/>
                <a:cs typeface="DengXian"/>
              </a:rPr>
              <a:t>.</a:t>
            </a: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374015" marR="372110" indent="-361950">
              <a:lnSpc>
                <a:spcPct val="121900"/>
              </a:lnSpc>
            </a:pPr>
            <a:r>
              <a:rPr sz="2600" spc="-55" dirty="0">
                <a:latin typeface="MS Gothic"/>
                <a:cs typeface="MS Gothic"/>
              </a:rPr>
              <a:t></a:t>
            </a:r>
            <a:r>
              <a:rPr sz="2600" spc="-5" dirty="0">
                <a:latin typeface="DengXian"/>
                <a:cs typeface="DengXian"/>
              </a:rPr>
              <a:t>Col</a:t>
            </a:r>
            <a:r>
              <a:rPr sz="2600" spc="5" dirty="0">
                <a:latin typeface="DengXian"/>
                <a:cs typeface="DengXian"/>
              </a:rPr>
              <a:t>l</a:t>
            </a:r>
            <a:r>
              <a:rPr sz="2600" dirty="0">
                <a:latin typeface="DengXian"/>
                <a:cs typeface="DengXian"/>
              </a:rPr>
              <a:t>abora</a:t>
            </a:r>
            <a:r>
              <a:rPr sz="2600" spc="-10" dirty="0">
                <a:latin typeface="DengXian"/>
                <a:cs typeface="DengXian"/>
              </a:rPr>
              <a:t>t</a:t>
            </a:r>
            <a:r>
              <a:rPr sz="2600" dirty="0">
                <a:latin typeface="DengXian"/>
                <a:cs typeface="DengXian"/>
              </a:rPr>
              <a:t>ion</a:t>
            </a:r>
            <a:r>
              <a:rPr sz="2600" spc="-40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by</a:t>
            </a:r>
            <a:r>
              <a:rPr sz="2600" spc="-20" dirty="0">
                <a:latin typeface="DengXian"/>
                <a:cs typeface="DengXian"/>
              </a:rPr>
              <a:t> </a:t>
            </a:r>
            <a:r>
              <a:rPr sz="2600" spc="-5" dirty="0">
                <a:latin typeface="DengXian"/>
                <a:cs typeface="DengXian"/>
              </a:rPr>
              <a:t>H</a:t>
            </a:r>
            <a:r>
              <a:rPr sz="2600" spc="-10" dirty="0">
                <a:latin typeface="DengXian"/>
                <a:cs typeface="DengXian"/>
              </a:rPr>
              <a:t>F</a:t>
            </a:r>
            <a:r>
              <a:rPr sz="2600" dirty="0">
                <a:latin typeface="DengXian"/>
                <a:cs typeface="DengXian"/>
              </a:rPr>
              <a:t>L </a:t>
            </a:r>
            <a:r>
              <a:rPr sz="2600" spc="-5" dirty="0">
                <a:latin typeface="DengXian"/>
                <a:cs typeface="DengXian"/>
              </a:rPr>
              <a:t>ga</a:t>
            </a:r>
            <a:r>
              <a:rPr sz="2600" spc="5" dirty="0">
                <a:latin typeface="DengXian"/>
                <a:cs typeface="DengXian"/>
              </a:rPr>
              <a:t>i</a:t>
            </a:r>
            <a:r>
              <a:rPr sz="2600" spc="-5" dirty="0">
                <a:latin typeface="DengXian"/>
                <a:cs typeface="DengXian"/>
              </a:rPr>
              <a:t>n</a:t>
            </a:r>
            <a:r>
              <a:rPr sz="2600" spc="-10" dirty="0">
                <a:latin typeface="DengXian"/>
                <a:cs typeface="DengXian"/>
              </a:rPr>
              <a:t>e</a:t>
            </a:r>
            <a:r>
              <a:rPr sz="2600" dirty="0">
                <a:latin typeface="DengXian"/>
                <a:cs typeface="DengXian"/>
              </a:rPr>
              <a:t>d</a:t>
            </a:r>
            <a:r>
              <a:rPr sz="2600" spc="-2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a </a:t>
            </a:r>
            <a:r>
              <a:rPr sz="2600" spc="-5" dirty="0">
                <a:latin typeface="DengXian"/>
                <a:cs typeface="DengXian"/>
              </a:rPr>
              <a:t>substantial</a:t>
            </a:r>
            <a:r>
              <a:rPr sz="2600" spc="15" dirty="0">
                <a:latin typeface="DengXian"/>
                <a:cs typeface="DengXian"/>
              </a:rPr>
              <a:t>l</a:t>
            </a:r>
            <a:r>
              <a:rPr sz="2600" dirty="0">
                <a:latin typeface="DengXian"/>
                <a:cs typeface="DengXian"/>
              </a:rPr>
              <a:t>y</a:t>
            </a:r>
            <a:r>
              <a:rPr sz="2600" spc="-2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p</a:t>
            </a:r>
            <a:r>
              <a:rPr sz="2600" spc="-15" dirty="0">
                <a:latin typeface="DengXian"/>
                <a:cs typeface="DengXian"/>
              </a:rPr>
              <a:t>e</a:t>
            </a:r>
            <a:r>
              <a:rPr sz="2600" dirty="0">
                <a:latin typeface="DengXian"/>
                <a:cs typeface="DengXian"/>
              </a:rPr>
              <a:t>rfor</a:t>
            </a:r>
            <a:r>
              <a:rPr sz="2600" spc="-5" dirty="0">
                <a:latin typeface="DengXian"/>
                <a:cs typeface="DengXian"/>
              </a:rPr>
              <a:t>man</a:t>
            </a:r>
            <a:r>
              <a:rPr sz="2600" spc="-10" dirty="0">
                <a:latin typeface="DengXian"/>
                <a:cs typeface="DengXian"/>
              </a:rPr>
              <a:t>c</a:t>
            </a:r>
            <a:r>
              <a:rPr sz="2600" dirty="0">
                <a:latin typeface="DengXian"/>
                <a:cs typeface="DengXian"/>
              </a:rPr>
              <a:t>e</a:t>
            </a:r>
            <a:r>
              <a:rPr sz="2600" spc="-3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i</a:t>
            </a:r>
            <a:r>
              <a:rPr sz="2600" spc="5" dirty="0">
                <a:latin typeface="DengXian"/>
                <a:cs typeface="DengXian"/>
              </a:rPr>
              <a:t>m</a:t>
            </a:r>
            <a:r>
              <a:rPr sz="2600" dirty="0">
                <a:latin typeface="DengXian"/>
                <a:cs typeface="DengXian"/>
              </a:rPr>
              <a:t>prov</a:t>
            </a:r>
            <a:r>
              <a:rPr sz="2600" spc="-15" dirty="0">
                <a:latin typeface="DengXian"/>
                <a:cs typeface="DengXian"/>
              </a:rPr>
              <a:t>e</a:t>
            </a:r>
            <a:r>
              <a:rPr sz="2600" spc="-5" dirty="0">
                <a:latin typeface="DengXian"/>
                <a:cs typeface="DengXian"/>
              </a:rPr>
              <a:t>men</a:t>
            </a:r>
            <a:r>
              <a:rPr sz="2600" dirty="0">
                <a:latin typeface="DengXian"/>
                <a:cs typeface="DengXian"/>
              </a:rPr>
              <a:t>t</a:t>
            </a:r>
            <a:r>
              <a:rPr sz="2600" spc="-30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than that</a:t>
            </a:r>
            <a:r>
              <a:rPr sz="2600" spc="-20" dirty="0">
                <a:latin typeface="DengXian"/>
                <a:cs typeface="DengXian"/>
              </a:rPr>
              <a:t> </a:t>
            </a:r>
            <a:r>
              <a:rPr sz="2600" spc="-5" dirty="0">
                <a:latin typeface="DengXian"/>
                <a:cs typeface="DengXian"/>
              </a:rPr>
              <a:t>o</a:t>
            </a:r>
            <a:r>
              <a:rPr sz="2600" dirty="0">
                <a:latin typeface="DengXian"/>
                <a:cs typeface="DengXian"/>
              </a:rPr>
              <a:t>f </a:t>
            </a:r>
            <a:r>
              <a:rPr sz="2600" spc="-15" dirty="0">
                <a:latin typeface="DengXian"/>
                <a:cs typeface="DengXian"/>
              </a:rPr>
              <a:t>o</a:t>
            </a:r>
            <a:r>
              <a:rPr sz="2600" spc="-5" dirty="0">
                <a:latin typeface="DengXian"/>
                <a:cs typeface="DengXian"/>
              </a:rPr>
              <a:t>n</a:t>
            </a:r>
            <a:r>
              <a:rPr sz="2600" dirty="0">
                <a:latin typeface="DengXian"/>
                <a:cs typeface="DengXian"/>
              </a:rPr>
              <a:t>e</a:t>
            </a:r>
            <a:r>
              <a:rPr sz="2600" spc="-10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cl</a:t>
            </a:r>
            <a:r>
              <a:rPr sz="2600" spc="10" dirty="0">
                <a:latin typeface="DengXian"/>
                <a:cs typeface="DengXian"/>
              </a:rPr>
              <a:t>i</a:t>
            </a:r>
            <a:r>
              <a:rPr sz="2600" dirty="0">
                <a:latin typeface="DengXian"/>
                <a:cs typeface="DengXian"/>
              </a:rPr>
              <a:t>e</a:t>
            </a:r>
            <a:r>
              <a:rPr sz="2600" spc="-15" dirty="0">
                <a:latin typeface="DengXian"/>
                <a:cs typeface="DengXian"/>
              </a:rPr>
              <a:t>n</a:t>
            </a:r>
            <a:r>
              <a:rPr sz="2600" dirty="0">
                <a:latin typeface="DengXian"/>
                <a:cs typeface="DengXian"/>
              </a:rPr>
              <a:t>t </a:t>
            </a:r>
            <a:r>
              <a:rPr sz="2600" spc="-15" dirty="0">
                <a:latin typeface="DengXian"/>
                <a:cs typeface="DengXian"/>
              </a:rPr>
              <a:t>b</a:t>
            </a:r>
            <a:r>
              <a:rPr sz="2600" dirty="0">
                <a:latin typeface="DengXian"/>
                <a:cs typeface="DengXian"/>
              </a:rPr>
              <a:t>y</a:t>
            </a:r>
            <a:r>
              <a:rPr sz="2600" spc="-1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us</a:t>
            </a:r>
            <a:r>
              <a:rPr sz="2600" spc="5" dirty="0">
                <a:latin typeface="DengXian"/>
                <a:cs typeface="DengXian"/>
              </a:rPr>
              <a:t>i</a:t>
            </a:r>
            <a:r>
              <a:rPr sz="2600" spc="-5" dirty="0">
                <a:latin typeface="DengXian"/>
                <a:cs typeface="DengXian"/>
              </a:rPr>
              <a:t>n</a:t>
            </a:r>
            <a:r>
              <a:rPr sz="2600" dirty="0">
                <a:latin typeface="DengXian"/>
                <a:cs typeface="DengXian"/>
              </a:rPr>
              <a:t>g </a:t>
            </a:r>
            <a:r>
              <a:rPr sz="2600" spc="-10" dirty="0">
                <a:latin typeface="DengXian"/>
                <a:cs typeface="DengXian"/>
              </a:rPr>
              <a:t>o</a:t>
            </a:r>
            <a:r>
              <a:rPr sz="2600" spc="-5" dirty="0">
                <a:latin typeface="DengXian"/>
                <a:cs typeface="DengXian"/>
              </a:rPr>
              <a:t>nl</a:t>
            </a:r>
            <a:r>
              <a:rPr sz="2600" dirty="0">
                <a:latin typeface="DengXian"/>
                <a:cs typeface="DengXian"/>
              </a:rPr>
              <a:t>y</a:t>
            </a:r>
            <a:r>
              <a:rPr sz="2600" spc="-10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its</a:t>
            </a:r>
            <a:r>
              <a:rPr sz="2600" spc="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private</a:t>
            </a:r>
            <a:r>
              <a:rPr sz="2600" spc="-35" dirty="0">
                <a:latin typeface="DengXian"/>
                <a:cs typeface="DengXian"/>
              </a:rPr>
              <a:t> </a:t>
            </a:r>
            <a:r>
              <a:rPr sz="2600" spc="-5" dirty="0">
                <a:latin typeface="DengXian"/>
                <a:cs typeface="DengXian"/>
              </a:rPr>
              <a:t>d</a:t>
            </a:r>
            <a:r>
              <a:rPr sz="2600" spc="5" dirty="0">
                <a:latin typeface="DengXian"/>
                <a:cs typeface="DengXian"/>
              </a:rPr>
              <a:t>a</a:t>
            </a:r>
            <a:r>
              <a:rPr sz="2600" dirty="0">
                <a:latin typeface="DengXian"/>
                <a:cs typeface="DengXian"/>
              </a:rPr>
              <a:t>ta.</a:t>
            </a: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374015" marR="1842770" indent="-361950">
              <a:lnSpc>
                <a:spcPct val="121900"/>
              </a:lnSpc>
            </a:pPr>
            <a:r>
              <a:rPr sz="2600" spc="-55" dirty="0">
                <a:latin typeface="MS Gothic"/>
                <a:cs typeface="MS Gothic"/>
              </a:rPr>
              <a:t></a:t>
            </a:r>
            <a:r>
              <a:rPr sz="2600" spc="-55" dirty="0">
                <a:latin typeface="DengXian"/>
                <a:cs typeface="DengXian"/>
              </a:rPr>
              <a:t>A </a:t>
            </a:r>
            <a:r>
              <a:rPr sz="2600" spc="-15" dirty="0">
                <a:latin typeface="DengXian"/>
                <a:cs typeface="DengXian"/>
              </a:rPr>
              <a:t>p</a:t>
            </a:r>
            <a:r>
              <a:rPr sz="2600" dirty="0">
                <a:latin typeface="DengXian"/>
                <a:cs typeface="DengXian"/>
              </a:rPr>
              <a:t>rototype</a:t>
            </a:r>
            <a:r>
              <a:rPr sz="2600" spc="-40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collaborative</a:t>
            </a:r>
            <a:r>
              <a:rPr sz="2600" spc="-45" dirty="0">
                <a:latin typeface="DengXian"/>
                <a:cs typeface="DengXian"/>
              </a:rPr>
              <a:t> </a:t>
            </a:r>
            <a:r>
              <a:rPr sz="2600" spc="-5" dirty="0">
                <a:latin typeface="DengXian"/>
                <a:cs typeface="DengXian"/>
              </a:rPr>
              <a:t>QSA</a:t>
            </a:r>
            <a:r>
              <a:rPr sz="2600" dirty="0">
                <a:latin typeface="DengXian"/>
                <a:cs typeface="DengXian"/>
              </a:rPr>
              <a:t>R</a:t>
            </a:r>
            <a:r>
              <a:rPr sz="2600" spc="5" dirty="0">
                <a:latin typeface="DengXian"/>
                <a:cs typeface="DengXian"/>
              </a:rPr>
              <a:t> </a:t>
            </a:r>
            <a:r>
              <a:rPr sz="2600" spc="-5" dirty="0">
                <a:latin typeface="DengXian"/>
                <a:cs typeface="DengXian"/>
              </a:rPr>
              <a:t>syst</a:t>
            </a:r>
            <a:r>
              <a:rPr sz="2600" spc="-10" dirty="0">
                <a:latin typeface="DengXian"/>
                <a:cs typeface="DengXian"/>
              </a:rPr>
              <a:t>e</a:t>
            </a:r>
            <a:r>
              <a:rPr sz="2600" dirty="0">
                <a:latin typeface="DengXian"/>
                <a:cs typeface="DengXian"/>
              </a:rPr>
              <a:t>m bas</a:t>
            </a:r>
            <a:r>
              <a:rPr sz="2600" spc="-15" dirty="0">
                <a:latin typeface="DengXian"/>
                <a:cs typeface="DengXian"/>
              </a:rPr>
              <a:t>e</a:t>
            </a:r>
            <a:r>
              <a:rPr sz="2600" dirty="0">
                <a:latin typeface="DengXian"/>
                <a:cs typeface="DengXian"/>
              </a:rPr>
              <a:t>d</a:t>
            </a:r>
            <a:r>
              <a:rPr sz="2600" spc="-15" dirty="0">
                <a:latin typeface="DengXian"/>
                <a:cs typeface="DengXian"/>
              </a:rPr>
              <a:t> </a:t>
            </a:r>
            <a:r>
              <a:rPr sz="2600" spc="-5" dirty="0">
                <a:latin typeface="DengXian"/>
                <a:cs typeface="DengXian"/>
              </a:rPr>
              <a:t>o</a:t>
            </a:r>
            <a:r>
              <a:rPr sz="2600" dirty="0">
                <a:latin typeface="DengXian"/>
                <a:cs typeface="DengXian"/>
              </a:rPr>
              <a:t>n</a:t>
            </a:r>
            <a:r>
              <a:rPr sz="2600" spc="-10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FL</a:t>
            </a:r>
            <a:r>
              <a:rPr sz="2600" spc="-5" dirty="0">
                <a:latin typeface="DengXian"/>
                <a:cs typeface="DengXian"/>
              </a:rPr>
              <a:t> </a:t>
            </a:r>
            <a:r>
              <a:rPr sz="2600" dirty="0">
                <a:latin typeface="DengXian"/>
                <a:cs typeface="DengXian"/>
              </a:rPr>
              <a:t>is pr</a:t>
            </a:r>
            <a:r>
              <a:rPr sz="2600" spc="-10" dirty="0">
                <a:latin typeface="DengXian"/>
                <a:cs typeface="DengXian"/>
              </a:rPr>
              <a:t>e</a:t>
            </a:r>
            <a:r>
              <a:rPr sz="2600" spc="-5" dirty="0">
                <a:latin typeface="DengXian"/>
                <a:cs typeface="DengXian"/>
              </a:rPr>
              <a:t>se</a:t>
            </a:r>
            <a:r>
              <a:rPr sz="2600" spc="-15" dirty="0">
                <a:latin typeface="DengXian"/>
                <a:cs typeface="DengXian"/>
              </a:rPr>
              <a:t>n</a:t>
            </a:r>
            <a:r>
              <a:rPr sz="2600" dirty="0">
                <a:latin typeface="DengXian"/>
                <a:cs typeface="DengXian"/>
              </a:rPr>
              <a:t>ted: </a:t>
            </a:r>
            <a:r>
              <a:rPr sz="2600" spc="-5" dirty="0">
                <a:latin typeface="DengXian"/>
                <a:cs typeface="DengXian"/>
              </a:rPr>
              <a:t>htt</a:t>
            </a:r>
            <a:r>
              <a:rPr sz="2600" spc="-10" dirty="0">
                <a:latin typeface="DengXian"/>
                <a:cs typeface="DengXian"/>
              </a:rPr>
              <a:t>p</a:t>
            </a:r>
            <a:r>
              <a:rPr sz="2600" spc="-5" dirty="0">
                <a:latin typeface="DengXian"/>
                <a:cs typeface="DengXian"/>
              </a:rPr>
              <a:t>s://</a:t>
            </a:r>
            <a:r>
              <a:rPr sz="2600" spc="5" dirty="0">
                <a:latin typeface="DengXian"/>
                <a:cs typeface="DengXian"/>
              </a:rPr>
              <a:t>g</a:t>
            </a:r>
            <a:r>
              <a:rPr sz="2600" dirty="0">
                <a:latin typeface="DengXian"/>
                <a:cs typeface="DengXian"/>
              </a:rPr>
              <a:t>ithub.com/bm</a:t>
            </a:r>
            <a:r>
              <a:rPr sz="2600" spc="-10" dirty="0">
                <a:latin typeface="DengXian"/>
                <a:cs typeface="DengXian"/>
              </a:rPr>
              <a:t>2</a:t>
            </a:r>
            <a:r>
              <a:rPr sz="2600" spc="5" dirty="0">
                <a:latin typeface="DengXian"/>
                <a:cs typeface="DengXian"/>
              </a:rPr>
              <a:t>-</a:t>
            </a:r>
            <a:r>
              <a:rPr sz="2600" dirty="0">
                <a:latin typeface="DengXian"/>
                <a:cs typeface="DengXian"/>
              </a:rPr>
              <a:t>l</a:t>
            </a:r>
            <a:r>
              <a:rPr sz="2600" spc="5" dirty="0">
                <a:latin typeface="DengXian"/>
                <a:cs typeface="DengXian"/>
              </a:rPr>
              <a:t>a</a:t>
            </a:r>
            <a:r>
              <a:rPr sz="2600" dirty="0">
                <a:latin typeface="DengXian"/>
                <a:cs typeface="DengXian"/>
              </a:rPr>
              <a:t>b/</a:t>
            </a:r>
            <a:r>
              <a:rPr sz="2600" spc="-15" dirty="0">
                <a:latin typeface="DengXian"/>
                <a:cs typeface="DengXian"/>
              </a:rPr>
              <a:t>F</a:t>
            </a:r>
            <a:r>
              <a:rPr sz="2600" spc="5" dirty="0">
                <a:latin typeface="DengXian"/>
                <a:cs typeface="DengXian"/>
              </a:rPr>
              <a:t>L-</a:t>
            </a:r>
            <a:r>
              <a:rPr sz="2600" spc="-5" dirty="0">
                <a:latin typeface="DengXian"/>
                <a:cs typeface="DengXian"/>
              </a:rPr>
              <a:t>QS</a:t>
            </a:r>
            <a:r>
              <a:rPr sz="2600" spc="-15" dirty="0">
                <a:latin typeface="DengXian"/>
                <a:cs typeface="DengXian"/>
              </a:rPr>
              <a:t>A</a:t>
            </a:r>
            <a:r>
              <a:rPr sz="2600" dirty="0">
                <a:latin typeface="DengXian"/>
                <a:cs typeface="DengXian"/>
              </a:rPr>
              <a:t>R.</a:t>
            </a:r>
          </a:p>
          <a:p>
            <a:pPr>
              <a:lnSpc>
                <a:spcPct val="100000"/>
              </a:lnSpc>
            </a:pPr>
            <a:endParaRPr sz="2600" dirty="0">
              <a:latin typeface="Times New Roman"/>
              <a:cs typeface="Times New Roman"/>
            </a:endParaRPr>
          </a:p>
          <a:p>
            <a:pPr marL="5270500">
              <a:lnSpc>
                <a:spcPct val="100000"/>
              </a:lnSpc>
              <a:spcBef>
                <a:spcPts val="1770"/>
              </a:spcBef>
            </a:pPr>
            <a:r>
              <a:rPr sz="1800" b="1" spc="-5" dirty="0">
                <a:latin typeface="DengXian"/>
                <a:cs typeface="DengXian"/>
              </a:rPr>
              <a:t>Shaoq</a:t>
            </a:r>
            <a:r>
              <a:rPr sz="1800" b="1" dirty="0">
                <a:latin typeface="DengXian"/>
                <a:cs typeface="DengXian"/>
              </a:rPr>
              <a:t>i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Che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e</a:t>
            </a:r>
            <a:r>
              <a:rPr sz="1800" b="1" dirty="0">
                <a:latin typeface="DengXian"/>
                <a:cs typeface="DengXian"/>
              </a:rPr>
              <a:t>t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a</a:t>
            </a:r>
            <a:r>
              <a:rPr sz="1800" b="1" spc="-10" dirty="0">
                <a:latin typeface="DengXian"/>
                <a:cs typeface="DengXian"/>
              </a:rPr>
              <a:t>l</a:t>
            </a:r>
            <a:r>
              <a:rPr sz="1800" b="1" dirty="0">
                <a:latin typeface="DengXian"/>
                <a:cs typeface="DengXian"/>
              </a:rPr>
              <a:t>.</a:t>
            </a:r>
            <a:r>
              <a:rPr sz="1800" b="1" spc="20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Qi</a:t>
            </a:r>
            <a:r>
              <a:rPr sz="1800" b="1" spc="-10" dirty="0">
                <a:latin typeface="DengXian"/>
                <a:cs typeface="DengXian"/>
              </a:rPr>
              <a:t>a</a:t>
            </a:r>
            <a:r>
              <a:rPr sz="1800" b="1" dirty="0">
                <a:latin typeface="DengXian"/>
                <a:cs typeface="DengXian"/>
              </a:rPr>
              <a:t>n</a:t>
            </a:r>
            <a:r>
              <a:rPr sz="1800" b="1" spc="-15" dirty="0">
                <a:latin typeface="DengXian"/>
                <a:cs typeface="DengXian"/>
              </a:rPr>
              <a:t>g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Ya</a:t>
            </a:r>
            <a:r>
              <a:rPr sz="1800" b="1" spc="5" dirty="0">
                <a:latin typeface="DengXian"/>
                <a:cs typeface="DengXian"/>
              </a:rPr>
              <a:t>n</a:t>
            </a:r>
            <a:r>
              <a:rPr sz="1800" b="1" spc="-10" dirty="0">
                <a:latin typeface="DengXian"/>
                <a:cs typeface="DengXian"/>
              </a:rPr>
              <a:t>g,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Qi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b="1" dirty="0">
                <a:latin typeface="DengXian"/>
                <a:cs typeface="DengXian"/>
              </a:rPr>
              <a:t>L</a:t>
            </a:r>
            <a:r>
              <a:rPr sz="1800" b="1" spc="-10" dirty="0">
                <a:latin typeface="DengXian"/>
                <a:cs typeface="DengXian"/>
              </a:rPr>
              <a:t>i</a:t>
            </a:r>
            <a:r>
              <a:rPr sz="1800" b="1" dirty="0">
                <a:latin typeface="DengXian"/>
                <a:cs typeface="DengXian"/>
              </a:rPr>
              <a:t>u,</a:t>
            </a:r>
            <a:r>
              <a:rPr sz="1800" b="1" spc="15" dirty="0">
                <a:latin typeface="DengXian"/>
                <a:cs typeface="DengXian"/>
              </a:rPr>
              <a:t> 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spc="-5" dirty="0">
                <a:latin typeface="DengXian"/>
                <a:cs typeface="DengXian"/>
              </a:rPr>
              <a:t>2</a:t>
            </a:r>
            <a:r>
              <a:rPr sz="1800" b="1" spc="-10" dirty="0">
                <a:latin typeface="DengXian"/>
                <a:cs typeface="DengXian"/>
              </a:rPr>
              <a:t>0</a:t>
            </a:r>
            <a:r>
              <a:rPr sz="1800" b="1" dirty="0">
                <a:latin typeface="DengXian"/>
                <a:cs typeface="DengXian"/>
              </a:rPr>
              <a:t>,</a:t>
            </a:r>
            <a:r>
              <a:rPr sz="1800" b="1" spc="25" dirty="0">
                <a:latin typeface="DengXian"/>
                <a:cs typeface="DengXian"/>
              </a:rPr>
              <a:t> </a:t>
            </a:r>
            <a:r>
              <a:rPr sz="1900" b="1" i="1" spc="-50" dirty="0">
                <a:latin typeface="DengXian"/>
                <a:cs typeface="DengXian"/>
              </a:rPr>
              <a:t>Bi</a:t>
            </a:r>
            <a:r>
              <a:rPr sz="1900" b="1" i="1" spc="-65" dirty="0">
                <a:latin typeface="DengXian"/>
                <a:cs typeface="DengXian"/>
              </a:rPr>
              <a:t>o</a:t>
            </a:r>
            <a:r>
              <a:rPr sz="1900" b="1" i="1" spc="-55" dirty="0">
                <a:latin typeface="DengXian"/>
                <a:cs typeface="DengXian"/>
              </a:rPr>
              <a:t>in</a:t>
            </a:r>
            <a:r>
              <a:rPr sz="1900" b="1" i="1" spc="-35" dirty="0">
                <a:latin typeface="DengXian"/>
                <a:cs typeface="DengXian"/>
              </a:rPr>
              <a:t>f</a:t>
            </a:r>
            <a:r>
              <a:rPr sz="1900" b="1" i="1" spc="-65" dirty="0">
                <a:latin typeface="DengXian"/>
                <a:cs typeface="DengXian"/>
              </a:rPr>
              <a:t>ormat</a:t>
            </a:r>
            <a:r>
              <a:rPr sz="1900" b="1" i="1" spc="-40" dirty="0">
                <a:latin typeface="DengXian"/>
                <a:cs typeface="DengXian"/>
              </a:rPr>
              <a:t>i</a:t>
            </a:r>
            <a:r>
              <a:rPr sz="1900" b="1" i="1" spc="-55" dirty="0">
                <a:latin typeface="DengXian"/>
                <a:cs typeface="DengXian"/>
              </a:rPr>
              <a:t>c</a:t>
            </a:r>
            <a:r>
              <a:rPr sz="1900" b="1" i="1" spc="-40" dirty="0">
                <a:latin typeface="DengXian"/>
                <a:cs typeface="DengXian"/>
              </a:rPr>
              <a:t>s</a:t>
            </a:r>
            <a:r>
              <a:rPr sz="1800" b="1" dirty="0">
                <a:latin typeface="DengXian"/>
                <a:cs typeface="DengXian"/>
              </a:rPr>
              <a:t>.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72</a:t>
            </a:fld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6535" rIns="0" bIns="0" rtlCol="0">
            <a:spAutoFit/>
          </a:bodyPr>
          <a:lstStyle/>
          <a:p>
            <a:pPr marL="183515">
              <a:lnSpc>
                <a:spcPct val="100000"/>
              </a:lnSpc>
            </a:pPr>
            <a:r>
              <a:rPr spc="-25" dirty="0"/>
              <a:t>Conclusion</a:t>
            </a:r>
          </a:p>
        </p:txBody>
      </p:sp>
      <p:sp>
        <p:nvSpPr>
          <p:cNvPr id="5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554" rIns="0" bIns="0" rtlCol="0">
            <a:spAutoFit/>
          </a:bodyPr>
          <a:lstStyle/>
          <a:p>
            <a:pPr marL="154940">
              <a:lnSpc>
                <a:spcPct val="100000"/>
              </a:lnSpc>
            </a:pPr>
            <a:r>
              <a:rPr spc="-25" dirty="0"/>
              <a:t>Challeng</a:t>
            </a:r>
            <a:r>
              <a:rPr spc="-5" dirty="0"/>
              <a:t>e</a:t>
            </a:r>
            <a:r>
              <a:rPr spc="-15" dirty="0"/>
              <a:t>s</a:t>
            </a:r>
            <a:r>
              <a:rPr spc="-5" dirty="0"/>
              <a:t> </a:t>
            </a:r>
            <a:r>
              <a:rPr spc="-20" dirty="0"/>
              <a:t>fo</a:t>
            </a:r>
            <a:r>
              <a:rPr spc="-15" dirty="0"/>
              <a:t>r</a:t>
            </a:r>
            <a:r>
              <a:rPr spc="5" dirty="0"/>
              <a:t> </a:t>
            </a:r>
            <a:r>
              <a:rPr spc="-25" dirty="0"/>
              <a:t>Fed</a:t>
            </a:r>
            <a:r>
              <a:rPr spc="-10" dirty="0"/>
              <a:t>e</a:t>
            </a:r>
            <a:r>
              <a:rPr spc="-15" dirty="0"/>
              <a:t>ra</a:t>
            </a:r>
            <a:r>
              <a:rPr spc="-30" dirty="0"/>
              <a:t>t</a:t>
            </a:r>
            <a:r>
              <a:rPr spc="-25" dirty="0"/>
              <a:t>e</a:t>
            </a:r>
            <a:r>
              <a:rPr spc="-20" dirty="0"/>
              <a:t>d</a:t>
            </a:r>
            <a:r>
              <a:rPr dirty="0"/>
              <a:t> </a:t>
            </a:r>
            <a:r>
              <a:rPr spc="-20" dirty="0"/>
              <a:t>Lea</a:t>
            </a:r>
            <a:r>
              <a:rPr spc="-5" dirty="0"/>
              <a:t>r</a:t>
            </a:r>
            <a:r>
              <a:rPr spc="-20" dirty="0"/>
              <a:t>ning</a:t>
            </a:r>
          </a:p>
        </p:txBody>
      </p:sp>
      <p:sp>
        <p:nvSpPr>
          <p:cNvPr id="3" name="object 3"/>
          <p:cNvSpPr/>
          <p:nvPr/>
        </p:nvSpPr>
        <p:spPr>
          <a:xfrm>
            <a:off x="1066800" y="1783079"/>
            <a:ext cx="3899916" cy="3368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851151" y="1464647"/>
            <a:ext cx="18097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DengXian"/>
                <a:cs typeface="DengXian"/>
              </a:rPr>
              <a:t>M</a:t>
            </a:r>
            <a:r>
              <a:rPr sz="1800" b="1" spc="5" dirty="0">
                <a:latin typeface="DengXian"/>
                <a:cs typeface="DengXian"/>
              </a:rPr>
              <a:t>o</a:t>
            </a:r>
            <a:r>
              <a:rPr sz="1800" b="1" dirty="0">
                <a:latin typeface="DengXian"/>
                <a:cs typeface="DengXian"/>
              </a:rPr>
              <a:t>dels</a:t>
            </a:r>
            <a:r>
              <a:rPr sz="1800" b="1" spc="5" dirty="0">
                <a:latin typeface="DengXian"/>
                <a:cs typeface="DengXian"/>
              </a:rPr>
              <a:t> </a:t>
            </a:r>
            <a:r>
              <a:rPr sz="1800" spc="-10" dirty="0">
                <a:latin typeface="DengXian"/>
                <a:cs typeface="DengXian"/>
              </a:rPr>
              <a:t>[BV</a:t>
            </a:r>
            <a:r>
              <a:rPr sz="1800" spc="-5" dirty="0">
                <a:latin typeface="DengXian"/>
                <a:cs typeface="DengXian"/>
              </a:rPr>
              <a:t>H+18]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04559" y="1606296"/>
            <a:ext cx="4593336" cy="3012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516494" y="1484713"/>
            <a:ext cx="13773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DengXian"/>
                <a:cs typeface="DengXian"/>
              </a:rPr>
              <a:t>Da</a:t>
            </a:r>
            <a:r>
              <a:rPr sz="1800" b="1" spc="-10" dirty="0">
                <a:latin typeface="DengXian"/>
                <a:cs typeface="DengXian"/>
              </a:rPr>
              <a:t>ta</a:t>
            </a:r>
            <a:r>
              <a:rPr sz="1800" b="1" spc="-5" dirty="0">
                <a:latin typeface="DengXian"/>
                <a:cs typeface="DengXian"/>
              </a:rPr>
              <a:t> </a:t>
            </a:r>
            <a:r>
              <a:rPr sz="1800" dirty="0">
                <a:latin typeface="DengXian"/>
                <a:cs typeface="DengXian"/>
              </a:rPr>
              <a:t>[HAP17]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73</a:t>
            </a:fld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1062939" y="5278011"/>
            <a:ext cx="3926840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20"/>
              </a:lnSpc>
            </a:pPr>
            <a:r>
              <a:rPr sz="1600" spc="-10" dirty="0">
                <a:latin typeface="DengXian"/>
                <a:cs typeface="DengXian"/>
              </a:rPr>
              <a:t>Eu</a:t>
            </a:r>
            <a:r>
              <a:rPr sz="1600" spc="-20" dirty="0">
                <a:latin typeface="DengXian"/>
                <a:cs typeface="DengXian"/>
              </a:rPr>
              <a:t>g</a:t>
            </a:r>
            <a:r>
              <a:rPr sz="1600" spc="-10" dirty="0">
                <a:latin typeface="DengXian"/>
                <a:cs typeface="DengXian"/>
              </a:rPr>
              <a:t>e</a:t>
            </a:r>
            <a:r>
              <a:rPr sz="1600" spc="-20" dirty="0">
                <a:latin typeface="DengXian"/>
                <a:cs typeface="DengXian"/>
              </a:rPr>
              <a:t>n</a:t>
            </a:r>
            <a:r>
              <a:rPr sz="1600" spc="-10" dirty="0">
                <a:latin typeface="DengXian"/>
                <a:cs typeface="DengXian"/>
              </a:rPr>
              <a:t>e</a:t>
            </a:r>
            <a:r>
              <a:rPr sz="1600" spc="35" dirty="0">
                <a:latin typeface="DengXian"/>
                <a:cs typeface="DengXian"/>
              </a:rPr>
              <a:t> </a:t>
            </a:r>
            <a:r>
              <a:rPr sz="1600" spc="-10" dirty="0">
                <a:latin typeface="DengXian"/>
                <a:cs typeface="DengXian"/>
              </a:rPr>
              <a:t>B</a:t>
            </a:r>
            <a:r>
              <a:rPr sz="1600" spc="-5" dirty="0">
                <a:latin typeface="DengXian"/>
                <a:cs typeface="DengXian"/>
              </a:rPr>
              <a:t> </a:t>
            </a:r>
            <a:r>
              <a:rPr sz="1600" spc="-10" dirty="0">
                <a:latin typeface="DengXian"/>
                <a:cs typeface="DengXian"/>
              </a:rPr>
              <a:t>et</a:t>
            </a:r>
            <a:r>
              <a:rPr sz="1600" spc="10" dirty="0">
                <a:latin typeface="DengXian"/>
                <a:cs typeface="DengXian"/>
              </a:rPr>
              <a:t> </a:t>
            </a:r>
            <a:r>
              <a:rPr sz="1600" spc="-10" dirty="0">
                <a:latin typeface="DengXian"/>
                <a:cs typeface="DengXian"/>
              </a:rPr>
              <a:t>a</a:t>
            </a:r>
            <a:r>
              <a:rPr sz="1600" dirty="0">
                <a:latin typeface="DengXian"/>
                <a:cs typeface="DengXian"/>
              </a:rPr>
              <a:t>l</a:t>
            </a:r>
            <a:r>
              <a:rPr sz="1600" spc="-5" dirty="0">
                <a:latin typeface="DengXian"/>
                <a:cs typeface="DengXian"/>
              </a:rPr>
              <a:t>.</a:t>
            </a:r>
            <a:r>
              <a:rPr sz="1600" spc="-10" dirty="0">
                <a:latin typeface="DengXian"/>
                <a:cs typeface="DengXian"/>
              </a:rPr>
              <a:t> 2018. </a:t>
            </a:r>
            <a:r>
              <a:rPr sz="1650" b="1" i="1" spc="-50" dirty="0">
                <a:latin typeface="DengXian"/>
                <a:cs typeface="DengXian"/>
              </a:rPr>
              <a:t>How</a:t>
            </a:r>
            <a:r>
              <a:rPr sz="1650" b="1" i="1" spc="-10" dirty="0">
                <a:latin typeface="DengXian"/>
                <a:cs typeface="DengXian"/>
              </a:rPr>
              <a:t> </a:t>
            </a:r>
            <a:r>
              <a:rPr sz="1650" b="1" i="1" spc="-45" dirty="0">
                <a:latin typeface="DengXian"/>
                <a:cs typeface="DengXian"/>
              </a:rPr>
              <a:t>T</a:t>
            </a:r>
            <a:r>
              <a:rPr sz="1650" b="1" i="1" spc="-40" dirty="0">
                <a:latin typeface="DengXian"/>
                <a:cs typeface="DengXian"/>
              </a:rPr>
              <a:t>o</a:t>
            </a:r>
            <a:r>
              <a:rPr sz="1650" b="1" i="1" spc="-20" dirty="0">
                <a:latin typeface="DengXian"/>
                <a:cs typeface="DengXian"/>
              </a:rPr>
              <a:t> </a:t>
            </a:r>
            <a:r>
              <a:rPr sz="1650" b="1" i="1" spc="-40" dirty="0">
                <a:latin typeface="DengXian"/>
                <a:cs typeface="DengXian"/>
              </a:rPr>
              <a:t>B</a:t>
            </a:r>
            <a:r>
              <a:rPr sz="1650" b="1" i="1" spc="-45" dirty="0">
                <a:latin typeface="DengXian"/>
                <a:cs typeface="DengXian"/>
              </a:rPr>
              <a:t>a</a:t>
            </a:r>
            <a:r>
              <a:rPr sz="1650" b="1" i="1" spc="-40" dirty="0">
                <a:latin typeface="DengXian"/>
                <a:cs typeface="DengXian"/>
              </a:rPr>
              <a:t>ckd</a:t>
            </a:r>
            <a:r>
              <a:rPr sz="1650" b="1" i="1" spc="-45" dirty="0">
                <a:latin typeface="DengXian"/>
                <a:cs typeface="DengXian"/>
              </a:rPr>
              <a:t>oo</a:t>
            </a:r>
            <a:r>
              <a:rPr sz="1650" b="1" i="1" spc="-25" dirty="0">
                <a:latin typeface="DengXian"/>
                <a:cs typeface="DengXian"/>
              </a:rPr>
              <a:t>r</a:t>
            </a:r>
            <a:r>
              <a:rPr sz="1650" b="1" i="1" spc="-20" dirty="0">
                <a:latin typeface="DengXian"/>
                <a:cs typeface="DengXian"/>
              </a:rPr>
              <a:t> </a:t>
            </a:r>
            <a:r>
              <a:rPr sz="1650" b="1" i="1" spc="-40" dirty="0">
                <a:latin typeface="DengXian"/>
                <a:cs typeface="DengXian"/>
              </a:rPr>
              <a:t>F</a:t>
            </a:r>
            <a:r>
              <a:rPr sz="1650" b="1" i="1" spc="-30" dirty="0">
                <a:latin typeface="DengXian"/>
                <a:cs typeface="DengXian"/>
              </a:rPr>
              <a:t>e</a:t>
            </a:r>
            <a:r>
              <a:rPr sz="1650" b="1" i="1" spc="-35" dirty="0">
                <a:latin typeface="DengXian"/>
                <a:cs typeface="DengXian"/>
              </a:rPr>
              <a:t>der</a:t>
            </a:r>
            <a:r>
              <a:rPr sz="1650" b="1" i="1" spc="-45" dirty="0">
                <a:latin typeface="DengXian"/>
                <a:cs typeface="DengXian"/>
              </a:rPr>
              <a:t>a</a:t>
            </a:r>
            <a:r>
              <a:rPr sz="1650" b="1" i="1" spc="-35" dirty="0">
                <a:latin typeface="DengXian"/>
                <a:cs typeface="DengXian"/>
              </a:rPr>
              <a:t>te</a:t>
            </a:r>
            <a:r>
              <a:rPr sz="1650" b="1" i="1" spc="-40" dirty="0">
                <a:latin typeface="DengXian"/>
                <a:cs typeface="DengXian"/>
              </a:rPr>
              <a:t>d</a:t>
            </a:r>
            <a:r>
              <a:rPr sz="1650" b="1" i="1" spc="-10" dirty="0">
                <a:latin typeface="DengXian"/>
                <a:cs typeface="DengXian"/>
              </a:rPr>
              <a:t> </a:t>
            </a:r>
            <a:r>
              <a:rPr sz="1650" b="1" i="1" spc="-35" dirty="0">
                <a:latin typeface="DengXian"/>
                <a:cs typeface="DengXian"/>
              </a:rPr>
              <a:t>Learning.</a:t>
            </a:r>
            <a:r>
              <a:rPr sz="1650" b="1" i="1" spc="5" dirty="0">
                <a:latin typeface="DengXian"/>
                <a:cs typeface="DengXian"/>
              </a:rPr>
              <a:t> </a:t>
            </a:r>
            <a:r>
              <a:rPr sz="1600" spc="-10" dirty="0">
                <a:latin typeface="DengXian"/>
                <a:cs typeface="DengXian"/>
              </a:rPr>
              <a:t>ar</a:t>
            </a:r>
            <a:r>
              <a:rPr sz="1600" spc="-5" dirty="0">
                <a:latin typeface="DengXian"/>
                <a:cs typeface="DengXian"/>
              </a:rPr>
              <a:t>X</a:t>
            </a:r>
            <a:r>
              <a:rPr sz="1600" spc="-10" dirty="0">
                <a:latin typeface="DengXian"/>
                <a:cs typeface="DengXian"/>
              </a:rPr>
              <a:t>iv:cs.</a:t>
            </a:r>
            <a:r>
              <a:rPr sz="1600" spc="-25" dirty="0">
                <a:latin typeface="DengXian"/>
                <a:cs typeface="DengXian"/>
              </a:rPr>
              <a:t>C</a:t>
            </a:r>
            <a:r>
              <a:rPr sz="1600" spc="-10" dirty="0">
                <a:latin typeface="DengXian"/>
                <a:cs typeface="DengXian"/>
              </a:rPr>
              <a:t>R/1</a:t>
            </a:r>
            <a:r>
              <a:rPr sz="1600" spc="-15" dirty="0">
                <a:latin typeface="DengXian"/>
                <a:cs typeface="DengXian"/>
              </a:rPr>
              <a:t>8</a:t>
            </a:r>
            <a:r>
              <a:rPr sz="1600" spc="-10" dirty="0">
                <a:latin typeface="DengXian"/>
                <a:cs typeface="DengXian"/>
              </a:rPr>
              <a:t>07.</a:t>
            </a:r>
            <a:r>
              <a:rPr sz="1600" spc="-20" dirty="0">
                <a:latin typeface="DengXian"/>
                <a:cs typeface="DengXian"/>
              </a:rPr>
              <a:t>0</a:t>
            </a:r>
            <a:r>
              <a:rPr sz="1600" spc="-10" dirty="0">
                <a:latin typeface="DengXian"/>
                <a:cs typeface="DengXian"/>
              </a:rPr>
              <a:t>0459</a:t>
            </a:r>
            <a:endParaRPr sz="1600" dirty="0">
              <a:latin typeface="DengXian"/>
              <a:cs typeface="DengXi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81827" y="5154948"/>
            <a:ext cx="4613275" cy="727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920"/>
              </a:lnSpc>
            </a:pPr>
            <a:r>
              <a:rPr sz="1600" spc="-10" dirty="0">
                <a:latin typeface="DengXian"/>
                <a:cs typeface="DengXian"/>
              </a:rPr>
              <a:t>B</a:t>
            </a:r>
            <a:r>
              <a:rPr sz="1600" spc="-15" dirty="0">
                <a:latin typeface="DengXian"/>
                <a:cs typeface="DengXian"/>
              </a:rPr>
              <a:t>r</a:t>
            </a:r>
            <a:r>
              <a:rPr sz="1600" spc="-10" dirty="0">
                <a:latin typeface="DengXian"/>
                <a:cs typeface="DengXian"/>
              </a:rPr>
              <a:t>iland</a:t>
            </a:r>
            <a:r>
              <a:rPr sz="1600" spc="15" dirty="0">
                <a:latin typeface="DengXian"/>
                <a:cs typeface="DengXian"/>
              </a:rPr>
              <a:t> </a:t>
            </a:r>
            <a:r>
              <a:rPr sz="1600" spc="-15" dirty="0">
                <a:latin typeface="DengXian"/>
                <a:cs typeface="DengXian"/>
              </a:rPr>
              <a:t>H</a:t>
            </a:r>
            <a:r>
              <a:rPr sz="1600" spc="-5" dirty="0">
                <a:latin typeface="DengXian"/>
                <a:cs typeface="DengXian"/>
              </a:rPr>
              <a:t> </a:t>
            </a:r>
            <a:r>
              <a:rPr sz="1600" spc="-10" dirty="0">
                <a:latin typeface="DengXian"/>
                <a:cs typeface="DengXian"/>
              </a:rPr>
              <a:t>et</a:t>
            </a:r>
            <a:r>
              <a:rPr sz="1600" spc="10" dirty="0">
                <a:latin typeface="DengXian"/>
                <a:cs typeface="DengXian"/>
              </a:rPr>
              <a:t> </a:t>
            </a:r>
            <a:r>
              <a:rPr sz="1600" spc="-10" dirty="0">
                <a:latin typeface="DengXian"/>
                <a:cs typeface="DengXian"/>
              </a:rPr>
              <a:t>a</a:t>
            </a:r>
            <a:r>
              <a:rPr sz="1600" dirty="0">
                <a:latin typeface="DengXian"/>
                <a:cs typeface="DengXian"/>
              </a:rPr>
              <a:t>l</a:t>
            </a:r>
            <a:r>
              <a:rPr sz="1600" spc="-5" dirty="0">
                <a:latin typeface="DengXian"/>
                <a:cs typeface="DengXian"/>
              </a:rPr>
              <a:t>.</a:t>
            </a:r>
            <a:r>
              <a:rPr sz="1600" dirty="0">
                <a:latin typeface="DengXian"/>
                <a:cs typeface="DengXian"/>
              </a:rPr>
              <a:t> </a:t>
            </a:r>
            <a:r>
              <a:rPr sz="1600" spc="-10" dirty="0">
                <a:latin typeface="DengXian"/>
                <a:cs typeface="DengXian"/>
              </a:rPr>
              <a:t>2017. </a:t>
            </a:r>
            <a:r>
              <a:rPr sz="1650" b="1" i="1" spc="-45" dirty="0">
                <a:latin typeface="DengXian"/>
                <a:cs typeface="DengXian"/>
              </a:rPr>
              <a:t>Dee</a:t>
            </a:r>
            <a:r>
              <a:rPr sz="1650" b="1" i="1" spc="-40" dirty="0">
                <a:latin typeface="DengXian"/>
                <a:cs typeface="DengXian"/>
              </a:rPr>
              <a:t>p</a:t>
            </a:r>
            <a:r>
              <a:rPr sz="1650" b="1" i="1" spc="-10" dirty="0">
                <a:latin typeface="DengXian"/>
                <a:cs typeface="DengXian"/>
              </a:rPr>
              <a:t> </a:t>
            </a:r>
            <a:r>
              <a:rPr sz="1650" b="1" i="1" spc="-60" dirty="0">
                <a:latin typeface="DengXian"/>
                <a:cs typeface="DengXian"/>
              </a:rPr>
              <a:t>Mo</a:t>
            </a:r>
            <a:r>
              <a:rPr sz="1650" b="1" i="1" spc="-50" dirty="0">
                <a:latin typeface="DengXian"/>
                <a:cs typeface="DengXian"/>
              </a:rPr>
              <a:t>d</a:t>
            </a:r>
            <a:r>
              <a:rPr sz="1650" b="1" i="1" spc="-40" dirty="0">
                <a:latin typeface="DengXian"/>
                <a:cs typeface="DengXian"/>
              </a:rPr>
              <a:t>e</a:t>
            </a:r>
            <a:r>
              <a:rPr sz="1650" b="1" i="1" spc="-15" dirty="0">
                <a:latin typeface="DengXian"/>
                <a:cs typeface="DengXian"/>
              </a:rPr>
              <a:t>l</a:t>
            </a:r>
            <a:r>
              <a:rPr sz="1650" b="1" i="1" spc="-30" dirty="0">
                <a:latin typeface="DengXian"/>
                <a:cs typeface="DengXian"/>
              </a:rPr>
              <a:t>s </a:t>
            </a:r>
            <a:r>
              <a:rPr sz="1650" b="1" i="1" spc="-40" dirty="0">
                <a:latin typeface="DengXian"/>
                <a:cs typeface="DengXian"/>
              </a:rPr>
              <a:t>Under</a:t>
            </a:r>
            <a:r>
              <a:rPr sz="1650" b="1" i="1" spc="-30" dirty="0">
                <a:latin typeface="DengXian"/>
                <a:cs typeface="DengXian"/>
              </a:rPr>
              <a:t> </a:t>
            </a:r>
            <a:r>
              <a:rPr sz="1650" b="1" i="1" spc="-40" dirty="0">
                <a:latin typeface="DengXian"/>
                <a:cs typeface="DengXian"/>
              </a:rPr>
              <a:t>th</a:t>
            </a:r>
            <a:r>
              <a:rPr sz="1650" b="1" i="1" spc="-35" dirty="0">
                <a:latin typeface="DengXian"/>
                <a:cs typeface="DengXian"/>
              </a:rPr>
              <a:t>e</a:t>
            </a:r>
            <a:r>
              <a:rPr sz="1650" b="1" i="1" spc="5" dirty="0">
                <a:latin typeface="DengXian"/>
                <a:cs typeface="DengXian"/>
              </a:rPr>
              <a:t> </a:t>
            </a:r>
            <a:r>
              <a:rPr sz="1650" b="1" i="1" spc="-45" dirty="0">
                <a:latin typeface="DengXian"/>
                <a:cs typeface="DengXian"/>
              </a:rPr>
              <a:t>GAN:</a:t>
            </a:r>
            <a:r>
              <a:rPr sz="1650" b="1" i="1" spc="-25" dirty="0">
                <a:latin typeface="DengXian"/>
                <a:cs typeface="DengXian"/>
              </a:rPr>
              <a:t> </a:t>
            </a:r>
            <a:r>
              <a:rPr sz="1650" b="1" i="1" spc="-20" dirty="0">
                <a:latin typeface="DengXian"/>
                <a:cs typeface="DengXian"/>
              </a:rPr>
              <a:t>I</a:t>
            </a:r>
            <a:r>
              <a:rPr sz="1650" b="1" i="1" spc="-35" dirty="0">
                <a:latin typeface="DengXian"/>
                <a:cs typeface="DengXian"/>
              </a:rPr>
              <a:t>nfor</a:t>
            </a:r>
            <a:r>
              <a:rPr sz="1650" b="1" i="1" spc="-40" dirty="0">
                <a:latin typeface="DengXian"/>
                <a:cs typeface="DengXian"/>
              </a:rPr>
              <a:t>mation</a:t>
            </a:r>
            <a:r>
              <a:rPr sz="1650" b="1" i="1" spc="-30" dirty="0">
                <a:latin typeface="DengXian"/>
                <a:cs typeface="DengXian"/>
              </a:rPr>
              <a:t> </a:t>
            </a:r>
            <a:r>
              <a:rPr sz="1650" b="1" i="1" spc="-35" dirty="0">
                <a:latin typeface="DengXian"/>
                <a:cs typeface="DengXian"/>
              </a:rPr>
              <a:t>Leaka</a:t>
            </a:r>
            <a:r>
              <a:rPr sz="1650" b="1" i="1" spc="-50" dirty="0">
                <a:latin typeface="DengXian"/>
                <a:cs typeface="DengXian"/>
              </a:rPr>
              <a:t>g</a:t>
            </a:r>
            <a:r>
              <a:rPr sz="1650" b="1" i="1" spc="-35" dirty="0">
                <a:latin typeface="DengXian"/>
                <a:cs typeface="DengXian"/>
              </a:rPr>
              <a:t>e</a:t>
            </a:r>
            <a:r>
              <a:rPr sz="1650" b="1" i="1" spc="15" dirty="0">
                <a:latin typeface="DengXian"/>
                <a:cs typeface="DengXian"/>
              </a:rPr>
              <a:t> </a:t>
            </a:r>
            <a:r>
              <a:rPr sz="1650" b="1" i="1" spc="-25" dirty="0">
                <a:latin typeface="DengXian"/>
                <a:cs typeface="DengXian"/>
              </a:rPr>
              <a:t>fr</a:t>
            </a:r>
            <a:r>
              <a:rPr sz="1650" b="1" i="1" spc="-50" dirty="0">
                <a:latin typeface="DengXian"/>
                <a:cs typeface="DengXian"/>
              </a:rPr>
              <a:t>o</a:t>
            </a:r>
            <a:r>
              <a:rPr sz="1650" b="1" i="1" spc="-60" dirty="0">
                <a:latin typeface="DengXian"/>
                <a:cs typeface="DengXian"/>
              </a:rPr>
              <a:t>m</a:t>
            </a:r>
            <a:r>
              <a:rPr sz="1650" b="1" i="1" spc="-20" dirty="0">
                <a:latin typeface="DengXian"/>
                <a:cs typeface="DengXian"/>
              </a:rPr>
              <a:t> </a:t>
            </a:r>
            <a:r>
              <a:rPr sz="1650" b="1" i="1" spc="-45" dirty="0">
                <a:latin typeface="DengXian"/>
                <a:cs typeface="DengXian"/>
              </a:rPr>
              <a:t>C</a:t>
            </a:r>
            <a:r>
              <a:rPr sz="1650" b="1" i="1" spc="-35" dirty="0">
                <a:latin typeface="DengXian"/>
                <a:cs typeface="DengXian"/>
              </a:rPr>
              <a:t>ol</a:t>
            </a:r>
            <a:r>
              <a:rPr sz="1650" b="1" i="1" spc="-20" dirty="0">
                <a:latin typeface="DengXian"/>
                <a:cs typeface="DengXian"/>
              </a:rPr>
              <a:t>l</a:t>
            </a:r>
            <a:r>
              <a:rPr sz="1650" b="1" i="1" spc="-40" dirty="0">
                <a:latin typeface="DengXian"/>
                <a:cs typeface="DengXian"/>
              </a:rPr>
              <a:t>ab</a:t>
            </a:r>
            <a:r>
              <a:rPr sz="1650" b="1" i="1" spc="-50" dirty="0">
                <a:latin typeface="DengXian"/>
                <a:cs typeface="DengXian"/>
              </a:rPr>
              <a:t>o</a:t>
            </a:r>
            <a:r>
              <a:rPr sz="1650" b="1" i="1" spc="-30" dirty="0">
                <a:latin typeface="DengXian"/>
                <a:cs typeface="DengXian"/>
              </a:rPr>
              <a:t>r</a:t>
            </a:r>
            <a:r>
              <a:rPr sz="1650" b="1" i="1" spc="-45" dirty="0">
                <a:latin typeface="DengXian"/>
                <a:cs typeface="DengXian"/>
              </a:rPr>
              <a:t>a</a:t>
            </a:r>
            <a:r>
              <a:rPr sz="1650" b="1" i="1" spc="-30" dirty="0">
                <a:latin typeface="DengXian"/>
                <a:cs typeface="DengXian"/>
              </a:rPr>
              <a:t>tiv</a:t>
            </a:r>
            <a:r>
              <a:rPr sz="1650" b="1" i="1" spc="-35" dirty="0">
                <a:latin typeface="DengXian"/>
                <a:cs typeface="DengXian"/>
              </a:rPr>
              <a:t>e</a:t>
            </a:r>
            <a:r>
              <a:rPr sz="1650" b="1" i="1" spc="-10" dirty="0">
                <a:latin typeface="DengXian"/>
                <a:cs typeface="DengXian"/>
              </a:rPr>
              <a:t> </a:t>
            </a:r>
            <a:r>
              <a:rPr sz="1650" b="1" i="1" spc="-45" dirty="0">
                <a:latin typeface="DengXian"/>
                <a:cs typeface="DengXian"/>
              </a:rPr>
              <a:t>Deep</a:t>
            </a:r>
            <a:r>
              <a:rPr sz="1650" b="1" i="1" spc="-25" dirty="0">
                <a:latin typeface="DengXian"/>
                <a:cs typeface="DengXian"/>
              </a:rPr>
              <a:t> </a:t>
            </a:r>
            <a:r>
              <a:rPr sz="1650" b="1" i="1" spc="-35" dirty="0">
                <a:latin typeface="DengXian"/>
                <a:cs typeface="DengXian"/>
              </a:rPr>
              <a:t>Learning</a:t>
            </a:r>
            <a:endParaRPr sz="1650" dirty="0">
              <a:latin typeface="DengXian"/>
              <a:cs typeface="DengXian"/>
            </a:endParaRPr>
          </a:p>
        </p:txBody>
      </p:sp>
      <p:sp>
        <p:nvSpPr>
          <p:cNvPr id="10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6808" y="3821295"/>
            <a:ext cx="11233150" cy="2232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B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n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ki</a:t>
            </a:r>
            <a:r>
              <a:rPr sz="1800" b="1" spc="-25" dirty="0">
                <a:solidFill>
                  <a:srgbClr val="3A3838"/>
                </a:solidFill>
                <a:latin typeface="Microsoft YaHei"/>
                <a:cs typeface="Microsoft YaHei"/>
              </a:rPr>
              <a:t>n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g</a:t>
            </a:r>
            <a:r>
              <a:rPr sz="1800" b="1" spc="-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Authent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ic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ation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：</a:t>
            </a:r>
            <a:endParaRPr sz="1800" dirty="0">
              <a:latin typeface="Microsoft YaHei"/>
              <a:cs typeface="Microsoft YaHei"/>
            </a:endParaRPr>
          </a:p>
          <a:p>
            <a:pPr marL="678180" indent="-257175">
              <a:lnSpc>
                <a:spcPct val="100000"/>
              </a:lnSpc>
              <a:buClr>
                <a:srgbClr val="3A3838"/>
              </a:buClr>
              <a:buFont typeface="Microsoft YaHei"/>
              <a:buAutoNum type="arabicPeriod"/>
              <a:tabLst>
                <a:tab pos="678815" algn="l"/>
              </a:tabLst>
            </a:pP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Upl</a:t>
            </a:r>
            <a:r>
              <a:rPr sz="1800" spc="-45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ad</a:t>
            </a:r>
            <a:r>
              <a:rPr sz="1800" spc="1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f</a:t>
            </a:r>
            <a:r>
              <a:rPr sz="1800" spc="-40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spc="-20" dirty="0">
                <a:solidFill>
                  <a:srgbClr val="3A3838"/>
                </a:solidFill>
                <a:latin typeface="Microsoft YaHei"/>
                <a:cs typeface="Microsoft YaHei"/>
              </a:rPr>
              <a:t>n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t</a:t>
            </a:r>
            <a:r>
              <a:rPr sz="1800" spc="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c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am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spc="5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spc="1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ph</a:t>
            </a:r>
            <a:r>
              <a:rPr sz="1800" spc="-25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to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: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 to</a:t>
            </a:r>
            <a:r>
              <a:rPr sz="1800" spc="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j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u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d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ge </a:t>
            </a:r>
            <a:r>
              <a:rPr sz="1800" spc="-20" dirty="0">
                <a:solidFill>
                  <a:srgbClr val="3A3838"/>
                </a:solidFill>
                <a:latin typeface="Microsoft YaHei"/>
                <a:cs typeface="Microsoft YaHei"/>
              </a:rPr>
              <a:t>w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h</a:t>
            </a:r>
            <a:r>
              <a:rPr sz="1800" spc="-20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the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 an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i</a:t>
            </a:r>
            <a:r>
              <a:rPr sz="1800" spc="5" dirty="0">
                <a:solidFill>
                  <a:srgbClr val="3A3838"/>
                </a:solidFill>
                <a:latin typeface="Microsoft YaHei"/>
                <a:cs typeface="Microsoft YaHei"/>
              </a:rPr>
              <a:t>m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age</a:t>
            </a:r>
            <a:r>
              <a:rPr sz="1800" spc="1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i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s 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t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spc="-35" dirty="0">
                <a:solidFill>
                  <a:srgbClr val="3A3838"/>
                </a:solidFill>
                <a:latin typeface="Microsoft YaHei"/>
                <a:cs typeface="Microsoft YaHei"/>
              </a:rPr>
              <a:t>k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n</a:t>
            </a:r>
            <a:r>
              <a:rPr sz="1800" spc="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f</a:t>
            </a:r>
            <a:r>
              <a:rPr sz="1800" spc="-30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om</a:t>
            </a:r>
            <a:r>
              <a:rPr sz="1800" spc="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spc="1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45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ea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l</a:t>
            </a:r>
            <a:r>
              <a:rPr sz="1800" spc="1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pe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s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n</a:t>
            </a:r>
            <a:r>
              <a:rPr sz="1800" spc="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or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h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i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s</a:t>
            </a:r>
            <a:r>
              <a:rPr sz="1800" spc="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photo.</a:t>
            </a:r>
            <a:endParaRPr sz="1800" dirty="0">
              <a:latin typeface="Microsoft YaHei"/>
              <a:cs typeface="Microsoft YaHei"/>
            </a:endParaRPr>
          </a:p>
          <a:p>
            <a:pPr marL="746760" indent="-324485">
              <a:lnSpc>
                <a:spcPct val="100000"/>
              </a:lnSpc>
              <a:buClr>
                <a:srgbClr val="3A3838"/>
              </a:buClr>
              <a:buFont typeface="Microsoft YaHei"/>
              <a:buAutoNum type="arabicPeriod"/>
              <a:tabLst>
                <a:tab pos="747395" algn="l"/>
                <a:tab pos="4191635" algn="l"/>
              </a:tabLst>
            </a:pP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Ban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k</a:t>
            </a:r>
            <a:r>
              <a:rPr sz="1800" spc="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ca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n</a:t>
            </a:r>
            <a:r>
              <a:rPr sz="1800" spc="1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c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ope</a:t>
            </a:r>
            <a:r>
              <a:rPr sz="1800" spc="-20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ati</a:t>
            </a:r>
            <a:r>
              <a:rPr sz="1800" spc="-20" dirty="0">
                <a:solidFill>
                  <a:srgbClr val="3A3838"/>
                </a:solidFill>
                <a:latin typeface="Microsoft YaHei"/>
                <a:cs typeface="Microsoft YaHei"/>
              </a:rPr>
              <a:t>v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spc="4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with</a:t>
            </a:r>
            <a:r>
              <a:rPr sz="1800" spc="1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	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b="1" spc="-25" dirty="0">
                <a:solidFill>
                  <a:srgbClr val="3A3838"/>
                </a:solidFill>
                <a:latin typeface="Microsoft YaHei"/>
                <a:cs typeface="Microsoft YaHei"/>
              </a:rPr>
              <a:t>S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c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u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b="1" spc="1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b="1" spc="-60" dirty="0">
                <a:solidFill>
                  <a:srgbClr val="3A3838"/>
                </a:solidFill>
                <a:latin typeface="Microsoft YaHei"/>
                <a:cs typeface="Microsoft YaHei"/>
              </a:rPr>
              <a:t>F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ace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Data</a:t>
            </a:r>
            <a:r>
              <a:rPr sz="1800" b="1" spc="-35" dirty="0">
                <a:solidFill>
                  <a:srgbClr val="3A3838"/>
                </a:solidFill>
                <a:latin typeface="Microsoft YaHei"/>
                <a:cs typeface="Microsoft YaHei"/>
              </a:rPr>
              <a:t>b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ase</a:t>
            </a:r>
            <a:r>
              <a:rPr sz="1800" b="1" spc="-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with</a:t>
            </a:r>
            <a:r>
              <a:rPr sz="1800" spc="2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VFL;</a:t>
            </a:r>
            <a:endParaRPr sz="18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77470">
              <a:lnSpc>
                <a:spcPct val="100000"/>
              </a:lnSpc>
            </a:pPr>
            <a:r>
              <a:rPr sz="2400" b="1" spc="-5" dirty="0">
                <a:solidFill>
                  <a:srgbClr val="3A3838"/>
                </a:solidFill>
                <a:latin typeface="Microsoft YaHei"/>
                <a:cs typeface="Microsoft YaHei"/>
              </a:rPr>
              <a:t>W</a:t>
            </a:r>
            <a:r>
              <a:rPr sz="24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h</a:t>
            </a:r>
            <a:r>
              <a:rPr sz="2400" b="1" dirty="0">
                <a:solidFill>
                  <a:srgbClr val="3A3838"/>
                </a:solidFill>
                <a:latin typeface="Microsoft YaHei"/>
                <a:cs typeface="Microsoft YaHei"/>
              </a:rPr>
              <a:t>at</a:t>
            </a:r>
            <a:r>
              <a:rPr sz="2400" b="1" spc="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2400" b="1" dirty="0">
                <a:solidFill>
                  <a:srgbClr val="3A3838"/>
                </a:solidFill>
                <a:latin typeface="Microsoft YaHei"/>
                <a:cs typeface="Microsoft YaHei"/>
              </a:rPr>
              <a:t>can</a:t>
            </a:r>
            <a:r>
              <a:rPr sz="24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2400" b="1" dirty="0">
                <a:latin typeface="Microsoft YaHei"/>
                <a:cs typeface="Microsoft YaHei"/>
              </a:rPr>
              <a:t>Au</a:t>
            </a:r>
            <a:r>
              <a:rPr sz="2400" b="1" spc="-15" dirty="0">
                <a:latin typeface="Microsoft YaHei"/>
                <a:cs typeface="Microsoft YaHei"/>
              </a:rPr>
              <a:t>t</a:t>
            </a:r>
            <a:r>
              <a:rPr sz="2400" b="1" spc="-5" dirty="0">
                <a:latin typeface="Microsoft YaHei"/>
                <a:cs typeface="Microsoft YaHei"/>
              </a:rPr>
              <a:t>oF</a:t>
            </a:r>
            <a:r>
              <a:rPr sz="2400" b="1" dirty="0">
                <a:latin typeface="Microsoft YaHei"/>
                <a:cs typeface="Microsoft YaHei"/>
              </a:rPr>
              <a:t>L</a:t>
            </a:r>
            <a:r>
              <a:rPr sz="2400" b="1" spc="-5" dirty="0">
                <a:latin typeface="Microsoft YaHei"/>
                <a:cs typeface="Microsoft YaHei"/>
              </a:rPr>
              <a:t> </a:t>
            </a:r>
            <a:r>
              <a:rPr sz="2400" b="1" dirty="0">
                <a:latin typeface="Microsoft YaHei"/>
                <a:cs typeface="Microsoft YaHei"/>
              </a:rPr>
              <a:t>(</a:t>
            </a:r>
            <a:r>
              <a:rPr sz="2400" b="1" spc="-175" dirty="0">
                <a:latin typeface="Microsoft YaHei"/>
                <a:cs typeface="Microsoft YaHei"/>
              </a:rPr>
              <a:t>V</a:t>
            </a:r>
            <a:r>
              <a:rPr sz="2400" b="1" dirty="0">
                <a:latin typeface="Microsoft YaHei"/>
                <a:cs typeface="Microsoft YaHei"/>
              </a:rPr>
              <a:t>e</a:t>
            </a:r>
            <a:r>
              <a:rPr sz="2400" b="1" spc="65" dirty="0">
                <a:latin typeface="Microsoft YaHei"/>
                <a:cs typeface="Microsoft YaHei"/>
              </a:rPr>
              <a:t>r</a:t>
            </a:r>
            <a:r>
              <a:rPr sz="2400" b="1" spc="-5" dirty="0">
                <a:latin typeface="Microsoft YaHei"/>
                <a:cs typeface="Microsoft YaHei"/>
              </a:rPr>
              <a:t>ti</a:t>
            </a:r>
            <a:r>
              <a:rPr sz="2400" b="1" spc="-10" dirty="0">
                <a:latin typeface="Microsoft YaHei"/>
                <a:cs typeface="Microsoft YaHei"/>
              </a:rPr>
              <a:t>c</a:t>
            </a:r>
            <a:r>
              <a:rPr sz="2400" b="1" dirty="0">
                <a:latin typeface="Microsoft YaHei"/>
                <a:cs typeface="Microsoft YaHei"/>
              </a:rPr>
              <a:t>al)</a:t>
            </a:r>
            <a:r>
              <a:rPr sz="2400" b="1" spc="5" dirty="0">
                <a:latin typeface="Microsoft YaHei"/>
                <a:cs typeface="Microsoft YaHei"/>
              </a:rPr>
              <a:t> </a:t>
            </a:r>
            <a:r>
              <a:rPr sz="2400" b="1" spc="-5" dirty="0">
                <a:solidFill>
                  <a:srgbClr val="3A3838"/>
                </a:solidFill>
                <a:latin typeface="Microsoft YaHei"/>
                <a:cs typeface="Microsoft YaHei"/>
              </a:rPr>
              <a:t>d</a:t>
            </a:r>
            <a:r>
              <a:rPr sz="24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2400" b="1" dirty="0">
                <a:solidFill>
                  <a:srgbClr val="3A3838"/>
                </a:solidFill>
                <a:latin typeface="Microsoft YaHei"/>
                <a:cs typeface="Microsoft YaHei"/>
              </a:rPr>
              <a:t>：</a:t>
            </a:r>
            <a:endParaRPr sz="24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77470" marR="666115">
              <a:lnSpc>
                <a:spcPct val="100000"/>
              </a:lnSpc>
            </a:pPr>
            <a:r>
              <a:rPr sz="1800" spc="-204" dirty="0">
                <a:solidFill>
                  <a:srgbClr val="3A3838"/>
                </a:solidFill>
                <a:latin typeface="Microsoft YaHei"/>
                <a:cs typeface="Microsoft YaHei"/>
              </a:rPr>
              <a:t>T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spc="1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de</a:t>
            </a:r>
            <a:r>
              <a:rPr sz="1800" spc="-25" dirty="0">
                <a:solidFill>
                  <a:srgbClr val="3A3838"/>
                </a:solidFill>
                <a:latin typeface="Microsoft YaHei"/>
                <a:cs typeface="Microsoft YaHei"/>
              </a:rPr>
              <a:t>t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ermin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spc="1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the</a:t>
            </a:r>
            <a:r>
              <a:rPr sz="1800" spc="1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lear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n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ing</a:t>
            </a:r>
            <a:r>
              <a:rPr sz="1800" spc="1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spc="-40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c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hi</a:t>
            </a:r>
            <a:r>
              <a:rPr sz="1800" spc="-20" dirty="0">
                <a:solidFill>
                  <a:srgbClr val="3A3838"/>
                </a:solidFill>
                <a:latin typeface="Microsoft YaHei"/>
                <a:cs typeface="Microsoft YaHei"/>
              </a:rPr>
              <a:t>t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ect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u</a:t>
            </a:r>
            <a:r>
              <a:rPr sz="1800" spc="-40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spc="5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au</a:t>
            </a:r>
            <a:r>
              <a:rPr sz="1800" b="1" spc="-25" dirty="0">
                <a:solidFill>
                  <a:srgbClr val="3A3838"/>
                </a:solidFill>
                <a:latin typeface="Microsoft YaHei"/>
                <a:cs typeface="Microsoft YaHei"/>
              </a:rPr>
              <a:t>t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mati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c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al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l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y</a:t>
            </a:r>
            <a:r>
              <a:rPr sz="1800" b="1" spc="2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and</a:t>
            </a:r>
            <a:r>
              <a:rPr sz="1800" spc="1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lo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c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al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l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y</a:t>
            </a:r>
            <a:r>
              <a:rPr sz="1800" b="1" spc="2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i</a:t>
            </a:r>
            <a:r>
              <a:rPr sz="1800" dirty="0">
                <a:solidFill>
                  <a:srgbClr val="3A3838"/>
                </a:solidFill>
                <a:latin typeface="Microsoft YaHei"/>
                <a:cs typeface="Microsoft YaHei"/>
              </a:rPr>
              <a:t>n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0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spc="10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c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m</a:t>
            </a:r>
            <a:r>
              <a:rPr sz="1800" b="1" spc="-30" dirty="0">
                <a:solidFill>
                  <a:srgbClr val="3A3838"/>
                </a:solidFill>
                <a:latin typeface="Microsoft YaHei"/>
                <a:cs typeface="Microsoft YaHei"/>
              </a:rPr>
              <a:t>m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un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ic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ation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-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effi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ci</a:t>
            </a:r>
            <a:r>
              <a:rPr sz="1800" b="1" spc="-25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nt 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mann</a:t>
            </a:r>
            <a:r>
              <a:rPr sz="1800" b="1" spc="-25" dirty="0">
                <a:solidFill>
                  <a:srgbClr val="3A3838"/>
                </a:solidFill>
                <a:latin typeface="Microsoft YaHei"/>
                <a:cs typeface="Microsoft YaHei"/>
              </a:rPr>
              <a:t>e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r</a:t>
            </a:r>
            <a:r>
              <a:rPr sz="1800" b="1" spc="-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spc="-15" dirty="0">
                <a:solidFill>
                  <a:srgbClr val="3A3838"/>
                </a:solidFill>
                <a:latin typeface="Microsoft YaHei"/>
                <a:cs typeface="Microsoft YaHei"/>
              </a:rPr>
              <a:t>with</a:t>
            </a:r>
            <a:r>
              <a:rPr sz="1800" spc="1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d</a:t>
            </a:r>
            <a:r>
              <a:rPr sz="1800" b="1" spc="-10" dirty="0">
                <a:solidFill>
                  <a:srgbClr val="3A3838"/>
                </a:solidFill>
                <a:latin typeface="Microsoft YaHei"/>
                <a:cs typeface="Microsoft YaHei"/>
              </a:rPr>
              <a:t>a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ta</a:t>
            </a:r>
            <a:r>
              <a:rPr sz="1800" b="1" spc="-5" dirty="0">
                <a:solidFill>
                  <a:srgbClr val="3A3838"/>
                </a:solidFill>
                <a:latin typeface="Microsoft YaHei"/>
                <a:cs typeface="Microsoft YaHei"/>
              </a:rPr>
              <a:t> 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pr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te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c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t</a:t>
            </a:r>
            <a:r>
              <a:rPr sz="1800" b="1" spc="-20" dirty="0">
                <a:solidFill>
                  <a:srgbClr val="3A3838"/>
                </a:solidFill>
                <a:latin typeface="Microsoft YaHei"/>
                <a:cs typeface="Microsoft YaHei"/>
              </a:rPr>
              <a:t>i</a:t>
            </a:r>
            <a:r>
              <a:rPr sz="1800" b="1" dirty="0">
                <a:solidFill>
                  <a:srgbClr val="3A3838"/>
                </a:solidFill>
                <a:latin typeface="Microsoft YaHei"/>
                <a:cs typeface="Microsoft YaHei"/>
              </a:rPr>
              <a:t>o</a:t>
            </a:r>
            <a:r>
              <a:rPr sz="1800" b="1" spc="-15" dirty="0">
                <a:solidFill>
                  <a:srgbClr val="3A3838"/>
                </a:solidFill>
                <a:latin typeface="Microsoft YaHei"/>
                <a:cs typeface="Microsoft YaHei"/>
              </a:rPr>
              <a:t>n</a:t>
            </a:r>
            <a:r>
              <a:rPr sz="1800" spc="-5" dirty="0">
                <a:solidFill>
                  <a:srgbClr val="3A3838"/>
                </a:solidFill>
                <a:latin typeface="Microsoft YaHei"/>
                <a:cs typeface="Microsoft YaHei"/>
              </a:rPr>
              <a:t>;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6808" y="282631"/>
            <a:ext cx="86810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30" dirty="0">
                <a:latin typeface="Microsoft YaHei"/>
                <a:cs typeface="Microsoft YaHei"/>
              </a:rPr>
              <a:t>N</a:t>
            </a:r>
            <a:r>
              <a:rPr sz="2800" b="1" spc="-15" dirty="0">
                <a:latin typeface="Microsoft YaHei"/>
                <a:cs typeface="Microsoft YaHei"/>
              </a:rPr>
              <a:t>e</a:t>
            </a:r>
            <a:r>
              <a:rPr sz="2800" b="1" spc="-25" dirty="0">
                <a:latin typeface="Microsoft YaHei"/>
                <a:cs typeface="Microsoft YaHei"/>
              </a:rPr>
              <a:t>w</a:t>
            </a:r>
            <a:r>
              <a:rPr sz="2800" b="1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Di</a:t>
            </a:r>
            <a:r>
              <a:rPr sz="2800" b="1" spc="-30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ection</a:t>
            </a:r>
            <a:r>
              <a:rPr sz="2800" b="1" spc="-10" dirty="0">
                <a:latin typeface="Microsoft YaHei"/>
                <a:cs typeface="Microsoft YaHei"/>
              </a:rPr>
              <a:t>:</a:t>
            </a:r>
            <a:r>
              <a:rPr sz="2800" b="1" spc="1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Au</a:t>
            </a:r>
            <a:r>
              <a:rPr sz="2800" b="1" spc="-35" dirty="0">
                <a:latin typeface="Microsoft YaHei"/>
                <a:cs typeface="Microsoft YaHei"/>
              </a:rPr>
              <a:t>t</a:t>
            </a:r>
            <a:r>
              <a:rPr sz="2800" b="1" spc="-20" dirty="0">
                <a:latin typeface="Microsoft YaHei"/>
                <a:cs typeface="Microsoft YaHei"/>
              </a:rPr>
              <a:t>o</a:t>
            </a:r>
            <a:r>
              <a:rPr sz="2800" b="1" spc="-5" dirty="0">
                <a:latin typeface="Microsoft YaHei"/>
                <a:cs typeface="Microsoft YaHei"/>
              </a:rPr>
              <a:t> </a:t>
            </a:r>
            <a:r>
              <a:rPr sz="2800" b="1" spc="-204" dirty="0">
                <a:latin typeface="Microsoft YaHei"/>
                <a:cs typeface="Microsoft YaHei"/>
              </a:rPr>
              <a:t>V</a:t>
            </a:r>
            <a:r>
              <a:rPr sz="2800" b="1" spc="-20" dirty="0">
                <a:latin typeface="Microsoft YaHei"/>
                <a:cs typeface="Microsoft YaHei"/>
              </a:rPr>
              <a:t>e</a:t>
            </a:r>
            <a:r>
              <a:rPr sz="2800" b="1" spc="75" dirty="0">
                <a:latin typeface="Microsoft YaHei"/>
                <a:cs typeface="Microsoft YaHei"/>
              </a:rPr>
              <a:t>r</a:t>
            </a:r>
            <a:r>
              <a:rPr sz="2800" b="1" spc="-15" dirty="0">
                <a:latin typeface="Microsoft YaHei"/>
                <a:cs typeface="Microsoft YaHei"/>
              </a:rPr>
              <a:t>ti</a:t>
            </a:r>
            <a:r>
              <a:rPr sz="2800" b="1" spc="-25" dirty="0">
                <a:latin typeface="Microsoft YaHei"/>
                <a:cs typeface="Microsoft YaHei"/>
              </a:rPr>
              <a:t>c</a:t>
            </a:r>
            <a:r>
              <a:rPr sz="2800" b="1" spc="-15" dirty="0">
                <a:latin typeface="Microsoft YaHei"/>
                <a:cs typeface="Microsoft YaHei"/>
              </a:rPr>
              <a:t>al</a:t>
            </a:r>
            <a:r>
              <a:rPr sz="2800" b="1" spc="5" dirty="0">
                <a:latin typeface="Microsoft YaHei"/>
                <a:cs typeface="Microsoft YaHei"/>
              </a:rPr>
              <a:t> </a:t>
            </a:r>
            <a:r>
              <a:rPr sz="2800" b="1" spc="-25" dirty="0">
                <a:latin typeface="Microsoft YaHei"/>
                <a:cs typeface="Microsoft YaHei"/>
              </a:rPr>
              <a:t>Fed</a:t>
            </a:r>
            <a:r>
              <a:rPr sz="2800" b="1" spc="-10" dirty="0">
                <a:latin typeface="Microsoft YaHei"/>
                <a:cs typeface="Microsoft YaHei"/>
              </a:rPr>
              <a:t>e</a:t>
            </a:r>
            <a:r>
              <a:rPr sz="2800" b="1" spc="-15" dirty="0">
                <a:latin typeface="Microsoft YaHei"/>
                <a:cs typeface="Microsoft YaHei"/>
              </a:rPr>
              <a:t>ra</a:t>
            </a:r>
            <a:r>
              <a:rPr sz="2800" b="1" spc="-30" dirty="0">
                <a:latin typeface="Microsoft YaHei"/>
                <a:cs typeface="Microsoft YaHei"/>
              </a:rPr>
              <a:t>t</a:t>
            </a:r>
            <a:r>
              <a:rPr sz="2800" b="1" spc="-25" dirty="0">
                <a:latin typeface="Microsoft YaHei"/>
                <a:cs typeface="Microsoft YaHei"/>
              </a:rPr>
              <a:t>e</a:t>
            </a:r>
            <a:r>
              <a:rPr sz="2800" b="1" spc="-20" dirty="0">
                <a:latin typeface="Microsoft YaHei"/>
                <a:cs typeface="Microsoft YaHei"/>
              </a:rPr>
              <a:t>d</a:t>
            </a:r>
            <a:r>
              <a:rPr sz="2800" b="1" spc="-15" dirty="0">
                <a:latin typeface="Microsoft YaHei"/>
                <a:cs typeface="Microsoft YaHei"/>
              </a:rPr>
              <a:t> </a:t>
            </a:r>
            <a:r>
              <a:rPr sz="2800" b="1" spc="-20" dirty="0">
                <a:latin typeface="Microsoft YaHei"/>
                <a:cs typeface="Microsoft YaHei"/>
              </a:rPr>
              <a:t>Lea</a:t>
            </a:r>
            <a:r>
              <a:rPr sz="2800" b="1" spc="-5" dirty="0">
                <a:latin typeface="Microsoft YaHei"/>
                <a:cs typeface="Microsoft YaHei"/>
              </a:rPr>
              <a:t>r</a:t>
            </a:r>
            <a:r>
              <a:rPr sz="2800" b="1" spc="-20" dirty="0">
                <a:latin typeface="Microsoft YaHei"/>
                <a:cs typeface="Microsoft YaHei"/>
              </a:rPr>
              <a:t>ning</a:t>
            </a:r>
            <a:endParaRPr sz="28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3732" y="958596"/>
            <a:ext cx="2929255" cy="1420495"/>
          </a:xfrm>
          <a:custGeom>
            <a:avLst/>
            <a:gdLst/>
            <a:ahLst/>
            <a:cxnLst/>
            <a:rect l="l" t="t" r="r" b="b"/>
            <a:pathLst>
              <a:path w="2929254" h="1420495">
                <a:moveTo>
                  <a:pt x="0" y="1420367"/>
                </a:moveTo>
                <a:lnTo>
                  <a:pt x="2929127" y="1420367"/>
                </a:lnTo>
                <a:lnTo>
                  <a:pt x="2929127" y="0"/>
                </a:lnTo>
                <a:lnTo>
                  <a:pt x="0" y="0"/>
                </a:lnTo>
                <a:lnTo>
                  <a:pt x="0" y="1420367"/>
                </a:lnTo>
                <a:close/>
              </a:path>
            </a:pathLst>
          </a:custGeom>
          <a:ln w="12191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861047" y="958596"/>
            <a:ext cx="2931160" cy="1420495"/>
          </a:xfrm>
          <a:custGeom>
            <a:avLst/>
            <a:gdLst/>
            <a:ahLst/>
            <a:cxnLst/>
            <a:rect l="l" t="t" r="r" b="b"/>
            <a:pathLst>
              <a:path w="2931159" h="1420495">
                <a:moveTo>
                  <a:pt x="0" y="1420367"/>
                </a:moveTo>
                <a:lnTo>
                  <a:pt x="2930652" y="1420367"/>
                </a:lnTo>
                <a:lnTo>
                  <a:pt x="2930652" y="0"/>
                </a:lnTo>
                <a:lnTo>
                  <a:pt x="0" y="0"/>
                </a:lnTo>
                <a:lnTo>
                  <a:pt x="0" y="1420367"/>
                </a:lnTo>
                <a:close/>
              </a:path>
            </a:pathLst>
          </a:custGeom>
          <a:ln w="12191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82167" y="1031271"/>
            <a:ext cx="1786889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b="0" spc="-15" dirty="0">
                <a:solidFill>
                  <a:srgbClr val="3A3838"/>
                </a:solidFill>
                <a:latin typeface="DengXian Light"/>
                <a:cs typeface="DengXian Light"/>
              </a:rPr>
              <a:t>Ima</a:t>
            </a:r>
            <a:r>
              <a:rPr sz="1600" b="0" spc="-20" dirty="0">
                <a:solidFill>
                  <a:srgbClr val="3A3838"/>
                </a:solidFill>
                <a:latin typeface="DengXian Light"/>
                <a:cs typeface="DengXian Light"/>
              </a:rPr>
              <a:t>g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e</a:t>
            </a:r>
            <a:r>
              <a:rPr sz="1600" b="0" spc="10" dirty="0">
                <a:solidFill>
                  <a:srgbClr val="3A3838"/>
                </a:solidFill>
                <a:latin typeface="DengXian Light"/>
                <a:cs typeface="DengXian Light"/>
              </a:rPr>
              <a:t> 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Fr</a:t>
            </a:r>
            <a:r>
              <a:rPr sz="1600" b="0" spc="-5" dirty="0">
                <a:solidFill>
                  <a:srgbClr val="3A3838"/>
                </a:solidFill>
                <a:latin typeface="DengXian Light"/>
                <a:cs typeface="DengXian Light"/>
              </a:rPr>
              <a:t>o</a:t>
            </a:r>
            <a:r>
              <a:rPr sz="1600" b="0" spc="-15" dirty="0">
                <a:solidFill>
                  <a:srgbClr val="3A3838"/>
                </a:solidFill>
                <a:latin typeface="DengXian Light"/>
                <a:cs typeface="DengXian Light"/>
              </a:rPr>
              <a:t>m</a:t>
            </a:r>
            <a:r>
              <a:rPr sz="1600" b="0" spc="-5" dirty="0">
                <a:solidFill>
                  <a:srgbClr val="3A3838"/>
                </a:solidFill>
                <a:latin typeface="DengXian Light"/>
                <a:cs typeface="DengXian Light"/>
              </a:rPr>
              <a:t> 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a</a:t>
            </a:r>
            <a:r>
              <a:rPr sz="1600" b="0" spc="5" dirty="0">
                <a:solidFill>
                  <a:srgbClr val="3A3838"/>
                </a:solidFill>
                <a:latin typeface="DengXian Light"/>
                <a:cs typeface="DengXian Light"/>
              </a:rPr>
              <a:t> </a:t>
            </a:r>
            <a:r>
              <a:rPr sz="1600" b="0" spc="-15" dirty="0">
                <a:solidFill>
                  <a:srgbClr val="3A3838"/>
                </a:solidFill>
                <a:latin typeface="DengXian Light"/>
                <a:cs typeface="DengXian Light"/>
              </a:rPr>
              <a:t>real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 </a:t>
            </a:r>
            <a:r>
              <a:rPr sz="1600" b="0" spc="-20" dirty="0">
                <a:solidFill>
                  <a:srgbClr val="3A3838"/>
                </a:solidFill>
                <a:latin typeface="DengXian Light"/>
                <a:cs typeface="DengXian Light"/>
              </a:rPr>
              <a:t>p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ers</a:t>
            </a:r>
            <a:r>
              <a:rPr sz="1600" b="0" spc="-5" dirty="0">
                <a:solidFill>
                  <a:srgbClr val="3A3838"/>
                </a:solidFill>
                <a:latin typeface="DengXian Light"/>
                <a:cs typeface="DengXian Light"/>
              </a:rPr>
              <a:t>o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n</a:t>
            </a:r>
            <a:r>
              <a:rPr sz="1600" b="0" spc="25" dirty="0">
                <a:solidFill>
                  <a:srgbClr val="3A3838"/>
                </a:solidFill>
                <a:latin typeface="DengXian Light"/>
                <a:cs typeface="DengXian Light"/>
              </a:rPr>
              <a:t> 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or</a:t>
            </a:r>
            <a:r>
              <a:rPr sz="1600" b="0" spc="-5" dirty="0">
                <a:solidFill>
                  <a:srgbClr val="3A3838"/>
                </a:solidFill>
                <a:latin typeface="DengXian Light"/>
                <a:cs typeface="DengXian Light"/>
              </a:rPr>
              <a:t> </a:t>
            </a:r>
            <a:r>
              <a:rPr sz="1600" b="0" spc="-15" dirty="0">
                <a:solidFill>
                  <a:srgbClr val="3A3838"/>
                </a:solidFill>
                <a:latin typeface="DengXian Light"/>
                <a:cs typeface="DengXian Light"/>
              </a:rPr>
              <a:t>hi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s</a:t>
            </a:r>
            <a:r>
              <a:rPr sz="1600" b="0" spc="20" dirty="0">
                <a:solidFill>
                  <a:srgbClr val="3A3838"/>
                </a:solidFill>
                <a:latin typeface="DengXian Light"/>
                <a:cs typeface="DengXian Light"/>
              </a:rPr>
              <a:t> </a:t>
            </a:r>
            <a:r>
              <a:rPr sz="1600" b="0" spc="-20" dirty="0">
                <a:solidFill>
                  <a:srgbClr val="3A3838"/>
                </a:solidFill>
                <a:latin typeface="DengXian Light"/>
                <a:cs typeface="DengXian Light"/>
              </a:rPr>
              <a:t>p</a:t>
            </a:r>
            <a:r>
              <a:rPr sz="1600" b="0" spc="-15" dirty="0">
                <a:solidFill>
                  <a:srgbClr val="3A3838"/>
                </a:solidFill>
                <a:latin typeface="DengXian Light"/>
                <a:cs typeface="DengXian Light"/>
              </a:rPr>
              <a:t>hoto?</a:t>
            </a:r>
            <a:endParaRPr sz="1600" dirty="0">
              <a:latin typeface="DengXian Light"/>
              <a:cs typeface="DengXian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48343" y="1397508"/>
            <a:ext cx="710565" cy="542925"/>
          </a:xfrm>
          <a:custGeom>
            <a:avLst/>
            <a:gdLst/>
            <a:ahLst/>
            <a:cxnLst/>
            <a:rect l="l" t="t" r="r" b="b"/>
            <a:pathLst>
              <a:path w="710565" h="542925">
                <a:moveTo>
                  <a:pt x="355091" y="0"/>
                </a:moveTo>
                <a:lnTo>
                  <a:pt x="297500" y="1184"/>
                </a:lnTo>
                <a:lnTo>
                  <a:pt x="242864" y="4612"/>
                </a:lnTo>
                <a:lnTo>
                  <a:pt x="191917" y="10098"/>
                </a:lnTo>
                <a:lnTo>
                  <a:pt x="145389" y="17454"/>
                </a:lnTo>
                <a:lnTo>
                  <a:pt x="104013" y="26495"/>
                </a:lnTo>
                <a:lnTo>
                  <a:pt x="53206" y="42805"/>
                </a:lnTo>
                <a:lnTo>
                  <a:pt x="18105" y="61854"/>
                </a:lnTo>
                <a:lnTo>
                  <a:pt x="0" y="90424"/>
                </a:lnTo>
                <a:lnTo>
                  <a:pt x="0" y="452119"/>
                </a:lnTo>
                <a:lnTo>
                  <a:pt x="27908" y="487304"/>
                </a:lnTo>
                <a:lnTo>
                  <a:pt x="68519" y="505510"/>
                </a:lnTo>
                <a:lnTo>
                  <a:pt x="124011" y="520767"/>
                </a:lnTo>
                <a:lnTo>
                  <a:pt x="168055" y="528989"/>
                </a:lnTo>
                <a:lnTo>
                  <a:pt x="216884" y="535433"/>
                </a:lnTo>
                <a:lnTo>
                  <a:pt x="269767" y="539914"/>
                </a:lnTo>
                <a:lnTo>
                  <a:pt x="325972" y="542244"/>
                </a:lnTo>
                <a:lnTo>
                  <a:pt x="355091" y="542543"/>
                </a:lnTo>
                <a:lnTo>
                  <a:pt x="384211" y="542244"/>
                </a:lnTo>
                <a:lnTo>
                  <a:pt x="440416" y="539914"/>
                </a:lnTo>
                <a:lnTo>
                  <a:pt x="493299" y="535433"/>
                </a:lnTo>
                <a:lnTo>
                  <a:pt x="542128" y="528989"/>
                </a:lnTo>
                <a:lnTo>
                  <a:pt x="586172" y="520767"/>
                </a:lnTo>
                <a:lnTo>
                  <a:pt x="624699" y="510955"/>
                </a:lnTo>
                <a:lnTo>
                  <a:pt x="670544" y="493662"/>
                </a:lnTo>
                <a:lnTo>
                  <a:pt x="705535" y="466780"/>
                </a:lnTo>
                <a:lnTo>
                  <a:pt x="710183" y="452119"/>
                </a:lnTo>
                <a:lnTo>
                  <a:pt x="710183" y="90424"/>
                </a:lnTo>
                <a:lnTo>
                  <a:pt x="682275" y="55239"/>
                </a:lnTo>
                <a:lnTo>
                  <a:pt x="641664" y="37033"/>
                </a:lnTo>
                <a:lnTo>
                  <a:pt x="586172" y="21776"/>
                </a:lnTo>
                <a:lnTo>
                  <a:pt x="542128" y="13554"/>
                </a:lnTo>
                <a:lnTo>
                  <a:pt x="493299" y="7110"/>
                </a:lnTo>
                <a:lnTo>
                  <a:pt x="440416" y="2629"/>
                </a:lnTo>
                <a:lnTo>
                  <a:pt x="384211" y="299"/>
                </a:lnTo>
                <a:lnTo>
                  <a:pt x="355091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848343" y="1487932"/>
            <a:ext cx="710565" cy="90805"/>
          </a:xfrm>
          <a:custGeom>
            <a:avLst/>
            <a:gdLst/>
            <a:ahLst/>
            <a:cxnLst/>
            <a:rect l="l" t="t" r="r" b="b"/>
            <a:pathLst>
              <a:path w="710565" h="90805">
                <a:moveTo>
                  <a:pt x="710183" y="0"/>
                </a:moveTo>
                <a:lnTo>
                  <a:pt x="682275" y="35184"/>
                </a:lnTo>
                <a:lnTo>
                  <a:pt x="641664" y="53390"/>
                </a:lnTo>
                <a:lnTo>
                  <a:pt x="586172" y="68647"/>
                </a:lnTo>
                <a:lnTo>
                  <a:pt x="542128" y="76869"/>
                </a:lnTo>
                <a:lnTo>
                  <a:pt x="493299" y="83313"/>
                </a:lnTo>
                <a:lnTo>
                  <a:pt x="440416" y="87794"/>
                </a:lnTo>
                <a:lnTo>
                  <a:pt x="384211" y="90124"/>
                </a:lnTo>
                <a:lnTo>
                  <a:pt x="355091" y="90423"/>
                </a:lnTo>
                <a:lnTo>
                  <a:pt x="325972" y="90124"/>
                </a:lnTo>
                <a:lnTo>
                  <a:pt x="269767" y="87794"/>
                </a:lnTo>
                <a:lnTo>
                  <a:pt x="216884" y="83313"/>
                </a:lnTo>
                <a:lnTo>
                  <a:pt x="168055" y="76869"/>
                </a:lnTo>
                <a:lnTo>
                  <a:pt x="124011" y="68647"/>
                </a:lnTo>
                <a:lnTo>
                  <a:pt x="85484" y="58835"/>
                </a:lnTo>
                <a:lnTo>
                  <a:pt x="39639" y="41542"/>
                </a:lnTo>
                <a:lnTo>
                  <a:pt x="4648" y="14660"/>
                </a:lnTo>
                <a:lnTo>
                  <a:pt x="1177" y="7412"/>
                </a:lnTo>
                <a:lnTo>
                  <a:pt x="0" y="0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8848343" y="1397508"/>
            <a:ext cx="710565" cy="542925"/>
          </a:xfrm>
          <a:custGeom>
            <a:avLst/>
            <a:gdLst/>
            <a:ahLst/>
            <a:cxnLst/>
            <a:rect l="l" t="t" r="r" b="b"/>
            <a:pathLst>
              <a:path w="710565" h="542925">
                <a:moveTo>
                  <a:pt x="0" y="90424"/>
                </a:moveTo>
                <a:lnTo>
                  <a:pt x="27908" y="55239"/>
                </a:lnTo>
                <a:lnTo>
                  <a:pt x="68519" y="37033"/>
                </a:lnTo>
                <a:lnTo>
                  <a:pt x="124011" y="21776"/>
                </a:lnTo>
                <a:lnTo>
                  <a:pt x="168055" y="13554"/>
                </a:lnTo>
                <a:lnTo>
                  <a:pt x="216884" y="7110"/>
                </a:lnTo>
                <a:lnTo>
                  <a:pt x="269767" y="2629"/>
                </a:lnTo>
                <a:lnTo>
                  <a:pt x="325972" y="299"/>
                </a:lnTo>
                <a:lnTo>
                  <a:pt x="355091" y="0"/>
                </a:lnTo>
                <a:lnTo>
                  <a:pt x="384211" y="299"/>
                </a:lnTo>
                <a:lnTo>
                  <a:pt x="440416" y="2629"/>
                </a:lnTo>
                <a:lnTo>
                  <a:pt x="493299" y="7110"/>
                </a:lnTo>
                <a:lnTo>
                  <a:pt x="542128" y="13554"/>
                </a:lnTo>
                <a:lnTo>
                  <a:pt x="586172" y="21776"/>
                </a:lnTo>
                <a:lnTo>
                  <a:pt x="624699" y="31588"/>
                </a:lnTo>
                <a:lnTo>
                  <a:pt x="670544" y="48881"/>
                </a:lnTo>
                <a:lnTo>
                  <a:pt x="705535" y="75763"/>
                </a:lnTo>
                <a:lnTo>
                  <a:pt x="710183" y="90424"/>
                </a:lnTo>
                <a:lnTo>
                  <a:pt x="710183" y="452119"/>
                </a:lnTo>
                <a:lnTo>
                  <a:pt x="682275" y="487304"/>
                </a:lnTo>
                <a:lnTo>
                  <a:pt x="641664" y="505510"/>
                </a:lnTo>
                <a:lnTo>
                  <a:pt x="586172" y="520767"/>
                </a:lnTo>
                <a:lnTo>
                  <a:pt x="542128" y="528989"/>
                </a:lnTo>
                <a:lnTo>
                  <a:pt x="493299" y="535433"/>
                </a:lnTo>
                <a:lnTo>
                  <a:pt x="440416" y="539914"/>
                </a:lnTo>
                <a:lnTo>
                  <a:pt x="384211" y="542244"/>
                </a:lnTo>
                <a:lnTo>
                  <a:pt x="355091" y="542543"/>
                </a:lnTo>
                <a:lnTo>
                  <a:pt x="325972" y="542244"/>
                </a:lnTo>
                <a:lnTo>
                  <a:pt x="269767" y="539914"/>
                </a:lnTo>
                <a:lnTo>
                  <a:pt x="216884" y="535433"/>
                </a:lnTo>
                <a:lnTo>
                  <a:pt x="168055" y="528989"/>
                </a:lnTo>
                <a:lnTo>
                  <a:pt x="124011" y="520767"/>
                </a:lnTo>
                <a:lnTo>
                  <a:pt x="85484" y="510955"/>
                </a:lnTo>
                <a:lnTo>
                  <a:pt x="39639" y="493662"/>
                </a:lnTo>
                <a:lnTo>
                  <a:pt x="4648" y="466780"/>
                </a:lnTo>
                <a:lnTo>
                  <a:pt x="0" y="452119"/>
                </a:lnTo>
                <a:lnTo>
                  <a:pt x="0" y="90424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1679448" y="1613916"/>
            <a:ext cx="1216660" cy="520065"/>
          </a:xfrm>
          <a:prstGeom prst="rect">
            <a:avLst/>
          </a:prstGeom>
          <a:ln w="12192">
            <a:solidFill>
              <a:srgbClr val="17171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34010">
              <a:lnSpc>
                <a:spcPct val="100000"/>
              </a:lnSpc>
            </a:pPr>
            <a:r>
              <a:rPr sz="1400" b="0" dirty="0">
                <a:solidFill>
                  <a:srgbClr val="3A3838"/>
                </a:solidFill>
                <a:latin typeface="DengXian Light"/>
                <a:cs typeface="DengXian Light"/>
              </a:rPr>
              <a:t>Net</a:t>
            </a:r>
            <a:r>
              <a:rPr sz="14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 </a:t>
            </a:r>
            <a:r>
              <a:rPr sz="1400" b="0" dirty="0">
                <a:solidFill>
                  <a:srgbClr val="3A3838"/>
                </a:solidFill>
                <a:latin typeface="DengXian Light"/>
                <a:cs typeface="DengXian Light"/>
              </a:rPr>
              <a:t>A</a:t>
            </a:r>
            <a:endParaRPr sz="1400" dirty="0">
              <a:latin typeface="DengXian Light"/>
              <a:cs typeface="DengXian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7643" y="1613916"/>
            <a:ext cx="1216660" cy="520065"/>
          </a:xfrm>
          <a:prstGeom prst="rect">
            <a:avLst/>
          </a:prstGeom>
          <a:ln w="12192">
            <a:solidFill>
              <a:srgbClr val="17171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7825">
              <a:lnSpc>
                <a:spcPct val="100000"/>
              </a:lnSpc>
            </a:pPr>
            <a:r>
              <a:rPr sz="1400" b="0" dirty="0">
                <a:solidFill>
                  <a:srgbClr val="3A3838"/>
                </a:solidFill>
                <a:latin typeface="DengXian Light"/>
                <a:cs typeface="DengXian Light"/>
              </a:rPr>
              <a:t>Net</a:t>
            </a:r>
            <a:r>
              <a:rPr sz="14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 </a:t>
            </a:r>
            <a:r>
              <a:rPr sz="1400" b="0" dirty="0">
                <a:solidFill>
                  <a:srgbClr val="3A3838"/>
                </a:solidFill>
                <a:latin typeface="DengXian Light"/>
                <a:cs typeface="DengXian Light"/>
              </a:rPr>
              <a:t>B</a:t>
            </a:r>
            <a:endParaRPr sz="1400" dirty="0">
              <a:latin typeface="DengXian Light"/>
              <a:cs typeface="DengXian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81525" y="2711608"/>
            <a:ext cx="13360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0" spc="-5" dirty="0">
                <a:solidFill>
                  <a:srgbClr val="3A3838"/>
                </a:solidFill>
                <a:latin typeface="DengXian Light"/>
                <a:cs typeface="DengXian Light"/>
              </a:rPr>
              <a:t>V</a:t>
            </a:r>
            <a:r>
              <a:rPr sz="1600" b="0" dirty="0">
                <a:solidFill>
                  <a:srgbClr val="3A3838"/>
                </a:solidFill>
                <a:latin typeface="DengXian Light"/>
                <a:cs typeface="DengXian Light"/>
              </a:rPr>
              <a:t>F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L </a:t>
            </a:r>
            <a:r>
              <a:rPr sz="1600" b="0" dirty="0">
                <a:solidFill>
                  <a:srgbClr val="3A3838"/>
                </a:solidFill>
                <a:latin typeface="DengXian Light"/>
                <a:cs typeface="DengXian Light"/>
              </a:rPr>
              <a:t>Fr</a:t>
            </a:r>
            <a:r>
              <a:rPr sz="1600" b="0" spc="-15" dirty="0">
                <a:solidFill>
                  <a:srgbClr val="3A3838"/>
                </a:solidFill>
                <a:latin typeface="DengXian Light"/>
                <a:cs typeface="DengXian Light"/>
              </a:rPr>
              <a:t>a</a:t>
            </a:r>
            <a:r>
              <a:rPr sz="1600" b="0" spc="-5" dirty="0">
                <a:solidFill>
                  <a:srgbClr val="3A3838"/>
                </a:solidFill>
                <a:latin typeface="DengXian Light"/>
                <a:cs typeface="DengXian Light"/>
              </a:rPr>
              <a:t>me</a:t>
            </a:r>
            <a:r>
              <a:rPr sz="1600" b="0" spc="-10" dirty="0">
                <a:solidFill>
                  <a:srgbClr val="3A3838"/>
                </a:solidFill>
                <a:latin typeface="DengXian Light"/>
                <a:cs typeface="DengXian Light"/>
              </a:rPr>
              <a:t>work</a:t>
            </a:r>
            <a:endParaRPr sz="1600" dirty="0">
              <a:latin typeface="DengXian Light"/>
              <a:cs typeface="DengXian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3295" y="822960"/>
            <a:ext cx="9613900" cy="1798320"/>
          </a:xfrm>
          <a:custGeom>
            <a:avLst/>
            <a:gdLst/>
            <a:ahLst/>
            <a:cxnLst/>
            <a:rect l="l" t="t" r="r" b="b"/>
            <a:pathLst>
              <a:path w="9613900" h="1798320">
                <a:moveTo>
                  <a:pt x="0" y="1798320"/>
                </a:moveTo>
                <a:lnTo>
                  <a:pt x="9613392" y="1798320"/>
                </a:lnTo>
                <a:lnTo>
                  <a:pt x="9613392" y="0"/>
                </a:lnTo>
                <a:lnTo>
                  <a:pt x="0" y="0"/>
                </a:lnTo>
                <a:lnTo>
                  <a:pt x="0" y="1798320"/>
                </a:lnTo>
                <a:close/>
              </a:path>
            </a:pathLst>
          </a:custGeom>
          <a:ln w="12191">
            <a:solidFill>
              <a:srgbClr val="17171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270753" y="823722"/>
            <a:ext cx="0" cy="1797685"/>
          </a:xfrm>
          <a:custGeom>
            <a:avLst/>
            <a:gdLst/>
            <a:ahLst/>
            <a:cxnLst/>
            <a:rect l="l" t="t" r="r" b="b"/>
            <a:pathLst>
              <a:path h="1797685">
                <a:moveTo>
                  <a:pt x="0" y="1797303"/>
                </a:moveTo>
                <a:lnTo>
                  <a:pt x="0" y="0"/>
                </a:lnTo>
              </a:path>
            </a:pathLst>
          </a:custGeom>
          <a:ln w="19812">
            <a:solidFill>
              <a:srgbClr val="4471C4"/>
            </a:solidFill>
            <a:prstDash val="lgDash"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051560" y="2723388"/>
            <a:ext cx="658367" cy="675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2735579" y="2735579"/>
            <a:ext cx="661416" cy="664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 txBox="1"/>
          <p:nvPr/>
        </p:nvSpPr>
        <p:spPr>
          <a:xfrm>
            <a:off x="1663700" y="3125128"/>
            <a:ext cx="4826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dirty="0">
                <a:solidFill>
                  <a:srgbClr val="00AF50"/>
                </a:solidFill>
                <a:latin typeface="DengXian Light"/>
                <a:cs typeface="DengXian Light"/>
              </a:rPr>
              <a:t>√</a:t>
            </a:r>
            <a:endParaRPr sz="3600" dirty="0">
              <a:latin typeface="DengXian Light"/>
              <a:cs typeface="DengXian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30955" y="3154577"/>
            <a:ext cx="4445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30" dirty="0">
                <a:solidFill>
                  <a:srgbClr val="FF0000"/>
                </a:solidFill>
                <a:latin typeface="Segoe UI Emoji"/>
                <a:cs typeface="Segoe UI Emoji"/>
              </a:rPr>
              <a:t>❌</a:t>
            </a:r>
            <a:endParaRPr sz="2400" dirty="0">
              <a:latin typeface="Segoe UI Emoji"/>
              <a:cs typeface="Segoe UI Emoj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9975" y="1770082"/>
            <a:ext cx="50165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DengXian"/>
                <a:cs typeface="DengXian"/>
              </a:rPr>
              <a:t>Bank </a:t>
            </a:r>
            <a:r>
              <a:rPr sz="1800" spc="-20" dirty="0">
                <a:latin typeface="DengXian"/>
                <a:cs typeface="DengXian"/>
              </a:rPr>
              <a:t>APP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90664" y="998303"/>
            <a:ext cx="139763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dirty="0">
                <a:latin typeface="DengXian"/>
                <a:cs typeface="DengXian"/>
              </a:rPr>
              <a:t>A</a:t>
            </a:r>
            <a:r>
              <a:rPr sz="1800" spc="-10" dirty="0">
                <a:latin typeface="DengXian"/>
                <a:cs typeface="DengXian"/>
              </a:rPr>
              <a:t> </a:t>
            </a:r>
            <a:r>
              <a:rPr sz="1800" spc="-15" dirty="0">
                <a:latin typeface="DengXian"/>
                <a:cs typeface="DengXian"/>
              </a:rPr>
              <a:t>Secur</a:t>
            </a:r>
            <a:r>
              <a:rPr sz="1800" spc="-10" dirty="0">
                <a:latin typeface="DengXian"/>
                <a:cs typeface="DengXian"/>
              </a:rPr>
              <a:t>e </a:t>
            </a:r>
            <a:r>
              <a:rPr sz="1800" spc="-20" dirty="0">
                <a:latin typeface="DengXian"/>
                <a:cs typeface="DengXian"/>
              </a:rPr>
              <a:t>F</a:t>
            </a:r>
            <a:r>
              <a:rPr sz="1800" spc="-10" dirty="0">
                <a:latin typeface="DengXian"/>
                <a:cs typeface="DengXian"/>
              </a:rPr>
              <a:t>ace Database</a:t>
            </a:r>
            <a:endParaRPr sz="1800" dirty="0">
              <a:latin typeface="DengXian"/>
              <a:cs typeface="DengXian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00172" y="1600200"/>
            <a:ext cx="4157345" cy="273050"/>
          </a:xfrm>
          <a:custGeom>
            <a:avLst/>
            <a:gdLst/>
            <a:ahLst/>
            <a:cxnLst/>
            <a:rect l="l" t="t" r="r" b="b"/>
            <a:pathLst>
              <a:path w="4157345" h="273050">
                <a:moveTo>
                  <a:pt x="116458" y="147065"/>
                </a:moveTo>
                <a:lnTo>
                  <a:pt x="0" y="228219"/>
                </a:lnTo>
                <a:lnTo>
                  <a:pt x="134873" y="272669"/>
                </a:lnTo>
                <a:lnTo>
                  <a:pt x="82238" y="223520"/>
                </a:lnTo>
                <a:lnTo>
                  <a:pt x="76326" y="223520"/>
                </a:lnTo>
                <a:lnTo>
                  <a:pt x="74421" y="210947"/>
                </a:lnTo>
                <a:lnTo>
                  <a:pt x="79514" y="210204"/>
                </a:lnTo>
                <a:lnTo>
                  <a:pt x="116458" y="147065"/>
                </a:lnTo>
                <a:close/>
              </a:path>
              <a:path w="4157345" h="273050">
                <a:moveTo>
                  <a:pt x="2586693" y="12700"/>
                </a:moveTo>
                <a:lnTo>
                  <a:pt x="2246641" y="12700"/>
                </a:lnTo>
                <a:lnTo>
                  <a:pt x="2375535" y="15239"/>
                </a:lnTo>
                <a:lnTo>
                  <a:pt x="2375407" y="15239"/>
                </a:lnTo>
                <a:lnTo>
                  <a:pt x="2502407" y="20320"/>
                </a:lnTo>
                <a:lnTo>
                  <a:pt x="2627629" y="27812"/>
                </a:lnTo>
                <a:lnTo>
                  <a:pt x="2751328" y="37719"/>
                </a:lnTo>
                <a:lnTo>
                  <a:pt x="2873375" y="49657"/>
                </a:lnTo>
                <a:lnTo>
                  <a:pt x="2994152" y="63500"/>
                </a:lnTo>
                <a:lnTo>
                  <a:pt x="3113658" y="79121"/>
                </a:lnTo>
                <a:lnTo>
                  <a:pt x="3232023" y="96392"/>
                </a:lnTo>
                <a:lnTo>
                  <a:pt x="3231895" y="96392"/>
                </a:lnTo>
                <a:lnTo>
                  <a:pt x="3466211" y="134874"/>
                </a:lnTo>
                <a:lnTo>
                  <a:pt x="3466083" y="134874"/>
                </a:lnTo>
                <a:lnTo>
                  <a:pt x="3697351" y="177546"/>
                </a:lnTo>
                <a:lnTo>
                  <a:pt x="4154678" y="269875"/>
                </a:lnTo>
                <a:lnTo>
                  <a:pt x="4157218" y="257428"/>
                </a:lnTo>
                <a:lnTo>
                  <a:pt x="3699636" y="164973"/>
                </a:lnTo>
                <a:lnTo>
                  <a:pt x="3468242" y="122300"/>
                </a:lnTo>
                <a:lnTo>
                  <a:pt x="3233928" y="83820"/>
                </a:lnTo>
                <a:lnTo>
                  <a:pt x="3115310" y="66548"/>
                </a:lnTo>
                <a:lnTo>
                  <a:pt x="2995676" y="50926"/>
                </a:lnTo>
                <a:lnTo>
                  <a:pt x="2874644" y="37084"/>
                </a:lnTo>
                <a:lnTo>
                  <a:pt x="2752343" y="25146"/>
                </a:lnTo>
                <a:lnTo>
                  <a:pt x="2628518" y="15239"/>
                </a:lnTo>
                <a:lnTo>
                  <a:pt x="2586693" y="12700"/>
                </a:lnTo>
                <a:close/>
              </a:path>
              <a:path w="4157345" h="273050">
                <a:moveTo>
                  <a:pt x="79514" y="210204"/>
                </a:moveTo>
                <a:lnTo>
                  <a:pt x="74421" y="210947"/>
                </a:lnTo>
                <a:lnTo>
                  <a:pt x="76326" y="223520"/>
                </a:lnTo>
                <a:lnTo>
                  <a:pt x="81439" y="222774"/>
                </a:lnTo>
                <a:lnTo>
                  <a:pt x="75437" y="217170"/>
                </a:lnTo>
                <a:lnTo>
                  <a:pt x="79514" y="210204"/>
                </a:lnTo>
                <a:close/>
              </a:path>
              <a:path w="4157345" h="273050">
                <a:moveTo>
                  <a:pt x="81439" y="222774"/>
                </a:moveTo>
                <a:lnTo>
                  <a:pt x="76326" y="223520"/>
                </a:lnTo>
                <a:lnTo>
                  <a:pt x="82238" y="223520"/>
                </a:lnTo>
                <a:lnTo>
                  <a:pt x="81439" y="222774"/>
                </a:lnTo>
                <a:close/>
              </a:path>
              <a:path w="4157345" h="273050">
                <a:moveTo>
                  <a:pt x="2246756" y="0"/>
                </a:moveTo>
                <a:lnTo>
                  <a:pt x="2115819" y="253"/>
                </a:lnTo>
                <a:lnTo>
                  <a:pt x="1982977" y="3175"/>
                </a:lnTo>
                <a:lnTo>
                  <a:pt x="1848485" y="8509"/>
                </a:lnTo>
                <a:lnTo>
                  <a:pt x="1712340" y="16255"/>
                </a:lnTo>
                <a:lnTo>
                  <a:pt x="1574800" y="25908"/>
                </a:lnTo>
                <a:lnTo>
                  <a:pt x="1435862" y="37591"/>
                </a:lnTo>
                <a:lnTo>
                  <a:pt x="1295653" y="51053"/>
                </a:lnTo>
                <a:lnTo>
                  <a:pt x="1154302" y="66039"/>
                </a:lnTo>
                <a:lnTo>
                  <a:pt x="868933" y="100075"/>
                </a:lnTo>
                <a:lnTo>
                  <a:pt x="580643" y="138429"/>
                </a:lnTo>
                <a:lnTo>
                  <a:pt x="79514" y="210204"/>
                </a:lnTo>
                <a:lnTo>
                  <a:pt x="75437" y="217170"/>
                </a:lnTo>
                <a:lnTo>
                  <a:pt x="81439" y="222774"/>
                </a:lnTo>
                <a:lnTo>
                  <a:pt x="582422" y="151002"/>
                </a:lnTo>
                <a:lnTo>
                  <a:pt x="582294" y="151002"/>
                </a:lnTo>
                <a:lnTo>
                  <a:pt x="870585" y="112649"/>
                </a:lnTo>
                <a:lnTo>
                  <a:pt x="870457" y="112649"/>
                </a:lnTo>
                <a:lnTo>
                  <a:pt x="1155700" y="78739"/>
                </a:lnTo>
                <a:lnTo>
                  <a:pt x="1296924" y="63626"/>
                </a:lnTo>
                <a:lnTo>
                  <a:pt x="1437004" y="50291"/>
                </a:lnTo>
                <a:lnTo>
                  <a:pt x="1575815" y="38608"/>
                </a:lnTo>
                <a:lnTo>
                  <a:pt x="1713229" y="28955"/>
                </a:lnTo>
                <a:lnTo>
                  <a:pt x="1849119" y="21209"/>
                </a:lnTo>
                <a:lnTo>
                  <a:pt x="1983486" y="15875"/>
                </a:lnTo>
                <a:lnTo>
                  <a:pt x="1983358" y="15875"/>
                </a:lnTo>
                <a:lnTo>
                  <a:pt x="2116074" y="12953"/>
                </a:lnTo>
                <a:lnTo>
                  <a:pt x="2246641" y="12700"/>
                </a:lnTo>
                <a:lnTo>
                  <a:pt x="2586693" y="12700"/>
                </a:lnTo>
                <a:lnTo>
                  <a:pt x="2503042" y="7620"/>
                </a:lnTo>
                <a:lnTo>
                  <a:pt x="2375789" y="2539"/>
                </a:lnTo>
                <a:lnTo>
                  <a:pt x="2246756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8247888" y="1684147"/>
            <a:ext cx="592455" cy="236220"/>
          </a:xfrm>
          <a:custGeom>
            <a:avLst/>
            <a:gdLst/>
            <a:ahLst/>
            <a:cxnLst/>
            <a:rect l="l" t="t" r="r" b="b"/>
            <a:pathLst>
              <a:path w="592454" h="236219">
                <a:moveTo>
                  <a:pt x="97789" y="116458"/>
                </a:moveTo>
                <a:lnTo>
                  <a:pt x="0" y="219328"/>
                </a:lnTo>
                <a:lnTo>
                  <a:pt x="140969" y="235838"/>
                </a:lnTo>
                <a:lnTo>
                  <a:pt x="81385" y="199389"/>
                </a:lnTo>
                <a:lnTo>
                  <a:pt x="73786" y="199389"/>
                </a:lnTo>
                <a:lnTo>
                  <a:pt x="69468" y="187451"/>
                </a:lnTo>
                <a:lnTo>
                  <a:pt x="74244" y="185724"/>
                </a:lnTo>
                <a:lnTo>
                  <a:pt x="97789" y="116458"/>
                </a:lnTo>
                <a:close/>
              </a:path>
              <a:path w="592454" h="236219">
                <a:moveTo>
                  <a:pt x="71627" y="193420"/>
                </a:moveTo>
                <a:lnTo>
                  <a:pt x="73786" y="199389"/>
                </a:lnTo>
                <a:lnTo>
                  <a:pt x="78561" y="197662"/>
                </a:lnTo>
                <a:lnTo>
                  <a:pt x="71627" y="193420"/>
                </a:lnTo>
                <a:close/>
              </a:path>
              <a:path w="592454" h="236219">
                <a:moveTo>
                  <a:pt x="78561" y="197662"/>
                </a:moveTo>
                <a:lnTo>
                  <a:pt x="73786" y="199389"/>
                </a:lnTo>
                <a:lnTo>
                  <a:pt x="81385" y="199389"/>
                </a:lnTo>
                <a:lnTo>
                  <a:pt x="78561" y="197662"/>
                </a:lnTo>
                <a:close/>
              </a:path>
              <a:path w="592454" h="236219">
                <a:moveTo>
                  <a:pt x="587628" y="0"/>
                </a:moveTo>
                <a:lnTo>
                  <a:pt x="74244" y="185724"/>
                </a:lnTo>
                <a:lnTo>
                  <a:pt x="71627" y="193420"/>
                </a:lnTo>
                <a:lnTo>
                  <a:pt x="78561" y="197662"/>
                </a:lnTo>
                <a:lnTo>
                  <a:pt x="591946" y="11937"/>
                </a:lnTo>
                <a:lnTo>
                  <a:pt x="587628" y="0"/>
                </a:lnTo>
                <a:close/>
              </a:path>
              <a:path w="592454" h="236219">
                <a:moveTo>
                  <a:pt x="74244" y="185724"/>
                </a:moveTo>
                <a:lnTo>
                  <a:pt x="69468" y="187451"/>
                </a:lnTo>
                <a:lnTo>
                  <a:pt x="71627" y="193420"/>
                </a:lnTo>
                <a:lnTo>
                  <a:pt x="74244" y="185724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3473196" y="1487932"/>
            <a:ext cx="3537585" cy="127000"/>
          </a:xfrm>
          <a:custGeom>
            <a:avLst/>
            <a:gdLst/>
            <a:ahLst/>
            <a:cxnLst/>
            <a:rect l="l" t="t" r="r" b="b"/>
            <a:pathLst>
              <a:path w="3537584" h="127000">
                <a:moveTo>
                  <a:pt x="3461384" y="63500"/>
                </a:moveTo>
                <a:lnTo>
                  <a:pt x="3410584" y="127000"/>
                </a:lnTo>
                <a:lnTo>
                  <a:pt x="3524884" y="69850"/>
                </a:lnTo>
                <a:lnTo>
                  <a:pt x="3461384" y="69850"/>
                </a:lnTo>
                <a:lnTo>
                  <a:pt x="3461384" y="63500"/>
                </a:lnTo>
                <a:close/>
              </a:path>
              <a:path w="3537584" h="127000">
                <a:moveTo>
                  <a:pt x="3456304" y="57150"/>
                </a:moveTo>
                <a:lnTo>
                  <a:pt x="0" y="57150"/>
                </a:lnTo>
                <a:lnTo>
                  <a:pt x="0" y="69850"/>
                </a:lnTo>
                <a:lnTo>
                  <a:pt x="3456304" y="69850"/>
                </a:lnTo>
                <a:lnTo>
                  <a:pt x="3461384" y="63500"/>
                </a:lnTo>
                <a:lnTo>
                  <a:pt x="3456304" y="57150"/>
                </a:lnTo>
                <a:close/>
              </a:path>
              <a:path w="3537584" h="127000">
                <a:moveTo>
                  <a:pt x="3524884" y="57150"/>
                </a:moveTo>
                <a:lnTo>
                  <a:pt x="3461384" y="57150"/>
                </a:lnTo>
                <a:lnTo>
                  <a:pt x="3461384" y="69850"/>
                </a:lnTo>
                <a:lnTo>
                  <a:pt x="3524884" y="69850"/>
                </a:lnTo>
                <a:lnTo>
                  <a:pt x="3537584" y="63500"/>
                </a:lnTo>
                <a:lnTo>
                  <a:pt x="3524884" y="57150"/>
                </a:lnTo>
                <a:close/>
              </a:path>
              <a:path w="3537584" h="127000">
                <a:moveTo>
                  <a:pt x="3410584" y="0"/>
                </a:moveTo>
                <a:lnTo>
                  <a:pt x="3461384" y="63500"/>
                </a:lnTo>
                <a:lnTo>
                  <a:pt x="3461384" y="57150"/>
                </a:lnTo>
                <a:lnTo>
                  <a:pt x="3524884" y="57150"/>
                </a:lnTo>
                <a:lnTo>
                  <a:pt x="3410584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343913" y="2014727"/>
            <a:ext cx="311150" cy="712470"/>
          </a:xfrm>
          <a:custGeom>
            <a:avLst/>
            <a:gdLst/>
            <a:ahLst/>
            <a:cxnLst/>
            <a:rect l="l" t="t" r="r" b="b"/>
            <a:pathLst>
              <a:path w="311150" h="712469">
                <a:moveTo>
                  <a:pt x="267208" y="62230"/>
                </a:moveTo>
                <a:lnTo>
                  <a:pt x="237998" y="92837"/>
                </a:lnTo>
                <a:lnTo>
                  <a:pt x="205232" y="140843"/>
                </a:lnTo>
                <a:lnTo>
                  <a:pt x="173736" y="188468"/>
                </a:lnTo>
                <a:lnTo>
                  <a:pt x="144145" y="235838"/>
                </a:lnTo>
                <a:lnTo>
                  <a:pt x="116967" y="282448"/>
                </a:lnTo>
                <a:lnTo>
                  <a:pt x="92710" y="328422"/>
                </a:lnTo>
                <a:lnTo>
                  <a:pt x="71628" y="373761"/>
                </a:lnTo>
                <a:lnTo>
                  <a:pt x="54229" y="418084"/>
                </a:lnTo>
                <a:lnTo>
                  <a:pt x="40259" y="461772"/>
                </a:lnTo>
                <a:lnTo>
                  <a:pt x="29210" y="504444"/>
                </a:lnTo>
                <a:lnTo>
                  <a:pt x="20447" y="546735"/>
                </a:lnTo>
                <a:lnTo>
                  <a:pt x="13716" y="588263"/>
                </a:lnTo>
                <a:lnTo>
                  <a:pt x="8382" y="629538"/>
                </a:lnTo>
                <a:lnTo>
                  <a:pt x="3937" y="670433"/>
                </a:lnTo>
                <a:lnTo>
                  <a:pt x="0" y="711073"/>
                </a:lnTo>
                <a:lnTo>
                  <a:pt x="12700" y="712343"/>
                </a:lnTo>
                <a:lnTo>
                  <a:pt x="16637" y="671702"/>
                </a:lnTo>
                <a:lnTo>
                  <a:pt x="20941" y="631063"/>
                </a:lnTo>
                <a:lnTo>
                  <a:pt x="26255" y="590296"/>
                </a:lnTo>
                <a:lnTo>
                  <a:pt x="26330" y="590042"/>
                </a:lnTo>
                <a:lnTo>
                  <a:pt x="32978" y="549021"/>
                </a:lnTo>
                <a:lnTo>
                  <a:pt x="33067" y="548767"/>
                </a:lnTo>
                <a:lnTo>
                  <a:pt x="36909" y="528320"/>
                </a:lnTo>
                <a:lnTo>
                  <a:pt x="37013" y="528066"/>
                </a:lnTo>
                <a:lnTo>
                  <a:pt x="41627" y="507364"/>
                </a:lnTo>
                <a:lnTo>
                  <a:pt x="46704" y="486410"/>
                </a:lnTo>
                <a:lnTo>
                  <a:pt x="52416" y="465327"/>
                </a:lnTo>
                <a:lnTo>
                  <a:pt x="59015" y="443992"/>
                </a:lnTo>
                <a:lnTo>
                  <a:pt x="66207" y="422529"/>
                </a:lnTo>
                <a:lnTo>
                  <a:pt x="74374" y="400685"/>
                </a:lnTo>
                <a:lnTo>
                  <a:pt x="83333" y="378841"/>
                </a:lnTo>
                <a:lnTo>
                  <a:pt x="93287" y="356616"/>
                </a:lnTo>
                <a:lnTo>
                  <a:pt x="104078" y="334137"/>
                </a:lnTo>
                <a:lnTo>
                  <a:pt x="115697" y="311404"/>
                </a:lnTo>
                <a:lnTo>
                  <a:pt x="128074" y="288671"/>
                </a:lnTo>
                <a:lnTo>
                  <a:pt x="141277" y="265684"/>
                </a:lnTo>
                <a:lnTo>
                  <a:pt x="155067" y="242316"/>
                </a:lnTo>
                <a:lnTo>
                  <a:pt x="169467" y="218948"/>
                </a:lnTo>
                <a:lnTo>
                  <a:pt x="184323" y="195452"/>
                </a:lnTo>
                <a:lnTo>
                  <a:pt x="215773" y="147955"/>
                </a:lnTo>
                <a:lnTo>
                  <a:pt x="248539" y="100075"/>
                </a:lnTo>
                <a:lnTo>
                  <a:pt x="248412" y="100075"/>
                </a:lnTo>
                <a:lnTo>
                  <a:pt x="269482" y="70087"/>
                </a:lnTo>
                <a:lnTo>
                  <a:pt x="267208" y="62230"/>
                </a:lnTo>
                <a:close/>
              </a:path>
              <a:path w="311150" h="712469">
                <a:moveTo>
                  <a:pt x="20971" y="630936"/>
                </a:moveTo>
                <a:close/>
              </a:path>
              <a:path w="311150" h="712469">
                <a:moveTo>
                  <a:pt x="26330" y="590042"/>
                </a:moveTo>
                <a:lnTo>
                  <a:pt x="26289" y="590296"/>
                </a:lnTo>
                <a:lnTo>
                  <a:pt x="26330" y="590042"/>
                </a:lnTo>
                <a:close/>
              </a:path>
              <a:path w="311150" h="712469">
                <a:moveTo>
                  <a:pt x="33067" y="548767"/>
                </a:moveTo>
                <a:lnTo>
                  <a:pt x="33020" y="549021"/>
                </a:lnTo>
                <a:lnTo>
                  <a:pt x="33067" y="548767"/>
                </a:lnTo>
                <a:close/>
              </a:path>
              <a:path w="311150" h="712469">
                <a:moveTo>
                  <a:pt x="37013" y="528066"/>
                </a:moveTo>
                <a:lnTo>
                  <a:pt x="36957" y="528320"/>
                </a:lnTo>
                <a:lnTo>
                  <a:pt x="37013" y="528066"/>
                </a:lnTo>
                <a:close/>
              </a:path>
              <a:path w="311150" h="712469">
                <a:moveTo>
                  <a:pt x="41656" y="507238"/>
                </a:moveTo>
                <a:close/>
              </a:path>
              <a:path w="311150" h="712469">
                <a:moveTo>
                  <a:pt x="46736" y="486283"/>
                </a:moveTo>
                <a:lnTo>
                  <a:pt x="46609" y="486410"/>
                </a:lnTo>
                <a:lnTo>
                  <a:pt x="46736" y="486283"/>
                </a:lnTo>
                <a:close/>
              </a:path>
              <a:path w="311150" h="712469">
                <a:moveTo>
                  <a:pt x="52490" y="465200"/>
                </a:moveTo>
                <a:close/>
              </a:path>
              <a:path w="311150" h="712469">
                <a:moveTo>
                  <a:pt x="59055" y="443864"/>
                </a:moveTo>
                <a:lnTo>
                  <a:pt x="58928" y="443992"/>
                </a:lnTo>
                <a:lnTo>
                  <a:pt x="59055" y="443864"/>
                </a:lnTo>
                <a:close/>
              </a:path>
              <a:path w="311150" h="712469">
                <a:moveTo>
                  <a:pt x="66294" y="422275"/>
                </a:moveTo>
                <a:lnTo>
                  <a:pt x="66167" y="422529"/>
                </a:lnTo>
                <a:lnTo>
                  <a:pt x="66294" y="422275"/>
                </a:lnTo>
                <a:close/>
              </a:path>
              <a:path w="311150" h="712469">
                <a:moveTo>
                  <a:pt x="74422" y="400558"/>
                </a:moveTo>
                <a:lnTo>
                  <a:pt x="74295" y="400685"/>
                </a:lnTo>
                <a:lnTo>
                  <a:pt x="74422" y="400558"/>
                </a:lnTo>
                <a:close/>
              </a:path>
              <a:path w="311150" h="712469">
                <a:moveTo>
                  <a:pt x="83439" y="378587"/>
                </a:moveTo>
                <a:lnTo>
                  <a:pt x="83312" y="378841"/>
                </a:lnTo>
                <a:lnTo>
                  <a:pt x="83439" y="378587"/>
                </a:lnTo>
                <a:close/>
              </a:path>
              <a:path w="311150" h="712469">
                <a:moveTo>
                  <a:pt x="93345" y="356488"/>
                </a:moveTo>
                <a:lnTo>
                  <a:pt x="93218" y="356616"/>
                </a:lnTo>
                <a:lnTo>
                  <a:pt x="93345" y="356488"/>
                </a:lnTo>
                <a:close/>
              </a:path>
              <a:path w="311150" h="712469">
                <a:moveTo>
                  <a:pt x="104140" y="334010"/>
                </a:moveTo>
                <a:close/>
              </a:path>
              <a:path w="311150" h="712469">
                <a:moveTo>
                  <a:pt x="115765" y="311404"/>
                </a:moveTo>
                <a:close/>
              </a:path>
              <a:path w="311150" h="712469">
                <a:moveTo>
                  <a:pt x="128143" y="288544"/>
                </a:moveTo>
                <a:close/>
              </a:path>
              <a:path w="311150" h="712469">
                <a:moveTo>
                  <a:pt x="141351" y="265557"/>
                </a:moveTo>
                <a:lnTo>
                  <a:pt x="141224" y="265684"/>
                </a:lnTo>
                <a:lnTo>
                  <a:pt x="141351" y="265557"/>
                </a:lnTo>
                <a:close/>
              </a:path>
              <a:path w="311150" h="712469">
                <a:moveTo>
                  <a:pt x="155144" y="242316"/>
                </a:moveTo>
                <a:close/>
              </a:path>
              <a:path w="311150" h="712469">
                <a:moveTo>
                  <a:pt x="169545" y="218821"/>
                </a:moveTo>
                <a:lnTo>
                  <a:pt x="169418" y="218948"/>
                </a:lnTo>
                <a:lnTo>
                  <a:pt x="169545" y="218821"/>
                </a:lnTo>
                <a:close/>
              </a:path>
              <a:path w="311150" h="712469">
                <a:moveTo>
                  <a:pt x="184404" y="195325"/>
                </a:moveTo>
                <a:lnTo>
                  <a:pt x="184277" y="195452"/>
                </a:lnTo>
                <a:lnTo>
                  <a:pt x="184404" y="195325"/>
                </a:lnTo>
                <a:close/>
              </a:path>
              <a:path w="311150" h="712469">
                <a:moveTo>
                  <a:pt x="302248" y="58547"/>
                </a:moveTo>
                <a:lnTo>
                  <a:pt x="262001" y="58547"/>
                </a:lnTo>
                <a:lnTo>
                  <a:pt x="272415" y="65912"/>
                </a:lnTo>
                <a:lnTo>
                  <a:pt x="269482" y="70087"/>
                </a:lnTo>
                <a:lnTo>
                  <a:pt x="289813" y="140335"/>
                </a:lnTo>
                <a:lnTo>
                  <a:pt x="302248" y="58547"/>
                </a:lnTo>
                <a:close/>
              </a:path>
              <a:path w="311150" h="712469">
                <a:moveTo>
                  <a:pt x="267208" y="62230"/>
                </a:moveTo>
                <a:lnTo>
                  <a:pt x="269482" y="70087"/>
                </a:lnTo>
                <a:lnTo>
                  <a:pt x="272415" y="65912"/>
                </a:lnTo>
                <a:lnTo>
                  <a:pt x="267208" y="62230"/>
                </a:lnTo>
                <a:close/>
              </a:path>
              <a:path w="311150" h="712469">
                <a:moveTo>
                  <a:pt x="311150" y="0"/>
                </a:moveTo>
                <a:lnTo>
                  <a:pt x="186055" y="67056"/>
                </a:lnTo>
                <a:lnTo>
                  <a:pt x="259084" y="62713"/>
                </a:lnTo>
                <a:lnTo>
                  <a:pt x="262001" y="58547"/>
                </a:lnTo>
                <a:lnTo>
                  <a:pt x="302248" y="58547"/>
                </a:lnTo>
                <a:lnTo>
                  <a:pt x="311150" y="0"/>
                </a:lnTo>
                <a:close/>
              </a:path>
              <a:path w="311150" h="712469">
                <a:moveTo>
                  <a:pt x="262001" y="58547"/>
                </a:moveTo>
                <a:lnTo>
                  <a:pt x="259084" y="62713"/>
                </a:lnTo>
                <a:lnTo>
                  <a:pt x="267208" y="62230"/>
                </a:lnTo>
                <a:lnTo>
                  <a:pt x="262001" y="58547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892807" y="2135123"/>
            <a:ext cx="125730" cy="977265"/>
          </a:xfrm>
          <a:custGeom>
            <a:avLst/>
            <a:gdLst/>
            <a:ahLst/>
            <a:cxnLst/>
            <a:rect l="l" t="t" r="r" b="b"/>
            <a:pathLst>
              <a:path w="125730" h="977264">
                <a:moveTo>
                  <a:pt x="31372" y="75311"/>
                </a:moveTo>
                <a:lnTo>
                  <a:pt x="18287" y="75311"/>
                </a:lnTo>
                <a:lnTo>
                  <a:pt x="24892" y="101600"/>
                </a:lnTo>
                <a:lnTo>
                  <a:pt x="37211" y="98551"/>
                </a:lnTo>
                <a:lnTo>
                  <a:pt x="31372" y="75311"/>
                </a:lnTo>
                <a:close/>
              </a:path>
              <a:path w="125730" h="977264">
                <a:moveTo>
                  <a:pt x="12192" y="0"/>
                </a:moveTo>
                <a:lnTo>
                  <a:pt x="0" y="3048"/>
                </a:lnTo>
                <a:lnTo>
                  <a:pt x="18287" y="75437"/>
                </a:lnTo>
                <a:lnTo>
                  <a:pt x="31372" y="75311"/>
                </a:lnTo>
                <a:lnTo>
                  <a:pt x="12192" y="0"/>
                </a:lnTo>
                <a:close/>
              </a:path>
              <a:path w="125730" h="977264">
                <a:moveTo>
                  <a:pt x="66005" y="218439"/>
                </a:moveTo>
                <a:lnTo>
                  <a:pt x="52959" y="218439"/>
                </a:lnTo>
                <a:lnTo>
                  <a:pt x="57023" y="237236"/>
                </a:lnTo>
                <a:lnTo>
                  <a:pt x="69468" y="234568"/>
                </a:lnTo>
                <a:lnTo>
                  <a:pt x="66005" y="218439"/>
                </a:lnTo>
                <a:close/>
              </a:path>
              <a:path w="125730" h="977264">
                <a:moveTo>
                  <a:pt x="46355" y="135509"/>
                </a:moveTo>
                <a:lnTo>
                  <a:pt x="34036" y="138556"/>
                </a:lnTo>
                <a:lnTo>
                  <a:pt x="36194" y="147320"/>
                </a:lnTo>
                <a:lnTo>
                  <a:pt x="52959" y="218566"/>
                </a:lnTo>
                <a:lnTo>
                  <a:pt x="66005" y="218439"/>
                </a:lnTo>
                <a:lnTo>
                  <a:pt x="65405" y="215646"/>
                </a:lnTo>
                <a:lnTo>
                  <a:pt x="48514" y="144272"/>
                </a:lnTo>
                <a:lnTo>
                  <a:pt x="46355" y="135509"/>
                </a:lnTo>
                <a:close/>
              </a:path>
              <a:path w="125730" h="977264">
                <a:moveTo>
                  <a:pt x="87790" y="322961"/>
                </a:moveTo>
                <a:lnTo>
                  <a:pt x="74930" y="322961"/>
                </a:lnTo>
                <a:lnTo>
                  <a:pt x="81153" y="357124"/>
                </a:lnTo>
                <a:lnTo>
                  <a:pt x="81025" y="357124"/>
                </a:lnTo>
                <a:lnTo>
                  <a:pt x="83819" y="374014"/>
                </a:lnTo>
                <a:lnTo>
                  <a:pt x="96393" y="371983"/>
                </a:lnTo>
                <a:lnTo>
                  <a:pt x="93599" y="354964"/>
                </a:lnTo>
                <a:lnTo>
                  <a:pt x="87790" y="322961"/>
                </a:lnTo>
                <a:close/>
              </a:path>
              <a:path w="125730" h="977264">
                <a:moveTo>
                  <a:pt x="81020" y="288543"/>
                </a:moveTo>
                <a:lnTo>
                  <a:pt x="68072" y="288543"/>
                </a:lnTo>
                <a:lnTo>
                  <a:pt x="74930" y="323088"/>
                </a:lnTo>
                <a:lnTo>
                  <a:pt x="87790" y="322961"/>
                </a:lnTo>
                <a:lnTo>
                  <a:pt x="87375" y="320675"/>
                </a:lnTo>
                <a:lnTo>
                  <a:pt x="81020" y="288543"/>
                </a:lnTo>
                <a:close/>
              </a:path>
              <a:path w="125730" h="977264">
                <a:moveTo>
                  <a:pt x="77469" y="271906"/>
                </a:moveTo>
                <a:lnTo>
                  <a:pt x="65024" y="274574"/>
                </a:lnTo>
                <a:lnTo>
                  <a:pt x="68072" y="288671"/>
                </a:lnTo>
                <a:lnTo>
                  <a:pt x="68072" y="288543"/>
                </a:lnTo>
                <a:lnTo>
                  <a:pt x="81020" y="288543"/>
                </a:lnTo>
                <a:lnTo>
                  <a:pt x="80518" y="286003"/>
                </a:lnTo>
                <a:lnTo>
                  <a:pt x="77469" y="271906"/>
                </a:lnTo>
                <a:close/>
              </a:path>
              <a:path w="125730" h="977264">
                <a:moveTo>
                  <a:pt x="111067" y="488314"/>
                </a:moveTo>
                <a:lnTo>
                  <a:pt x="98298" y="488314"/>
                </a:lnTo>
                <a:lnTo>
                  <a:pt x="99949" y="512190"/>
                </a:lnTo>
                <a:lnTo>
                  <a:pt x="112649" y="511301"/>
                </a:lnTo>
                <a:lnTo>
                  <a:pt x="111067" y="488314"/>
                </a:lnTo>
                <a:close/>
              </a:path>
              <a:path w="125730" h="977264">
                <a:moveTo>
                  <a:pt x="104089" y="423799"/>
                </a:moveTo>
                <a:lnTo>
                  <a:pt x="91312" y="423799"/>
                </a:lnTo>
                <a:lnTo>
                  <a:pt x="95377" y="456564"/>
                </a:lnTo>
                <a:lnTo>
                  <a:pt x="98298" y="488441"/>
                </a:lnTo>
                <a:lnTo>
                  <a:pt x="111067" y="488314"/>
                </a:lnTo>
                <a:lnTo>
                  <a:pt x="110998" y="487299"/>
                </a:lnTo>
                <a:lnTo>
                  <a:pt x="107950" y="455040"/>
                </a:lnTo>
                <a:lnTo>
                  <a:pt x="104089" y="423799"/>
                </a:lnTo>
                <a:close/>
              </a:path>
              <a:path w="125730" h="977264">
                <a:moveTo>
                  <a:pt x="95250" y="456311"/>
                </a:moveTo>
                <a:lnTo>
                  <a:pt x="95274" y="456564"/>
                </a:lnTo>
                <a:lnTo>
                  <a:pt x="95250" y="456311"/>
                </a:lnTo>
                <a:close/>
              </a:path>
              <a:path w="125730" h="977264">
                <a:moveTo>
                  <a:pt x="102108" y="409828"/>
                </a:moveTo>
                <a:lnTo>
                  <a:pt x="89535" y="411606"/>
                </a:lnTo>
                <a:lnTo>
                  <a:pt x="91312" y="423925"/>
                </a:lnTo>
                <a:lnTo>
                  <a:pt x="104089" y="423799"/>
                </a:lnTo>
                <a:lnTo>
                  <a:pt x="103886" y="422148"/>
                </a:lnTo>
                <a:lnTo>
                  <a:pt x="102108" y="409828"/>
                </a:lnTo>
                <a:close/>
              </a:path>
              <a:path w="125730" h="977264">
                <a:moveTo>
                  <a:pt x="114425" y="580136"/>
                </a:moveTo>
                <a:lnTo>
                  <a:pt x="101727" y="580136"/>
                </a:lnTo>
                <a:lnTo>
                  <a:pt x="100965" y="609600"/>
                </a:lnTo>
                <a:lnTo>
                  <a:pt x="100914" y="610108"/>
                </a:lnTo>
                <a:lnTo>
                  <a:pt x="99060" y="638301"/>
                </a:lnTo>
                <a:lnTo>
                  <a:pt x="98956" y="639190"/>
                </a:lnTo>
                <a:lnTo>
                  <a:pt x="97917" y="650621"/>
                </a:lnTo>
                <a:lnTo>
                  <a:pt x="110490" y="651890"/>
                </a:lnTo>
                <a:lnTo>
                  <a:pt x="111760" y="639190"/>
                </a:lnTo>
                <a:lnTo>
                  <a:pt x="113537" y="610108"/>
                </a:lnTo>
                <a:lnTo>
                  <a:pt x="114425" y="580136"/>
                </a:lnTo>
                <a:close/>
              </a:path>
              <a:path w="125730" h="977264">
                <a:moveTo>
                  <a:pt x="99060" y="638048"/>
                </a:moveTo>
                <a:lnTo>
                  <a:pt x="99036" y="638301"/>
                </a:lnTo>
                <a:lnTo>
                  <a:pt x="99060" y="638048"/>
                </a:lnTo>
                <a:close/>
              </a:path>
              <a:path w="125730" h="977264">
                <a:moveTo>
                  <a:pt x="100965" y="609346"/>
                </a:moveTo>
                <a:lnTo>
                  <a:pt x="100948" y="609600"/>
                </a:lnTo>
                <a:lnTo>
                  <a:pt x="100965" y="609346"/>
                </a:lnTo>
                <a:close/>
              </a:path>
              <a:path w="125730" h="977264">
                <a:moveTo>
                  <a:pt x="114300" y="549528"/>
                </a:moveTo>
                <a:lnTo>
                  <a:pt x="101600" y="550037"/>
                </a:lnTo>
                <a:lnTo>
                  <a:pt x="101727" y="550417"/>
                </a:lnTo>
                <a:lnTo>
                  <a:pt x="101726" y="580153"/>
                </a:lnTo>
                <a:lnTo>
                  <a:pt x="114425" y="580136"/>
                </a:lnTo>
                <a:lnTo>
                  <a:pt x="114300" y="549528"/>
                </a:lnTo>
                <a:close/>
              </a:path>
              <a:path w="125730" h="977264">
                <a:moveTo>
                  <a:pt x="101600" y="550163"/>
                </a:moveTo>
                <a:lnTo>
                  <a:pt x="101601" y="550417"/>
                </a:lnTo>
                <a:lnTo>
                  <a:pt x="101600" y="550163"/>
                </a:lnTo>
                <a:close/>
              </a:path>
              <a:path w="125730" h="977264">
                <a:moveTo>
                  <a:pt x="91292" y="773429"/>
                </a:moveTo>
                <a:lnTo>
                  <a:pt x="78359" y="773429"/>
                </a:lnTo>
                <a:lnTo>
                  <a:pt x="74930" y="787400"/>
                </a:lnTo>
                <a:lnTo>
                  <a:pt x="87249" y="790448"/>
                </a:lnTo>
                <a:lnTo>
                  <a:pt x="90678" y="776351"/>
                </a:lnTo>
                <a:lnTo>
                  <a:pt x="91292" y="773429"/>
                </a:lnTo>
                <a:close/>
              </a:path>
              <a:path w="125730" h="977264">
                <a:moveTo>
                  <a:pt x="101568" y="720598"/>
                </a:moveTo>
                <a:lnTo>
                  <a:pt x="88773" y="720598"/>
                </a:lnTo>
                <a:lnTo>
                  <a:pt x="83819" y="747395"/>
                </a:lnTo>
                <a:lnTo>
                  <a:pt x="78231" y="773684"/>
                </a:lnTo>
                <a:lnTo>
                  <a:pt x="78359" y="773429"/>
                </a:lnTo>
                <a:lnTo>
                  <a:pt x="91292" y="773429"/>
                </a:lnTo>
                <a:lnTo>
                  <a:pt x="96266" y="749808"/>
                </a:lnTo>
                <a:lnTo>
                  <a:pt x="101218" y="722884"/>
                </a:lnTo>
                <a:lnTo>
                  <a:pt x="101568" y="720598"/>
                </a:lnTo>
                <a:close/>
              </a:path>
              <a:path w="125730" h="977264">
                <a:moveTo>
                  <a:pt x="83819" y="747267"/>
                </a:moveTo>
                <a:lnTo>
                  <a:pt x="83793" y="747395"/>
                </a:lnTo>
                <a:lnTo>
                  <a:pt x="83819" y="747267"/>
                </a:lnTo>
                <a:close/>
              </a:path>
              <a:path w="125730" h="977264">
                <a:moveTo>
                  <a:pt x="93599" y="688339"/>
                </a:moveTo>
                <a:lnTo>
                  <a:pt x="92837" y="693801"/>
                </a:lnTo>
                <a:lnTo>
                  <a:pt x="88646" y="720851"/>
                </a:lnTo>
                <a:lnTo>
                  <a:pt x="88773" y="720598"/>
                </a:lnTo>
                <a:lnTo>
                  <a:pt x="101568" y="720598"/>
                </a:lnTo>
                <a:lnTo>
                  <a:pt x="105410" y="695451"/>
                </a:lnTo>
                <a:lnTo>
                  <a:pt x="106172" y="689863"/>
                </a:lnTo>
                <a:lnTo>
                  <a:pt x="93599" y="688339"/>
                </a:lnTo>
                <a:close/>
              </a:path>
              <a:path w="125730" h="977264">
                <a:moveTo>
                  <a:pt x="92837" y="693547"/>
                </a:moveTo>
                <a:lnTo>
                  <a:pt x="92798" y="693801"/>
                </a:lnTo>
                <a:lnTo>
                  <a:pt x="92837" y="693547"/>
                </a:lnTo>
                <a:close/>
              </a:path>
              <a:path w="125730" h="977264">
                <a:moveTo>
                  <a:pt x="4064" y="836676"/>
                </a:moveTo>
                <a:lnTo>
                  <a:pt x="26416" y="976884"/>
                </a:lnTo>
                <a:lnTo>
                  <a:pt x="95075" y="906017"/>
                </a:lnTo>
                <a:lnTo>
                  <a:pt x="55499" y="906017"/>
                </a:lnTo>
                <a:lnTo>
                  <a:pt x="49613" y="904239"/>
                </a:lnTo>
                <a:lnTo>
                  <a:pt x="49403" y="904239"/>
                </a:lnTo>
                <a:lnTo>
                  <a:pt x="43306" y="902335"/>
                </a:lnTo>
                <a:lnTo>
                  <a:pt x="44822" y="897414"/>
                </a:lnTo>
                <a:lnTo>
                  <a:pt x="4064" y="836676"/>
                </a:lnTo>
                <a:close/>
              </a:path>
              <a:path w="125730" h="977264">
                <a:moveTo>
                  <a:pt x="56938" y="901324"/>
                </a:moveTo>
                <a:lnTo>
                  <a:pt x="49608" y="904160"/>
                </a:lnTo>
                <a:lnTo>
                  <a:pt x="55499" y="906017"/>
                </a:lnTo>
                <a:lnTo>
                  <a:pt x="56938" y="901324"/>
                </a:lnTo>
                <a:close/>
              </a:path>
              <a:path w="125730" h="977264">
                <a:moveTo>
                  <a:pt x="125222" y="874902"/>
                </a:moveTo>
                <a:lnTo>
                  <a:pt x="56938" y="901324"/>
                </a:lnTo>
                <a:lnTo>
                  <a:pt x="55499" y="906017"/>
                </a:lnTo>
                <a:lnTo>
                  <a:pt x="95075" y="906017"/>
                </a:lnTo>
                <a:lnTo>
                  <a:pt x="125222" y="874902"/>
                </a:lnTo>
                <a:close/>
              </a:path>
              <a:path w="125730" h="977264">
                <a:moveTo>
                  <a:pt x="49495" y="904204"/>
                </a:moveTo>
                <a:close/>
              </a:path>
              <a:path w="125730" h="977264">
                <a:moveTo>
                  <a:pt x="65912" y="824356"/>
                </a:moveTo>
                <a:lnTo>
                  <a:pt x="65659" y="825246"/>
                </a:lnTo>
                <a:lnTo>
                  <a:pt x="51562" y="875664"/>
                </a:lnTo>
                <a:lnTo>
                  <a:pt x="44822" y="897414"/>
                </a:lnTo>
                <a:lnTo>
                  <a:pt x="49349" y="904160"/>
                </a:lnTo>
                <a:lnTo>
                  <a:pt x="49495" y="904204"/>
                </a:lnTo>
                <a:lnTo>
                  <a:pt x="56938" y="901324"/>
                </a:lnTo>
                <a:lnTo>
                  <a:pt x="63754" y="879093"/>
                </a:lnTo>
                <a:lnTo>
                  <a:pt x="77978" y="828421"/>
                </a:lnTo>
                <a:lnTo>
                  <a:pt x="78231" y="827404"/>
                </a:lnTo>
                <a:lnTo>
                  <a:pt x="65912" y="824356"/>
                </a:lnTo>
                <a:close/>
              </a:path>
              <a:path w="125730" h="977264">
                <a:moveTo>
                  <a:pt x="44822" y="897414"/>
                </a:moveTo>
                <a:lnTo>
                  <a:pt x="43306" y="902335"/>
                </a:lnTo>
                <a:lnTo>
                  <a:pt x="49349" y="904160"/>
                </a:lnTo>
                <a:lnTo>
                  <a:pt x="44822" y="897414"/>
                </a:lnTo>
                <a:close/>
              </a:path>
              <a:path w="125730" h="977264">
                <a:moveTo>
                  <a:pt x="51562" y="875538"/>
                </a:moveTo>
                <a:close/>
              </a:path>
              <a:path w="125730" h="977264">
                <a:moveTo>
                  <a:pt x="65659" y="824991"/>
                </a:moveTo>
                <a:lnTo>
                  <a:pt x="65588" y="825246"/>
                </a:lnTo>
                <a:lnTo>
                  <a:pt x="65659" y="82499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2582545" y="2136648"/>
            <a:ext cx="206375" cy="593090"/>
          </a:xfrm>
          <a:custGeom>
            <a:avLst/>
            <a:gdLst/>
            <a:ahLst/>
            <a:cxnLst/>
            <a:rect l="l" t="t" r="r" b="b"/>
            <a:pathLst>
              <a:path w="206375" h="593089">
                <a:moveTo>
                  <a:pt x="72423" y="74596"/>
                </a:moveTo>
                <a:lnTo>
                  <a:pt x="57150" y="132841"/>
                </a:lnTo>
                <a:lnTo>
                  <a:pt x="53848" y="185038"/>
                </a:lnTo>
                <a:lnTo>
                  <a:pt x="53975" y="202691"/>
                </a:lnTo>
                <a:lnTo>
                  <a:pt x="58419" y="257175"/>
                </a:lnTo>
                <a:lnTo>
                  <a:pt x="65405" y="294639"/>
                </a:lnTo>
                <a:lnTo>
                  <a:pt x="75946" y="332739"/>
                </a:lnTo>
                <a:lnTo>
                  <a:pt x="89281" y="371728"/>
                </a:lnTo>
                <a:lnTo>
                  <a:pt x="113792" y="431038"/>
                </a:lnTo>
                <a:lnTo>
                  <a:pt x="132461" y="471042"/>
                </a:lnTo>
                <a:lnTo>
                  <a:pt x="152527" y="511555"/>
                </a:lnTo>
                <a:lnTo>
                  <a:pt x="173355" y="552068"/>
                </a:lnTo>
                <a:lnTo>
                  <a:pt x="194691" y="592709"/>
                </a:lnTo>
                <a:lnTo>
                  <a:pt x="205867" y="586866"/>
                </a:lnTo>
                <a:lnTo>
                  <a:pt x="184657" y="546226"/>
                </a:lnTo>
                <a:lnTo>
                  <a:pt x="163895" y="505840"/>
                </a:lnTo>
                <a:lnTo>
                  <a:pt x="143953" y="465709"/>
                </a:lnTo>
                <a:lnTo>
                  <a:pt x="125466" y="425957"/>
                </a:lnTo>
                <a:lnTo>
                  <a:pt x="108765" y="386588"/>
                </a:lnTo>
                <a:lnTo>
                  <a:pt x="101141" y="367284"/>
                </a:lnTo>
                <a:lnTo>
                  <a:pt x="101173" y="367156"/>
                </a:lnTo>
                <a:lnTo>
                  <a:pt x="94325" y="348106"/>
                </a:lnTo>
                <a:lnTo>
                  <a:pt x="94276" y="347852"/>
                </a:lnTo>
                <a:lnTo>
                  <a:pt x="88095" y="329184"/>
                </a:lnTo>
                <a:lnTo>
                  <a:pt x="82622" y="310388"/>
                </a:lnTo>
                <a:lnTo>
                  <a:pt x="77789" y="291846"/>
                </a:lnTo>
                <a:lnTo>
                  <a:pt x="77797" y="291591"/>
                </a:lnTo>
                <a:lnTo>
                  <a:pt x="73967" y="273557"/>
                </a:lnTo>
                <a:lnTo>
                  <a:pt x="70908" y="255524"/>
                </a:lnTo>
                <a:lnTo>
                  <a:pt x="70961" y="255269"/>
                </a:lnTo>
                <a:lnTo>
                  <a:pt x="68754" y="237743"/>
                </a:lnTo>
                <a:lnTo>
                  <a:pt x="67299" y="219837"/>
                </a:lnTo>
                <a:lnTo>
                  <a:pt x="66548" y="202564"/>
                </a:lnTo>
                <a:lnTo>
                  <a:pt x="66559" y="185038"/>
                </a:lnTo>
                <a:lnTo>
                  <a:pt x="67044" y="168275"/>
                </a:lnTo>
                <a:lnTo>
                  <a:pt x="69829" y="134365"/>
                </a:lnTo>
                <a:lnTo>
                  <a:pt x="69884" y="134112"/>
                </a:lnTo>
                <a:lnTo>
                  <a:pt x="74387" y="100837"/>
                </a:lnTo>
                <a:lnTo>
                  <a:pt x="77809" y="80956"/>
                </a:lnTo>
                <a:lnTo>
                  <a:pt x="72578" y="74623"/>
                </a:lnTo>
                <a:lnTo>
                  <a:pt x="72423" y="74596"/>
                </a:lnTo>
                <a:close/>
              </a:path>
              <a:path w="206375" h="593089">
                <a:moveTo>
                  <a:pt x="163830" y="505713"/>
                </a:moveTo>
                <a:close/>
              </a:path>
              <a:path w="206375" h="593089">
                <a:moveTo>
                  <a:pt x="143891" y="465581"/>
                </a:moveTo>
                <a:lnTo>
                  <a:pt x="143891" y="465709"/>
                </a:lnTo>
                <a:lnTo>
                  <a:pt x="143891" y="465581"/>
                </a:lnTo>
                <a:close/>
              </a:path>
              <a:path w="206375" h="593089">
                <a:moveTo>
                  <a:pt x="125368" y="425703"/>
                </a:moveTo>
                <a:lnTo>
                  <a:pt x="125475" y="425957"/>
                </a:lnTo>
                <a:lnTo>
                  <a:pt x="125368" y="425703"/>
                </a:lnTo>
                <a:close/>
              </a:path>
              <a:path w="206375" h="593089">
                <a:moveTo>
                  <a:pt x="108712" y="386461"/>
                </a:moveTo>
                <a:close/>
              </a:path>
              <a:path w="206375" h="593089">
                <a:moveTo>
                  <a:pt x="101173" y="367156"/>
                </a:moveTo>
                <a:lnTo>
                  <a:pt x="101218" y="367284"/>
                </a:lnTo>
                <a:lnTo>
                  <a:pt x="101173" y="367156"/>
                </a:lnTo>
                <a:close/>
              </a:path>
              <a:path w="206375" h="593089">
                <a:moveTo>
                  <a:pt x="94276" y="347852"/>
                </a:moveTo>
                <a:lnTo>
                  <a:pt x="94361" y="348106"/>
                </a:lnTo>
                <a:lnTo>
                  <a:pt x="94276" y="347852"/>
                </a:lnTo>
                <a:close/>
              </a:path>
              <a:path w="206375" h="593089">
                <a:moveTo>
                  <a:pt x="88011" y="328929"/>
                </a:moveTo>
                <a:lnTo>
                  <a:pt x="88011" y="329184"/>
                </a:lnTo>
                <a:lnTo>
                  <a:pt x="88011" y="328929"/>
                </a:lnTo>
                <a:close/>
              </a:path>
              <a:path w="206375" h="593089">
                <a:moveTo>
                  <a:pt x="82550" y="310134"/>
                </a:moveTo>
                <a:lnTo>
                  <a:pt x="82550" y="310388"/>
                </a:lnTo>
                <a:lnTo>
                  <a:pt x="82550" y="310134"/>
                </a:lnTo>
                <a:close/>
              </a:path>
              <a:path w="206375" h="593089">
                <a:moveTo>
                  <a:pt x="77797" y="291591"/>
                </a:moveTo>
                <a:lnTo>
                  <a:pt x="77850" y="291846"/>
                </a:lnTo>
                <a:lnTo>
                  <a:pt x="77797" y="291591"/>
                </a:lnTo>
                <a:close/>
              </a:path>
              <a:path w="206375" h="593089">
                <a:moveTo>
                  <a:pt x="73913" y="273303"/>
                </a:moveTo>
                <a:lnTo>
                  <a:pt x="73913" y="273557"/>
                </a:lnTo>
                <a:lnTo>
                  <a:pt x="73913" y="273303"/>
                </a:lnTo>
                <a:close/>
              </a:path>
              <a:path w="206375" h="593089">
                <a:moveTo>
                  <a:pt x="70961" y="255269"/>
                </a:moveTo>
                <a:lnTo>
                  <a:pt x="70993" y="255524"/>
                </a:lnTo>
                <a:lnTo>
                  <a:pt x="70961" y="255269"/>
                </a:lnTo>
                <a:close/>
              </a:path>
              <a:path w="206375" h="593089">
                <a:moveTo>
                  <a:pt x="68706" y="237362"/>
                </a:moveTo>
                <a:lnTo>
                  <a:pt x="68706" y="237743"/>
                </a:lnTo>
                <a:lnTo>
                  <a:pt x="68706" y="237362"/>
                </a:lnTo>
                <a:close/>
              </a:path>
              <a:path w="206375" h="593089">
                <a:moveTo>
                  <a:pt x="67310" y="219837"/>
                </a:moveTo>
                <a:lnTo>
                  <a:pt x="67310" y="220090"/>
                </a:lnTo>
                <a:lnTo>
                  <a:pt x="67310" y="219837"/>
                </a:lnTo>
                <a:close/>
              </a:path>
              <a:path w="206375" h="593089">
                <a:moveTo>
                  <a:pt x="66555" y="185165"/>
                </a:moveTo>
                <a:lnTo>
                  <a:pt x="66548" y="185419"/>
                </a:lnTo>
                <a:lnTo>
                  <a:pt x="66555" y="185165"/>
                </a:lnTo>
                <a:close/>
              </a:path>
              <a:path w="206375" h="593089">
                <a:moveTo>
                  <a:pt x="67087" y="167893"/>
                </a:moveTo>
                <a:lnTo>
                  <a:pt x="67056" y="168275"/>
                </a:lnTo>
                <a:lnTo>
                  <a:pt x="67087" y="167893"/>
                </a:lnTo>
                <a:close/>
              </a:path>
              <a:path w="206375" h="593089">
                <a:moveTo>
                  <a:pt x="107734" y="74549"/>
                </a:moveTo>
                <a:lnTo>
                  <a:pt x="72517" y="74549"/>
                </a:lnTo>
                <a:lnTo>
                  <a:pt x="78740" y="75691"/>
                </a:lnTo>
                <a:lnTo>
                  <a:pt x="77809" y="80956"/>
                </a:lnTo>
                <a:lnTo>
                  <a:pt x="124332" y="137287"/>
                </a:lnTo>
                <a:lnTo>
                  <a:pt x="107734" y="74549"/>
                </a:lnTo>
                <a:close/>
              </a:path>
              <a:path w="206375" h="593089">
                <a:moveTo>
                  <a:pt x="69884" y="134112"/>
                </a:moveTo>
                <a:lnTo>
                  <a:pt x="69850" y="134365"/>
                </a:lnTo>
                <a:lnTo>
                  <a:pt x="69884" y="134112"/>
                </a:lnTo>
                <a:close/>
              </a:path>
              <a:path w="206375" h="593089">
                <a:moveTo>
                  <a:pt x="88011" y="0"/>
                </a:moveTo>
                <a:lnTo>
                  <a:pt x="0" y="111378"/>
                </a:lnTo>
                <a:lnTo>
                  <a:pt x="65487" y="78119"/>
                </a:lnTo>
                <a:lnTo>
                  <a:pt x="66293" y="73532"/>
                </a:lnTo>
                <a:lnTo>
                  <a:pt x="107465" y="73532"/>
                </a:lnTo>
                <a:lnTo>
                  <a:pt x="88011" y="0"/>
                </a:lnTo>
                <a:close/>
              </a:path>
              <a:path w="206375" h="593089">
                <a:moveTo>
                  <a:pt x="74422" y="100584"/>
                </a:moveTo>
                <a:lnTo>
                  <a:pt x="74294" y="100837"/>
                </a:lnTo>
                <a:lnTo>
                  <a:pt x="74422" y="100584"/>
                </a:lnTo>
                <a:close/>
              </a:path>
              <a:path w="206375" h="593089">
                <a:moveTo>
                  <a:pt x="72578" y="74623"/>
                </a:moveTo>
                <a:lnTo>
                  <a:pt x="77809" y="80956"/>
                </a:lnTo>
                <a:lnTo>
                  <a:pt x="78740" y="75691"/>
                </a:lnTo>
                <a:lnTo>
                  <a:pt x="72578" y="74623"/>
                </a:lnTo>
                <a:close/>
              </a:path>
              <a:path w="206375" h="593089">
                <a:moveTo>
                  <a:pt x="66293" y="73532"/>
                </a:moveTo>
                <a:lnTo>
                  <a:pt x="65487" y="78119"/>
                </a:lnTo>
                <a:lnTo>
                  <a:pt x="72423" y="74596"/>
                </a:lnTo>
                <a:lnTo>
                  <a:pt x="66293" y="73532"/>
                </a:lnTo>
                <a:close/>
              </a:path>
              <a:path w="206375" h="593089">
                <a:moveTo>
                  <a:pt x="107465" y="73532"/>
                </a:moveTo>
                <a:lnTo>
                  <a:pt x="66293" y="73532"/>
                </a:lnTo>
                <a:lnTo>
                  <a:pt x="72423" y="74596"/>
                </a:lnTo>
                <a:lnTo>
                  <a:pt x="107734" y="74549"/>
                </a:lnTo>
                <a:lnTo>
                  <a:pt x="107465" y="73532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2719958" y="2141220"/>
            <a:ext cx="971550" cy="1073150"/>
          </a:xfrm>
          <a:custGeom>
            <a:avLst/>
            <a:gdLst/>
            <a:ahLst/>
            <a:cxnLst/>
            <a:rect l="l" t="t" r="r" b="b"/>
            <a:pathLst>
              <a:path w="971550" h="1073150">
                <a:moveTo>
                  <a:pt x="3810" y="0"/>
                </a:moveTo>
                <a:lnTo>
                  <a:pt x="0" y="12191"/>
                </a:lnTo>
                <a:lnTo>
                  <a:pt x="94361" y="41909"/>
                </a:lnTo>
                <a:lnTo>
                  <a:pt x="96901" y="42671"/>
                </a:lnTo>
                <a:lnTo>
                  <a:pt x="100711" y="30606"/>
                </a:lnTo>
                <a:lnTo>
                  <a:pt x="98171" y="29717"/>
                </a:lnTo>
                <a:lnTo>
                  <a:pt x="3810" y="0"/>
                </a:lnTo>
                <a:close/>
              </a:path>
              <a:path w="971550" h="1073150">
                <a:moveTo>
                  <a:pt x="180683" y="57022"/>
                </a:moveTo>
                <a:lnTo>
                  <a:pt x="141097" y="57022"/>
                </a:lnTo>
                <a:lnTo>
                  <a:pt x="187579" y="72643"/>
                </a:lnTo>
                <a:lnTo>
                  <a:pt x="228981" y="87375"/>
                </a:lnTo>
                <a:lnTo>
                  <a:pt x="233299" y="75437"/>
                </a:lnTo>
                <a:lnTo>
                  <a:pt x="191643" y="60705"/>
                </a:lnTo>
                <a:lnTo>
                  <a:pt x="180683" y="57022"/>
                </a:lnTo>
                <a:close/>
              </a:path>
              <a:path w="971550" h="1073150">
                <a:moveTo>
                  <a:pt x="137033" y="42417"/>
                </a:moveTo>
                <a:lnTo>
                  <a:pt x="133096" y="54482"/>
                </a:lnTo>
                <a:lnTo>
                  <a:pt x="141224" y="57150"/>
                </a:lnTo>
                <a:lnTo>
                  <a:pt x="141097" y="57022"/>
                </a:lnTo>
                <a:lnTo>
                  <a:pt x="180683" y="57022"/>
                </a:lnTo>
                <a:lnTo>
                  <a:pt x="137033" y="42417"/>
                </a:lnTo>
                <a:close/>
              </a:path>
              <a:path w="971550" h="1073150">
                <a:moveTo>
                  <a:pt x="312147" y="105790"/>
                </a:moveTo>
                <a:lnTo>
                  <a:pt x="278130" y="105790"/>
                </a:lnTo>
                <a:lnTo>
                  <a:pt x="322453" y="123570"/>
                </a:lnTo>
                <a:lnTo>
                  <a:pt x="358267" y="139191"/>
                </a:lnTo>
                <a:lnTo>
                  <a:pt x="363347" y="127507"/>
                </a:lnTo>
                <a:lnTo>
                  <a:pt x="327279" y="111887"/>
                </a:lnTo>
                <a:lnTo>
                  <a:pt x="312147" y="105790"/>
                </a:lnTo>
                <a:close/>
              </a:path>
              <a:path w="971550" h="1073150">
                <a:moveTo>
                  <a:pt x="268986" y="88772"/>
                </a:moveTo>
                <a:lnTo>
                  <a:pt x="264541" y="100710"/>
                </a:lnTo>
                <a:lnTo>
                  <a:pt x="278257" y="105917"/>
                </a:lnTo>
                <a:lnTo>
                  <a:pt x="278130" y="105790"/>
                </a:lnTo>
                <a:lnTo>
                  <a:pt x="312147" y="105790"/>
                </a:lnTo>
                <a:lnTo>
                  <a:pt x="282829" y="93979"/>
                </a:lnTo>
                <a:lnTo>
                  <a:pt x="268986" y="88772"/>
                </a:lnTo>
                <a:close/>
              </a:path>
              <a:path w="971550" h="1073150">
                <a:moveTo>
                  <a:pt x="434800" y="162178"/>
                </a:moveTo>
                <a:lnTo>
                  <a:pt x="407416" y="162178"/>
                </a:lnTo>
                <a:lnTo>
                  <a:pt x="407670" y="162305"/>
                </a:lnTo>
                <a:lnTo>
                  <a:pt x="448310" y="183514"/>
                </a:lnTo>
                <a:lnTo>
                  <a:pt x="481711" y="202818"/>
                </a:lnTo>
                <a:lnTo>
                  <a:pt x="488061" y="191769"/>
                </a:lnTo>
                <a:lnTo>
                  <a:pt x="454279" y="172338"/>
                </a:lnTo>
                <a:lnTo>
                  <a:pt x="434800" y="162178"/>
                </a:lnTo>
                <a:close/>
              </a:path>
              <a:path w="971550" h="1073150">
                <a:moveTo>
                  <a:pt x="448056" y="183387"/>
                </a:moveTo>
                <a:lnTo>
                  <a:pt x="448275" y="183514"/>
                </a:lnTo>
                <a:lnTo>
                  <a:pt x="448056" y="183387"/>
                </a:lnTo>
                <a:close/>
              </a:path>
              <a:path w="971550" h="1073150">
                <a:moveTo>
                  <a:pt x="407562" y="162255"/>
                </a:moveTo>
                <a:close/>
              </a:path>
              <a:path w="971550" h="1073150">
                <a:moveTo>
                  <a:pt x="398018" y="143763"/>
                </a:moveTo>
                <a:lnTo>
                  <a:pt x="392557" y="155193"/>
                </a:lnTo>
                <a:lnTo>
                  <a:pt x="407562" y="162255"/>
                </a:lnTo>
                <a:lnTo>
                  <a:pt x="407416" y="162178"/>
                </a:lnTo>
                <a:lnTo>
                  <a:pt x="434800" y="162178"/>
                </a:lnTo>
                <a:lnTo>
                  <a:pt x="413131" y="150875"/>
                </a:lnTo>
                <a:lnTo>
                  <a:pt x="398018" y="143763"/>
                </a:lnTo>
                <a:close/>
              </a:path>
              <a:path w="971550" h="1073150">
                <a:moveTo>
                  <a:pt x="520573" y="212343"/>
                </a:moveTo>
                <a:lnTo>
                  <a:pt x="513715" y="223012"/>
                </a:lnTo>
                <a:lnTo>
                  <a:pt x="525145" y="230377"/>
                </a:lnTo>
                <a:lnTo>
                  <a:pt x="561086" y="256285"/>
                </a:lnTo>
                <a:lnTo>
                  <a:pt x="594360" y="283463"/>
                </a:lnTo>
                <a:lnTo>
                  <a:pt x="602361" y="273557"/>
                </a:lnTo>
                <a:lnTo>
                  <a:pt x="568706" y="246125"/>
                </a:lnTo>
                <a:lnTo>
                  <a:pt x="532257" y="219837"/>
                </a:lnTo>
                <a:lnTo>
                  <a:pt x="520573" y="212343"/>
                </a:lnTo>
                <a:close/>
              </a:path>
              <a:path w="971550" h="1073150">
                <a:moveTo>
                  <a:pt x="560832" y="256158"/>
                </a:moveTo>
                <a:lnTo>
                  <a:pt x="560987" y="256285"/>
                </a:lnTo>
                <a:lnTo>
                  <a:pt x="560832" y="256158"/>
                </a:lnTo>
                <a:close/>
              </a:path>
              <a:path w="971550" h="1073150">
                <a:moveTo>
                  <a:pt x="524891" y="230250"/>
                </a:moveTo>
                <a:lnTo>
                  <a:pt x="525067" y="230377"/>
                </a:lnTo>
                <a:lnTo>
                  <a:pt x="524891" y="230250"/>
                </a:lnTo>
                <a:close/>
              </a:path>
              <a:path w="971550" h="1073150">
                <a:moveTo>
                  <a:pt x="694775" y="379475"/>
                </a:moveTo>
                <a:lnTo>
                  <a:pt x="684911" y="379475"/>
                </a:lnTo>
                <a:lnTo>
                  <a:pt x="688213" y="384175"/>
                </a:lnTo>
                <a:lnTo>
                  <a:pt x="694775" y="379475"/>
                </a:lnTo>
                <a:close/>
              </a:path>
              <a:path w="971550" h="1073150">
                <a:moveTo>
                  <a:pt x="687414" y="362203"/>
                </a:moveTo>
                <a:lnTo>
                  <a:pt x="671321" y="362203"/>
                </a:lnTo>
                <a:lnTo>
                  <a:pt x="685038" y="379729"/>
                </a:lnTo>
                <a:lnTo>
                  <a:pt x="684911" y="379475"/>
                </a:lnTo>
                <a:lnTo>
                  <a:pt x="694775" y="379475"/>
                </a:lnTo>
                <a:lnTo>
                  <a:pt x="698500" y="376808"/>
                </a:lnTo>
                <a:lnTo>
                  <a:pt x="695198" y="372109"/>
                </a:lnTo>
                <a:lnTo>
                  <a:pt x="687414" y="362203"/>
                </a:lnTo>
                <a:close/>
              </a:path>
              <a:path w="971550" h="1073150">
                <a:moveTo>
                  <a:pt x="673720" y="345439"/>
                </a:moveTo>
                <a:lnTo>
                  <a:pt x="657098" y="345439"/>
                </a:lnTo>
                <a:lnTo>
                  <a:pt x="671449" y="362457"/>
                </a:lnTo>
                <a:lnTo>
                  <a:pt x="671321" y="362203"/>
                </a:lnTo>
                <a:lnTo>
                  <a:pt x="687414" y="362203"/>
                </a:lnTo>
                <a:lnTo>
                  <a:pt x="681228" y="354329"/>
                </a:lnTo>
                <a:lnTo>
                  <a:pt x="673720" y="345439"/>
                </a:lnTo>
                <a:close/>
              </a:path>
              <a:path w="971550" h="1073150">
                <a:moveTo>
                  <a:pt x="644821" y="313563"/>
                </a:moveTo>
                <a:lnTo>
                  <a:pt x="627126" y="313563"/>
                </a:lnTo>
                <a:lnTo>
                  <a:pt x="627380" y="313816"/>
                </a:lnTo>
                <a:lnTo>
                  <a:pt x="642619" y="329438"/>
                </a:lnTo>
                <a:lnTo>
                  <a:pt x="642481" y="329438"/>
                </a:lnTo>
                <a:lnTo>
                  <a:pt x="657225" y="345693"/>
                </a:lnTo>
                <a:lnTo>
                  <a:pt x="657098" y="345439"/>
                </a:lnTo>
                <a:lnTo>
                  <a:pt x="673720" y="345439"/>
                </a:lnTo>
                <a:lnTo>
                  <a:pt x="666750" y="337184"/>
                </a:lnTo>
                <a:lnTo>
                  <a:pt x="659718" y="329438"/>
                </a:lnTo>
                <a:lnTo>
                  <a:pt x="642619" y="329438"/>
                </a:lnTo>
                <a:lnTo>
                  <a:pt x="642366" y="329310"/>
                </a:lnTo>
                <a:lnTo>
                  <a:pt x="659602" y="329310"/>
                </a:lnTo>
                <a:lnTo>
                  <a:pt x="651764" y="320675"/>
                </a:lnTo>
                <a:lnTo>
                  <a:pt x="644821" y="313563"/>
                </a:lnTo>
                <a:close/>
              </a:path>
              <a:path w="971550" h="1073150">
                <a:moveTo>
                  <a:pt x="627327" y="313769"/>
                </a:moveTo>
                <a:close/>
              </a:path>
              <a:path w="971550" h="1073150">
                <a:moveTo>
                  <a:pt x="630682" y="299592"/>
                </a:moveTo>
                <a:lnTo>
                  <a:pt x="622045" y="308990"/>
                </a:lnTo>
                <a:lnTo>
                  <a:pt x="627327" y="313769"/>
                </a:lnTo>
                <a:lnTo>
                  <a:pt x="627126" y="313563"/>
                </a:lnTo>
                <a:lnTo>
                  <a:pt x="644821" y="313563"/>
                </a:lnTo>
                <a:lnTo>
                  <a:pt x="636143" y="304672"/>
                </a:lnTo>
                <a:lnTo>
                  <a:pt x="630682" y="299592"/>
                </a:lnTo>
                <a:close/>
              </a:path>
              <a:path w="971550" h="1073150">
                <a:moveTo>
                  <a:pt x="749009" y="454278"/>
                </a:moveTo>
                <a:lnTo>
                  <a:pt x="734568" y="454278"/>
                </a:lnTo>
                <a:lnTo>
                  <a:pt x="756666" y="494791"/>
                </a:lnTo>
                <a:lnTo>
                  <a:pt x="756534" y="494791"/>
                </a:lnTo>
                <a:lnTo>
                  <a:pt x="760221" y="502412"/>
                </a:lnTo>
                <a:lnTo>
                  <a:pt x="771652" y="496824"/>
                </a:lnTo>
                <a:lnTo>
                  <a:pt x="770684" y="494791"/>
                </a:lnTo>
                <a:lnTo>
                  <a:pt x="756666" y="494791"/>
                </a:lnTo>
                <a:lnTo>
                  <a:pt x="756412" y="494538"/>
                </a:lnTo>
                <a:lnTo>
                  <a:pt x="770563" y="494538"/>
                </a:lnTo>
                <a:lnTo>
                  <a:pt x="767842" y="488822"/>
                </a:lnTo>
                <a:lnTo>
                  <a:pt x="749009" y="454278"/>
                </a:lnTo>
                <a:close/>
              </a:path>
              <a:path w="971550" h="1073150">
                <a:moveTo>
                  <a:pt x="720598" y="407924"/>
                </a:moveTo>
                <a:lnTo>
                  <a:pt x="710183" y="415289"/>
                </a:lnTo>
                <a:lnTo>
                  <a:pt x="710945" y="416178"/>
                </a:lnTo>
                <a:lnTo>
                  <a:pt x="734694" y="454532"/>
                </a:lnTo>
                <a:lnTo>
                  <a:pt x="734568" y="454278"/>
                </a:lnTo>
                <a:lnTo>
                  <a:pt x="749009" y="454278"/>
                </a:lnTo>
                <a:lnTo>
                  <a:pt x="745617" y="448055"/>
                </a:lnTo>
                <a:lnTo>
                  <a:pt x="721360" y="409066"/>
                </a:lnTo>
                <a:lnTo>
                  <a:pt x="720598" y="407924"/>
                </a:lnTo>
                <a:close/>
              </a:path>
              <a:path w="971550" h="1073150">
                <a:moveTo>
                  <a:pt x="710692" y="415925"/>
                </a:moveTo>
                <a:lnTo>
                  <a:pt x="710849" y="416178"/>
                </a:lnTo>
                <a:lnTo>
                  <a:pt x="710692" y="415925"/>
                </a:lnTo>
                <a:close/>
              </a:path>
              <a:path w="971550" h="1073150">
                <a:moveTo>
                  <a:pt x="809272" y="580263"/>
                </a:moveTo>
                <a:lnTo>
                  <a:pt x="795655" y="580263"/>
                </a:lnTo>
                <a:lnTo>
                  <a:pt x="813181" y="625601"/>
                </a:lnTo>
                <a:lnTo>
                  <a:pt x="814705" y="630174"/>
                </a:lnTo>
                <a:lnTo>
                  <a:pt x="826643" y="625982"/>
                </a:lnTo>
                <a:lnTo>
                  <a:pt x="824992" y="621156"/>
                </a:lnTo>
                <a:lnTo>
                  <a:pt x="809272" y="580263"/>
                </a:lnTo>
                <a:close/>
              </a:path>
              <a:path w="971550" h="1073150">
                <a:moveTo>
                  <a:pt x="813054" y="625347"/>
                </a:moveTo>
                <a:lnTo>
                  <a:pt x="813140" y="625601"/>
                </a:lnTo>
                <a:lnTo>
                  <a:pt x="813054" y="625347"/>
                </a:lnTo>
                <a:close/>
              </a:path>
              <a:path w="971550" h="1073150">
                <a:moveTo>
                  <a:pt x="788289" y="531113"/>
                </a:moveTo>
                <a:lnTo>
                  <a:pt x="776910" y="536677"/>
                </a:lnTo>
                <a:lnTo>
                  <a:pt x="776986" y="536828"/>
                </a:lnTo>
                <a:lnTo>
                  <a:pt x="795655" y="580516"/>
                </a:lnTo>
                <a:lnTo>
                  <a:pt x="795655" y="580263"/>
                </a:lnTo>
                <a:lnTo>
                  <a:pt x="809272" y="580263"/>
                </a:lnTo>
                <a:lnTo>
                  <a:pt x="807466" y="575563"/>
                </a:lnTo>
                <a:lnTo>
                  <a:pt x="788416" y="531367"/>
                </a:lnTo>
                <a:lnTo>
                  <a:pt x="788289" y="531113"/>
                </a:lnTo>
                <a:close/>
              </a:path>
              <a:path w="971550" h="1073150">
                <a:moveTo>
                  <a:pt x="776953" y="536796"/>
                </a:moveTo>
                <a:close/>
              </a:path>
              <a:path w="971550" h="1073150">
                <a:moveTo>
                  <a:pt x="857517" y="719581"/>
                </a:moveTo>
                <a:lnTo>
                  <a:pt x="844295" y="719581"/>
                </a:lnTo>
                <a:lnTo>
                  <a:pt x="856869" y="763015"/>
                </a:lnTo>
                <a:lnTo>
                  <a:pt x="869061" y="759459"/>
                </a:lnTo>
                <a:lnTo>
                  <a:pt x="857517" y="719581"/>
                </a:lnTo>
                <a:close/>
              </a:path>
              <a:path w="971550" h="1073150">
                <a:moveTo>
                  <a:pt x="839216" y="661924"/>
                </a:moveTo>
                <a:lnTo>
                  <a:pt x="827151" y="666114"/>
                </a:lnTo>
                <a:lnTo>
                  <a:pt x="829310" y="672083"/>
                </a:lnTo>
                <a:lnTo>
                  <a:pt x="844295" y="719708"/>
                </a:lnTo>
                <a:lnTo>
                  <a:pt x="857517" y="719581"/>
                </a:lnTo>
                <a:lnTo>
                  <a:pt x="856488" y="716026"/>
                </a:lnTo>
                <a:lnTo>
                  <a:pt x="841248" y="668019"/>
                </a:lnTo>
                <a:lnTo>
                  <a:pt x="839216" y="661924"/>
                </a:lnTo>
                <a:close/>
              </a:path>
              <a:path w="971550" h="1073150">
                <a:moveTo>
                  <a:pt x="829182" y="671956"/>
                </a:moveTo>
                <a:lnTo>
                  <a:pt x="829310" y="672083"/>
                </a:lnTo>
                <a:lnTo>
                  <a:pt x="829182" y="671956"/>
                </a:lnTo>
                <a:close/>
              </a:path>
              <a:path w="971550" h="1073150">
                <a:moveTo>
                  <a:pt x="897046" y="868171"/>
                </a:moveTo>
                <a:lnTo>
                  <a:pt x="884046" y="868171"/>
                </a:lnTo>
                <a:lnTo>
                  <a:pt x="891032" y="898016"/>
                </a:lnTo>
                <a:lnTo>
                  <a:pt x="903351" y="895222"/>
                </a:lnTo>
                <a:lnTo>
                  <a:pt x="897046" y="868171"/>
                </a:lnTo>
                <a:close/>
              </a:path>
              <a:path w="971550" h="1073150">
                <a:moveTo>
                  <a:pt x="884672" y="817879"/>
                </a:moveTo>
                <a:lnTo>
                  <a:pt x="871601" y="817879"/>
                </a:lnTo>
                <a:lnTo>
                  <a:pt x="884046" y="868299"/>
                </a:lnTo>
                <a:lnTo>
                  <a:pt x="884046" y="868171"/>
                </a:lnTo>
                <a:lnTo>
                  <a:pt x="897046" y="868171"/>
                </a:lnTo>
                <a:lnTo>
                  <a:pt x="896366" y="865251"/>
                </a:lnTo>
                <a:lnTo>
                  <a:pt x="884672" y="817879"/>
                </a:lnTo>
                <a:close/>
              </a:path>
              <a:path w="971550" h="1073150">
                <a:moveTo>
                  <a:pt x="878967" y="796416"/>
                </a:moveTo>
                <a:lnTo>
                  <a:pt x="866648" y="799591"/>
                </a:lnTo>
                <a:lnTo>
                  <a:pt x="871601" y="818006"/>
                </a:lnTo>
                <a:lnTo>
                  <a:pt x="884672" y="817879"/>
                </a:lnTo>
                <a:lnTo>
                  <a:pt x="883919" y="814831"/>
                </a:lnTo>
                <a:lnTo>
                  <a:pt x="878967" y="796416"/>
                </a:lnTo>
                <a:close/>
              </a:path>
              <a:path w="971550" h="1073150">
                <a:moveTo>
                  <a:pt x="847217" y="962151"/>
                </a:moveTo>
                <a:lnTo>
                  <a:pt x="936117" y="1072895"/>
                </a:lnTo>
                <a:lnTo>
                  <a:pt x="954894" y="999743"/>
                </a:lnTo>
                <a:lnTo>
                  <a:pt x="913765" y="999743"/>
                </a:lnTo>
                <a:lnTo>
                  <a:pt x="912716" y="994844"/>
                </a:lnTo>
                <a:lnTo>
                  <a:pt x="847217" y="962151"/>
                </a:lnTo>
                <a:close/>
              </a:path>
              <a:path w="971550" h="1073150">
                <a:moveTo>
                  <a:pt x="912716" y="994844"/>
                </a:moveTo>
                <a:lnTo>
                  <a:pt x="913765" y="999743"/>
                </a:lnTo>
                <a:lnTo>
                  <a:pt x="919898" y="998429"/>
                </a:lnTo>
                <a:lnTo>
                  <a:pt x="912716" y="994844"/>
                </a:lnTo>
                <a:close/>
              </a:path>
              <a:path w="971550" h="1073150">
                <a:moveTo>
                  <a:pt x="919898" y="998429"/>
                </a:moveTo>
                <a:lnTo>
                  <a:pt x="913765" y="999743"/>
                </a:lnTo>
                <a:lnTo>
                  <a:pt x="954894" y="999743"/>
                </a:lnTo>
                <a:lnTo>
                  <a:pt x="955220" y="998474"/>
                </a:lnTo>
                <a:lnTo>
                  <a:pt x="919988" y="998474"/>
                </a:lnTo>
                <a:close/>
              </a:path>
              <a:path w="971550" h="1073150">
                <a:moveTo>
                  <a:pt x="971423" y="935354"/>
                </a:moveTo>
                <a:lnTo>
                  <a:pt x="925157" y="992130"/>
                </a:lnTo>
                <a:lnTo>
                  <a:pt x="926211" y="997076"/>
                </a:lnTo>
                <a:lnTo>
                  <a:pt x="920050" y="998397"/>
                </a:lnTo>
                <a:lnTo>
                  <a:pt x="955220" y="998474"/>
                </a:lnTo>
                <a:lnTo>
                  <a:pt x="971423" y="935354"/>
                </a:lnTo>
                <a:close/>
              </a:path>
              <a:path w="971550" h="1073150">
                <a:moveTo>
                  <a:pt x="911987" y="932306"/>
                </a:moveTo>
                <a:lnTo>
                  <a:pt x="899541" y="935101"/>
                </a:lnTo>
                <a:lnTo>
                  <a:pt x="907542" y="970660"/>
                </a:lnTo>
                <a:lnTo>
                  <a:pt x="912716" y="994844"/>
                </a:lnTo>
                <a:lnTo>
                  <a:pt x="919898" y="998429"/>
                </a:lnTo>
                <a:lnTo>
                  <a:pt x="920050" y="998397"/>
                </a:lnTo>
                <a:lnTo>
                  <a:pt x="925157" y="992130"/>
                </a:lnTo>
                <a:lnTo>
                  <a:pt x="919988" y="967866"/>
                </a:lnTo>
                <a:lnTo>
                  <a:pt x="911987" y="932306"/>
                </a:lnTo>
                <a:close/>
              </a:path>
              <a:path w="971550" h="1073150">
                <a:moveTo>
                  <a:pt x="925157" y="992130"/>
                </a:moveTo>
                <a:lnTo>
                  <a:pt x="920050" y="998397"/>
                </a:lnTo>
                <a:lnTo>
                  <a:pt x="926211" y="997076"/>
                </a:lnTo>
                <a:lnTo>
                  <a:pt x="925157" y="99213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3923157" y="1333057"/>
            <a:ext cx="1199515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0" dirty="0">
                <a:solidFill>
                  <a:srgbClr val="3A3838"/>
                </a:solidFill>
                <a:latin typeface="DengXian Light"/>
                <a:cs typeface="DengXian Light"/>
              </a:rPr>
              <a:t>Quer</a:t>
            </a:r>
            <a:r>
              <a:rPr sz="1400" b="0" spc="-5" dirty="0">
                <a:solidFill>
                  <a:srgbClr val="3A3838"/>
                </a:solidFill>
                <a:latin typeface="DengXian Light"/>
                <a:cs typeface="DengXian Light"/>
              </a:rPr>
              <a:t>y</a:t>
            </a:r>
            <a:r>
              <a:rPr sz="1400" b="0" dirty="0">
                <a:solidFill>
                  <a:srgbClr val="3A3838"/>
                </a:solidFill>
                <a:latin typeface="DengXian Light"/>
                <a:cs typeface="DengXian Light"/>
              </a:rPr>
              <a:t>(u</a:t>
            </a:r>
            <a:r>
              <a:rPr sz="1400" b="0" spc="-5" dirty="0">
                <a:solidFill>
                  <a:srgbClr val="3A3838"/>
                </a:solidFill>
                <a:latin typeface="DengXian Light"/>
                <a:cs typeface="DengXian Light"/>
              </a:rPr>
              <a:t>s</a:t>
            </a:r>
            <a:r>
              <a:rPr sz="1400" b="0" dirty="0">
                <a:solidFill>
                  <a:srgbClr val="3A3838"/>
                </a:solidFill>
                <a:latin typeface="DengXian Light"/>
                <a:cs typeface="DengXian Light"/>
              </a:rPr>
              <a:t>erID)</a:t>
            </a:r>
            <a:endParaRPr sz="1400" dirty="0">
              <a:latin typeface="DengXian Light"/>
              <a:cs typeface="DengXian Light"/>
            </a:endParaRPr>
          </a:p>
          <a:p>
            <a:pPr marR="5080" algn="r">
              <a:lnSpc>
                <a:spcPct val="100000"/>
              </a:lnSpc>
              <a:spcBef>
                <a:spcPts val="415"/>
              </a:spcBef>
            </a:pPr>
            <a:r>
              <a:rPr sz="1800" dirty="0">
                <a:solidFill>
                  <a:srgbClr val="FF0000"/>
                </a:solidFill>
                <a:latin typeface="Microsoft YaHei"/>
                <a:cs typeface="Microsoft YaHei"/>
              </a:rPr>
              <a:t>③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74</a:t>
            </a:fld>
            <a:endParaRPr spc="-10" dirty="0"/>
          </a:p>
        </p:txBody>
      </p:sp>
      <p:sp>
        <p:nvSpPr>
          <p:cNvPr id="29" name="object 29"/>
          <p:cNvSpPr txBox="1"/>
          <p:nvPr/>
        </p:nvSpPr>
        <p:spPr>
          <a:xfrm>
            <a:off x="1142796" y="2379336"/>
            <a:ext cx="254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Microsoft YaHei"/>
                <a:cs typeface="Microsoft YaHei"/>
              </a:rPr>
              <a:t>①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78097" y="1291200"/>
            <a:ext cx="254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Microsoft YaHei"/>
                <a:cs typeface="Microsoft YaHei"/>
              </a:rPr>
              <a:t>②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92248" y="2371082"/>
            <a:ext cx="254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Microsoft YaHei"/>
                <a:cs typeface="Microsoft YaHei"/>
              </a:rPr>
              <a:t>④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33" name="object 2"/>
          <p:cNvSpPr/>
          <p:nvPr/>
        </p:nvSpPr>
        <p:spPr>
          <a:xfrm rot="5197990">
            <a:off x="1361059" y="5207557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518" rIns="0" bIns="0" rtlCol="0">
            <a:spAutoFit/>
          </a:bodyPr>
          <a:lstStyle/>
          <a:p>
            <a:pPr marL="176530">
              <a:lnSpc>
                <a:spcPts val="3354"/>
              </a:lnSpc>
            </a:pPr>
            <a:r>
              <a:rPr spc="-25" dirty="0"/>
              <a:t>P</a:t>
            </a:r>
            <a:r>
              <a:rPr spc="-5" dirty="0"/>
              <a:t>r</a:t>
            </a:r>
            <a:r>
              <a:rPr spc="-10" dirty="0"/>
              <a:t>i</a:t>
            </a:r>
            <a:r>
              <a:rPr spc="-75" dirty="0"/>
              <a:t>v</a:t>
            </a:r>
            <a:r>
              <a:rPr spc="-20" dirty="0"/>
              <a:t>acy</a:t>
            </a:r>
            <a:r>
              <a:rPr spc="-5" dirty="0"/>
              <a:t> </a:t>
            </a:r>
            <a:r>
              <a:rPr spc="-80" dirty="0"/>
              <a:t>A</a:t>
            </a:r>
            <a:r>
              <a:rPr spc="-20" dirty="0"/>
              <a:t>t</a:t>
            </a:r>
            <a:r>
              <a:rPr spc="-30" dirty="0"/>
              <a:t>t</a:t>
            </a:r>
            <a:r>
              <a:rPr spc="-20" dirty="0"/>
              <a:t>ack</a:t>
            </a:r>
            <a:r>
              <a:rPr spc="35" dirty="0"/>
              <a:t> </a:t>
            </a:r>
            <a:r>
              <a:rPr spc="-20" dirty="0"/>
              <a:t>Example:</a:t>
            </a:r>
            <a:r>
              <a:rPr spc="-10" dirty="0"/>
              <a:t> </a:t>
            </a:r>
            <a:r>
              <a:rPr spc="-20" dirty="0"/>
              <a:t>Deep</a:t>
            </a:r>
            <a:r>
              <a:rPr spc="-5" dirty="0"/>
              <a:t> </a:t>
            </a:r>
            <a:r>
              <a:rPr spc="-20" dirty="0"/>
              <a:t>Leak</a:t>
            </a:r>
            <a:r>
              <a:rPr spc="-15" dirty="0"/>
              <a:t>age.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654" y="1108124"/>
            <a:ext cx="9816465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S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g</a:t>
            </a:r>
            <a:r>
              <a:rPr sz="2000" spc="-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Ha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n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f</a:t>
            </a:r>
            <a:r>
              <a:rPr sz="2000" spc="-2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om</a:t>
            </a:r>
            <a:r>
              <a:rPr sz="2000" spc="-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MI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T des</a:t>
            </a:r>
            <a:r>
              <a:rPr sz="2000" spc="-15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gned</a:t>
            </a:r>
            <a:r>
              <a:rPr sz="2000" spc="-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De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p L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ea</a:t>
            </a:r>
            <a:r>
              <a:rPr sz="2000" b="1" u="heavy" spc="-5" dirty="0">
                <a:solidFill>
                  <a:srgbClr val="44536A"/>
                </a:solidFill>
                <a:latin typeface="Microsoft YaHei"/>
                <a:cs typeface="Microsoft YaHei"/>
              </a:rPr>
              <a:t>kage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u="heavy" spc="-3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u="heavy" spc="-5" dirty="0">
                <a:solidFill>
                  <a:srgbClr val="44536A"/>
                </a:solidFill>
                <a:latin typeface="Microsoft YaHei"/>
                <a:cs typeface="Microsoft YaHei"/>
              </a:rPr>
              <a:t>tt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cks</a:t>
            </a:r>
            <a:r>
              <a:rPr sz="2000" b="1" spc="-4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th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t tackle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 D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P-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p</a:t>
            </a:r>
            <a:r>
              <a:rPr sz="2000" spc="-2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2000" spc="-2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spc="5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spc="-2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ed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m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dels,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and</a:t>
            </a:r>
            <a:r>
              <a:rPr sz="2000" spc="-2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spc="-3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spc="-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able</a:t>
            </a:r>
            <a:r>
              <a:rPr sz="2000" spc="-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spc="-2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o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spc="-25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spc="5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ons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ruct</a:t>
            </a:r>
            <a:r>
              <a:rPr sz="2000" spc="-2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tra</a:t>
            </a:r>
            <a:r>
              <a:rPr sz="2000" spc="-15" dirty="0">
                <a:solidFill>
                  <a:srgbClr val="44536A"/>
                </a:solidFill>
                <a:latin typeface="Microsoft YaHei"/>
                <a:cs typeface="Microsoft YaHei"/>
              </a:rPr>
              <a:t>i</a:t>
            </a:r>
            <a:r>
              <a:rPr sz="2000" spc="-5" dirty="0">
                <a:solidFill>
                  <a:srgbClr val="44536A"/>
                </a:solidFill>
                <a:latin typeface="Microsoft YaHei"/>
                <a:cs typeface="Microsoft YaHei"/>
              </a:rPr>
              <a:t>nin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g</a:t>
            </a:r>
            <a:r>
              <a:rPr sz="2000" spc="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da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spc="-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f</a:t>
            </a:r>
            <a:r>
              <a:rPr sz="2000" spc="-20" dirty="0">
                <a:solidFill>
                  <a:srgbClr val="44536A"/>
                </a:solidFill>
                <a:latin typeface="Microsoft YaHei"/>
                <a:cs typeface="Microsoft YaHei"/>
              </a:rPr>
              <a:t>r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om</a:t>
            </a:r>
            <a:r>
              <a:rPr sz="2000" spc="-2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gradients</a:t>
            </a:r>
            <a:r>
              <a:rPr sz="2000" spc="-3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wi</a:t>
            </a:r>
            <a:r>
              <a:rPr sz="2000" spc="-10" dirty="0">
                <a:solidFill>
                  <a:srgbClr val="44536A"/>
                </a:solidFill>
                <a:latin typeface="Microsoft YaHei"/>
                <a:cs typeface="Microsoft YaHei"/>
              </a:rPr>
              <a:t>t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h</a:t>
            </a:r>
            <a:r>
              <a:rPr sz="2000" spc="1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pi</a:t>
            </a:r>
            <a:r>
              <a:rPr sz="2000" b="1" u="heavy" spc="-40" dirty="0">
                <a:solidFill>
                  <a:srgbClr val="44536A"/>
                </a:solidFill>
                <a:latin typeface="Microsoft YaHei"/>
                <a:cs typeface="Microsoft YaHei"/>
              </a:rPr>
              <a:t>x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l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-l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e</a:t>
            </a:r>
            <a:r>
              <a:rPr sz="2000" b="1" u="heavy" spc="-30" dirty="0">
                <a:solidFill>
                  <a:srgbClr val="44536A"/>
                </a:solidFill>
                <a:latin typeface="Microsoft YaHei"/>
                <a:cs typeface="Microsoft YaHei"/>
              </a:rPr>
              <a:t>v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el</a:t>
            </a:r>
            <a:r>
              <a:rPr sz="2000" b="1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ur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a</a:t>
            </a:r>
            <a:r>
              <a:rPr sz="2000" b="1" u="heavy" dirty="0">
                <a:solidFill>
                  <a:srgbClr val="44536A"/>
                </a:solidFill>
                <a:latin typeface="Microsoft YaHei"/>
                <a:cs typeface="Microsoft YaHei"/>
              </a:rPr>
              <a:t>c</a:t>
            </a:r>
            <a:r>
              <a:rPr sz="2000" b="1" u="heavy" spc="-10" dirty="0">
                <a:solidFill>
                  <a:srgbClr val="44536A"/>
                </a:solidFill>
                <a:latin typeface="Microsoft YaHei"/>
                <a:cs typeface="Microsoft YaHei"/>
              </a:rPr>
              <a:t>y</a:t>
            </a:r>
            <a:r>
              <a:rPr sz="2000" dirty="0">
                <a:solidFill>
                  <a:srgbClr val="44536A"/>
                </a:solidFill>
                <a:latin typeface="Microsoft YaHei"/>
                <a:cs typeface="Microsoft YaHei"/>
              </a:rPr>
              <a:t>.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7136" y="6273452"/>
            <a:ext cx="923861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DengXian"/>
                <a:cs typeface="DengXian"/>
              </a:rPr>
              <a:t>Ligeng</a:t>
            </a:r>
            <a:r>
              <a:rPr sz="2000" spc="-20" dirty="0">
                <a:latin typeface="DengXian"/>
                <a:cs typeface="DengXian"/>
              </a:rPr>
              <a:t> </a:t>
            </a:r>
            <a:r>
              <a:rPr sz="2000" dirty="0">
                <a:latin typeface="DengXian"/>
                <a:cs typeface="DengXian"/>
              </a:rPr>
              <a:t>Zhu,</a:t>
            </a:r>
            <a:r>
              <a:rPr sz="2000" spc="-10" dirty="0">
                <a:latin typeface="DengXian"/>
                <a:cs typeface="DengXian"/>
              </a:rPr>
              <a:t> </a:t>
            </a:r>
            <a:r>
              <a:rPr sz="2000" dirty="0">
                <a:latin typeface="DengXian"/>
                <a:cs typeface="DengXian"/>
              </a:rPr>
              <a:t>Zhi</a:t>
            </a:r>
            <a:r>
              <a:rPr sz="2000" spc="-10" dirty="0">
                <a:latin typeface="DengXian"/>
                <a:cs typeface="DengXian"/>
              </a:rPr>
              <a:t>j</a:t>
            </a:r>
            <a:r>
              <a:rPr sz="2000" dirty="0">
                <a:latin typeface="DengXian"/>
                <a:cs typeface="DengXian"/>
              </a:rPr>
              <a:t>ian</a:t>
            </a:r>
            <a:r>
              <a:rPr sz="2000" spc="-10" dirty="0">
                <a:latin typeface="DengXian"/>
                <a:cs typeface="DengXian"/>
              </a:rPr>
              <a:t> </a:t>
            </a:r>
            <a:r>
              <a:rPr sz="2000" dirty="0">
                <a:latin typeface="DengXian"/>
                <a:cs typeface="DengXian"/>
              </a:rPr>
              <a:t>Liu,</a:t>
            </a:r>
            <a:r>
              <a:rPr sz="2000" spc="-15" dirty="0">
                <a:latin typeface="DengXian"/>
                <a:cs typeface="DengXian"/>
              </a:rPr>
              <a:t> </a:t>
            </a:r>
            <a:r>
              <a:rPr sz="2000" spc="-5" dirty="0">
                <a:latin typeface="DengXian"/>
                <a:cs typeface="DengXian"/>
              </a:rPr>
              <a:t>So</a:t>
            </a:r>
            <a:r>
              <a:rPr sz="2000" spc="5" dirty="0">
                <a:latin typeface="DengXian"/>
                <a:cs typeface="DengXian"/>
              </a:rPr>
              <a:t>n</a:t>
            </a:r>
            <a:r>
              <a:rPr sz="2000" dirty="0">
                <a:latin typeface="DengXian"/>
                <a:cs typeface="DengXian"/>
              </a:rPr>
              <a:t>g</a:t>
            </a:r>
            <a:r>
              <a:rPr sz="2000" spc="-10" dirty="0">
                <a:latin typeface="DengXian"/>
                <a:cs typeface="DengXian"/>
              </a:rPr>
              <a:t> </a:t>
            </a:r>
            <a:r>
              <a:rPr sz="2000" spc="-5" dirty="0">
                <a:latin typeface="DengXian"/>
                <a:cs typeface="DengXian"/>
              </a:rPr>
              <a:t>H</a:t>
            </a:r>
            <a:r>
              <a:rPr sz="2000" spc="5" dirty="0">
                <a:latin typeface="DengXian"/>
                <a:cs typeface="DengXian"/>
              </a:rPr>
              <a:t>a</a:t>
            </a:r>
            <a:r>
              <a:rPr sz="2000" spc="-5" dirty="0">
                <a:latin typeface="DengXian"/>
                <a:cs typeface="DengXian"/>
              </a:rPr>
              <a:t>n</a:t>
            </a:r>
            <a:r>
              <a:rPr sz="2000" dirty="0">
                <a:latin typeface="DengXian"/>
                <a:cs typeface="DengXian"/>
              </a:rPr>
              <a:t>.</a:t>
            </a:r>
            <a:r>
              <a:rPr sz="2000" spc="-20" dirty="0">
                <a:latin typeface="DengXian"/>
                <a:cs typeface="DengXian"/>
              </a:rPr>
              <a:t> </a:t>
            </a:r>
            <a:r>
              <a:rPr sz="2000" b="1" spc="-5" dirty="0">
                <a:latin typeface="DengXian"/>
                <a:cs typeface="DengXian"/>
              </a:rPr>
              <a:t>D</a:t>
            </a:r>
            <a:r>
              <a:rPr sz="2000" b="1" dirty="0">
                <a:latin typeface="DengXian"/>
                <a:cs typeface="DengXian"/>
              </a:rPr>
              <a:t>e</a:t>
            </a:r>
            <a:r>
              <a:rPr sz="2000" b="1" spc="-5" dirty="0">
                <a:latin typeface="DengXian"/>
                <a:cs typeface="DengXian"/>
              </a:rPr>
              <a:t>e</a:t>
            </a:r>
            <a:r>
              <a:rPr sz="2000" b="1" dirty="0">
                <a:latin typeface="DengXian"/>
                <a:cs typeface="DengXian"/>
              </a:rPr>
              <a:t>p</a:t>
            </a:r>
            <a:r>
              <a:rPr sz="2000" b="1" spc="-20" dirty="0">
                <a:latin typeface="DengXian"/>
                <a:cs typeface="DengXian"/>
              </a:rPr>
              <a:t> </a:t>
            </a:r>
            <a:r>
              <a:rPr sz="2000" b="1" dirty="0">
                <a:latin typeface="DengXian"/>
                <a:cs typeface="DengXian"/>
              </a:rPr>
              <a:t>L</a:t>
            </a:r>
            <a:r>
              <a:rPr sz="2000" b="1" spc="5" dirty="0">
                <a:latin typeface="DengXian"/>
                <a:cs typeface="DengXian"/>
              </a:rPr>
              <a:t>e</a:t>
            </a:r>
            <a:r>
              <a:rPr sz="2000" b="1" dirty="0">
                <a:latin typeface="DengXian"/>
                <a:cs typeface="DengXian"/>
              </a:rPr>
              <a:t>akage</a:t>
            </a:r>
            <a:r>
              <a:rPr sz="2000" b="1" spc="-20" dirty="0">
                <a:latin typeface="DengXian"/>
                <a:cs typeface="DengXian"/>
              </a:rPr>
              <a:t> </a:t>
            </a:r>
            <a:r>
              <a:rPr sz="2000" b="1" dirty="0">
                <a:latin typeface="DengXian"/>
                <a:cs typeface="DengXian"/>
              </a:rPr>
              <a:t>f</a:t>
            </a:r>
            <a:r>
              <a:rPr sz="2000" b="1" spc="5" dirty="0">
                <a:latin typeface="DengXian"/>
                <a:cs typeface="DengXian"/>
              </a:rPr>
              <a:t>r</a:t>
            </a:r>
            <a:r>
              <a:rPr sz="2000" b="1" spc="-5" dirty="0">
                <a:latin typeface="DengXian"/>
                <a:cs typeface="DengXian"/>
              </a:rPr>
              <a:t>o</a:t>
            </a:r>
            <a:r>
              <a:rPr sz="2000" b="1" dirty="0">
                <a:latin typeface="DengXian"/>
                <a:cs typeface="DengXian"/>
              </a:rPr>
              <a:t>m</a:t>
            </a:r>
            <a:r>
              <a:rPr sz="2000" b="1" spc="-20" dirty="0">
                <a:latin typeface="DengXian"/>
                <a:cs typeface="DengXian"/>
              </a:rPr>
              <a:t> </a:t>
            </a:r>
            <a:r>
              <a:rPr sz="2000" b="1" spc="-5" dirty="0">
                <a:latin typeface="DengXian"/>
                <a:cs typeface="DengXian"/>
              </a:rPr>
              <a:t>Gradi</a:t>
            </a:r>
            <a:r>
              <a:rPr sz="2000" b="1" spc="5" dirty="0">
                <a:latin typeface="DengXian"/>
                <a:cs typeface="DengXian"/>
              </a:rPr>
              <a:t>e</a:t>
            </a:r>
            <a:r>
              <a:rPr sz="2000" b="1" spc="-5" dirty="0">
                <a:latin typeface="DengXian"/>
                <a:cs typeface="DengXian"/>
              </a:rPr>
              <a:t>n</a:t>
            </a:r>
            <a:r>
              <a:rPr sz="2000" b="1" spc="-10" dirty="0">
                <a:latin typeface="DengXian"/>
                <a:cs typeface="DengXian"/>
              </a:rPr>
              <a:t>t</a:t>
            </a:r>
            <a:r>
              <a:rPr sz="2000" b="1" spc="-5" dirty="0">
                <a:latin typeface="DengXian"/>
                <a:cs typeface="DengXian"/>
              </a:rPr>
              <a:t>s</a:t>
            </a:r>
            <a:r>
              <a:rPr sz="2000" b="1" dirty="0">
                <a:latin typeface="DengXian"/>
                <a:cs typeface="DengXian"/>
              </a:rPr>
              <a:t>.</a:t>
            </a:r>
            <a:r>
              <a:rPr sz="2000" b="1" spc="10" dirty="0">
                <a:latin typeface="DengXian"/>
                <a:cs typeface="DengXian"/>
              </a:rPr>
              <a:t> </a:t>
            </a:r>
            <a:r>
              <a:rPr sz="2000" spc="-5" dirty="0">
                <a:latin typeface="DengXian"/>
                <a:cs typeface="DengXian"/>
              </a:rPr>
              <a:t>I</a:t>
            </a:r>
            <a:r>
              <a:rPr sz="2000" dirty="0">
                <a:latin typeface="DengXian"/>
                <a:cs typeface="DengXian"/>
              </a:rPr>
              <a:t>n Neu</a:t>
            </a:r>
            <a:r>
              <a:rPr sz="2000" spc="5" dirty="0">
                <a:latin typeface="DengXian"/>
                <a:cs typeface="DengXian"/>
              </a:rPr>
              <a:t>r</a:t>
            </a:r>
            <a:r>
              <a:rPr sz="2000" spc="-5" dirty="0">
                <a:latin typeface="DengXian"/>
                <a:cs typeface="DengXian"/>
              </a:rPr>
              <a:t>IPS</a:t>
            </a:r>
            <a:r>
              <a:rPr sz="2000" dirty="0">
                <a:latin typeface="DengXian"/>
                <a:cs typeface="DengXian"/>
              </a:rPr>
              <a:t>,</a:t>
            </a:r>
            <a:r>
              <a:rPr sz="2000" spc="-30" dirty="0">
                <a:latin typeface="DengXian"/>
                <a:cs typeface="DengXian"/>
              </a:rPr>
              <a:t> </a:t>
            </a:r>
            <a:r>
              <a:rPr sz="2000" dirty="0">
                <a:latin typeface="DengXian"/>
                <a:cs typeface="DengXian"/>
              </a:rPr>
              <a:t>2019.</a:t>
            </a:r>
          </a:p>
        </p:txBody>
      </p:sp>
      <p:sp>
        <p:nvSpPr>
          <p:cNvPr id="5" name="object 5"/>
          <p:cNvSpPr/>
          <p:nvPr/>
        </p:nvSpPr>
        <p:spPr>
          <a:xfrm>
            <a:off x="952500" y="2229611"/>
            <a:ext cx="4104132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210555" y="4600955"/>
            <a:ext cx="4363211" cy="67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0020300" y="4605528"/>
            <a:ext cx="1181100" cy="667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583173" y="4271634"/>
            <a:ext cx="37045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90" dirty="0">
                <a:latin typeface="Microsoft YaHei"/>
                <a:cs typeface="Microsoft YaHei"/>
              </a:rPr>
              <a:t>R</a:t>
            </a:r>
            <a:r>
              <a:rPr sz="2400" spc="-5" dirty="0">
                <a:latin typeface="Microsoft YaHei"/>
                <a:cs typeface="Microsoft YaHei"/>
              </a:rPr>
              <a:t>ec</a:t>
            </a:r>
            <a:r>
              <a:rPr sz="2400" spc="-10" dirty="0">
                <a:latin typeface="Microsoft YaHei"/>
                <a:cs typeface="Microsoft YaHei"/>
              </a:rPr>
              <a:t>o</a:t>
            </a:r>
            <a:r>
              <a:rPr sz="2400" spc="-20" dirty="0">
                <a:latin typeface="Microsoft YaHei"/>
                <a:cs typeface="Microsoft YaHei"/>
              </a:rPr>
              <a:t>ns</a:t>
            </a:r>
            <a:r>
              <a:rPr sz="2400" spc="-5" dirty="0">
                <a:latin typeface="Microsoft YaHei"/>
                <a:cs typeface="Microsoft YaHei"/>
              </a:rPr>
              <a:t>t</a:t>
            </a:r>
            <a:r>
              <a:rPr sz="2400" dirty="0">
                <a:latin typeface="Microsoft YaHei"/>
                <a:cs typeface="Microsoft YaHei"/>
              </a:rPr>
              <a:t>r</a:t>
            </a:r>
            <a:r>
              <a:rPr sz="2400" spc="-10" dirty="0">
                <a:latin typeface="Microsoft YaHei"/>
                <a:cs typeface="Microsoft YaHei"/>
              </a:rPr>
              <a:t>u</a:t>
            </a:r>
            <a:r>
              <a:rPr sz="2400" spc="-5" dirty="0">
                <a:latin typeface="Microsoft YaHei"/>
                <a:cs typeface="Microsoft YaHei"/>
              </a:rPr>
              <a:t>c</a:t>
            </a:r>
            <a:r>
              <a:rPr sz="2400" dirty="0">
                <a:latin typeface="Microsoft YaHei"/>
                <a:cs typeface="Microsoft YaHei"/>
              </a:rPr>
              <a:t>t </a:t>
            </a:r>
            <a:r>
              <a:rPr sz="2400" spc="-15" dirty="0">
                <a:latin typeface="Microsoft YaHei"/>
                <a:cs typeface="Microsoft YaHei"/>
              </a:rPr>
              <a:t>training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spc="-15" dirty="0">
                <a:latin typeface="Microsoft YaHei"/>
                <a:cs typeface="Microsoft YaHei"/>
              </a:rPr>
              <a:t>da</a:t>
            </a:r>
            <a:r>
              <a:rPr sz="2400" spc="-5" dirty="0">
                <a:latin typeface="Microsoft YaHei"/>
                <a:cs typeface="Microsoft YaHei"/>
              </a:rPr>
              <a:t>t</a:t>
            </a:r>
            <a:r>
              <a:rPr sz="2400" spc="-15" dirty="0">
                <a:latin typeface="Microsoft YaHei"/>
                <a:cs typeface="Microsoft YaHei"/>
              </a:rPr>
              <a:t>a</a:t>
            </a:r>
            <a:endParaRPr sz="2400" dirty="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46682" y="4484370"/>
            <a:ext cx="601980" cy="365760"/>
          </a:xfrm>
          <a:custGeom>
            <a:avLst/>
            <a:gdLst/>
            <a:ahLst/>
            <a:cxnLst/>
            <a:rect l="l" t="t" r="r" b="b"/>
            <a:pathLst>
              <a:path w="601980" h="365760">
                <a:moveTo>
                  <a:pt x="541019" y="0"/>
                </a:moveTo>
                <a:lnTo>
                  <a:pt x="49525" y="1071"/>
                </a:lnTo>
                <a:lnTo>
                  <a:pt x="14190" y="21868"/>
                </a:lnTo>
                <a:lnTo>
                  <a:pt x="0" y="60959"/>
                </a:lnTo>
                <a:lnTo>
                  <a:pt x="1071" y="316234"/>
                </a:lnTo>
                <a:lnTo>
                  <a:pt x="21868" y="351569"/>
                </a:lnTo>
                <a:lnTo>
                  <a:pt x="60960" y="365759"/>
                </a:lnTo>
                <a:lnTo>
                  <a:pt x="552454" y="364688"/>
                </a:lnTo>
                <a:lnTo>
                  <a:pt x="587789" y="343891"/>
                </a:lnTo>
                <a:lnTo>
                  <a:pt x="601980" y="304799"/>
                </a:lnTo>
                <a:lnTo>
                  <a:pt x="600908" y="49525"/>
                </a:lnTo>
                <a:lnTo>
                  <a:pt x="580111" y="14190"/>
                </a:lnTo>
                <a:lnTo>
                  <a:pt x="5410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646682" y="4484370"/>
            <a:ext cx="601980" cy="365760"/>
          </a:xfrm>
          <a:custGeom>
            <a:avLst/>
            <a:gdLst/>
            <a:ahLst/>
            <a:cxnLst/>
            <a:rect l="l" t="t" r="r" b="b"/>
            <a:pathLst>
              <a:path w="601980" h="365760">
                <a:moveTo>
                  <a:pt x="0" y="60959"/>
                </a:moveTo>
                <a:lnTo>
                  <a:pt x="14190" y="21868"/>
                </a:lnTo>
                <a:lnTo>
                  <a:pt x="49525" y="1071"/>
                </a:lnTo>
                <a:lnTo>
                  <a:pt x="541019" y="0"/>
                </a:lnTo>
                <a:lnTo>
                  <a:pt x="555413" y="1710"/>
                </a:lnTo>
                <a:lnTo>
                  <a:pt x="589612" y="24155"/>
                </a:lnTo>
                <a:lnTo>
                  <a:pt x="601980" y="304799"/>
                </a:lnTo>
                <a:lnTo>
                  <a:pt x="600269" y="319193"/>
                </a:lnTo>
                <a:lnTo>
                  <a:pt x="577824" y="353392"/>
                </a:lnTo>
                <a:lnTo>
                  <a:pt x="60960" y="365759"/>
                </a:lnTo>
                <a:lnTo>
                  <a:pt x="46566" y="364049"/>
                </a:lnTo>
                <a:lnTo>
                  <a:pt x="12367" y="341604"/>
                </a:lnTo>
                <a:lnTo>
                  <a:pt x="0" y="60959"/>
                </a:lnTo>
                <a:close/>
              </a:path>
            </a:pathLst>
          </a:custGeom>
          <a:ln w="25908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301996" y="2238755"/>
            <a:ext cx="6102096" cy="1655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0768583" y="246888"/>
            <a:ext cx="1089659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9778745" y="4370754"/>
            <a:ext cx="1650364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Microsoft YaHei"/>
                <a:cs typeface="Microsoft YaHei"/>
              </a:rPr>
              <a:t>G</a:t>
            </a:r>
            <a:r>
              <a:rPr sz="2000" spc="-25" dirty="0">
                <a:latin typeface="Microsoft YaHei"/>
                <a:cs typeface="Microsoft YaHei"/>
              </a:rPr>
              <a:t>r</a:t>
            </a:r>
            <a:r>
              <a:rPr sz="2000" dirty="0">
                <a:latin typeface="Microsoft YaHei"/>
                <a:cs typeface="Microsoft YaHei"/>
              </a:rPr>
              <a:t>ound</a:t>
            </a:r>
            <a:r>
              <a:rPr sz="2000" spc="-15" dirty="0">
                <a:latin typeface="Microsoft YaHei"/>
                <a:cs typeface="Microsoft YaHei"/>
              </a:rPr>
              <a:t> </a:t>
            </a:r>
            <a:r>
              <a:rPr sz="2000" spc="-190" dirty="0">
                <a:latin typeface="Microsoft YaHei"/>
                <a:cs typeface="Microsoft YaHei"/>
              </a:rPr>
              <a:t>T</a:t>
            </a:r>
            <a:r>
              <a:rPr sz="2000" dirty="0">
                <a:latin typeface="Microsoft YaHei"/>
                <a:cs typeface="Microsoft YaHei"/>
              </a:rPr>
              <a:t>ruth</a:t>
            </a:r>
          </a:p>
        </p:txBody>
      </p:sp>
      <p:sp>
        <p:nvSpPr>
          <p:cNvPr id="14" name="object 14"/>
          <p:cNvSpPr/>
          <p:nvPr/>
        </p:nvSpPr>
        <p:spPr>
          <a:xfrm>
            <a:off x="952500" y="2318004"/>
            <a:ext cx="4104132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5210555" y="4689347"/>
            <a:ext cx="4363211" cy="675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0020300" y="4693920"/>
            <a:ext cx="1181100" cy="665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301996" y="2325623"/>
            <a:ext cx="6102096" cy="16550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902205" y="5263286"/>
            <a:ext cx="6887845" cy="812800"/>
          </a:xfrm>
          <a:custGeom>
            <a:avLst/>
            <a:gdLst/>
            <a:ahLst/>
            <a:cxnLst/>
            <a:rect l="l" t="t" r="r" b="b"/>
            <a:pathLst>
              <a:path w="6887845" h="812800">
                <a:moveTo>
                  <a:pt x="28448" y="53339"/>
                </a:moveTo>
                <a:lnTo>
                  <a:pt x="0" y="59689"/>
                </a:lnTo>
                <a:lnTo>
                  <a:pt x="9779" y="109219"/>
                </a:lnTo>
                <a:lnTo>
                  <a:pt x="20446" y="158749"/>
                </a:lnTo>
                <a:lnTo>
                  <a:pt x="33019" y="208279"/>
                </a:lnTo>
                <a:lnTo>
                  <a:pt x="48641" y="256539"/>
                </a:lnTo>
                <a:lnTo>
                  <a:pt x="68199" y="306069"/>
                </a:lnTo>
                <a:lnTo>
                  <a:pt x="92582" y="353059"/>
                </a:lnTo>
                <a:lnTo>
                  <a:pt x="122808" y="400049"/>
                </a:lnTo>
                <a:lnTo>
                  <a:pt x="159766" y="444499"/>
                </a:lnTo>
                <a:lnTo>
                  <a:pt x="204216" y="486409"/>
                </a:lnTo>
                <a:lnTo>
                  <a:pt x="243205" y="518159"/>
                </a:lnTo>
                <a:lnTo>
                  <a:pt x="271906" y="537209"/>
                </a:lnTo>
                <a:lnTo>
                  <a:pt x="287274" y="547369"/>
                </a:lnTo>
                <a:lnTo>
                  <a:pt x="303021" y="556259"/>
                </a:lnTo>
                <a:lnTo>
                  <a:pt x="319531" y="566419"/>
                </a:lnTo>
                <a:lnTo>
                  <a:pt x="336676" y="575309"/>
                </a:lnTo>
                <a:lnTo>
                  <a:pt x="372999" y="593089"/>
                </a:lnTo>
                <a:lnTo>
                  <a:pt x="411988" y="610869"/>
                </a:lnTo>
                <a:lnTo>
                  <a:pt x="432562" y="618489"/>
                </a:lnTo>
                <a:lnTo>
                  <a:pt x="453898" y="627379"/>
                </a:lnTo>
                <a:lnTo>
                  <a:pt x="498601" y="642619"/>
                </a:lnTo>
                <a:lnTo>
                  <a:pt x="546481" y="657859"/>
                </a:lnTo>
                <a:lnTo>
                  <a:pt x="597535" y="673099"/>
                </a:lnTo>
                <a:lnTo>
                  <a:pt x="651891" y="685799"/>
                </a:lnTo>
                <a:lnTo>
                  <a:pt x="680338" y="693419"/>
                </a:lnTo>
                <a:lnTo>
                  <a:pt x="709549" y="698499"/>
                </a:lnTo>
                <a:lnTo>
                  <a:pt x="770889" y="711199"/>
                </a:lnTo>
                <a:lnTo>
                  <a:pt x="802894" y="716279"/>
                </a:lnTo>
                <a:lnTo>
                  <a:pt x="945007" y="737869"/>
                </a:lnTo>
                <a:lnTo>
                  <a:pt x="1109218" y="755649"/>
                </a:lnTo>
                <a:lnTo>
                  <a:pt x="1292733" y="770889"/>
                </a:lnTo>
                <a:lnTo>
                  <a:pt x="1492884" y="783589"/>
                </a:lnTo>
                <a:lnTo>
                  <a:pt x="1818132" y="798829"/>
                </a:lnTo>
                <a:lnTo>
                  <a:pt x="1931796" y="802639"/>
                </a:lnTo>
                <a:lnTo>
                  <a:pt x="2402713" y="811529"/>
                </a:lnTo>
                <a:lnTo>
                  <a:pt x="2643123" y="812799"/>
                </a:lnTo>
                <a:lnTo>
                  <a:pt x="3001898" y="812799"/>
                </a:lnTo>
                <a:lnTo>
                  <a:pt x="3235833" y="810259"/>
                </a:lnTo>
                <a:lnTo>
                  <a:pt x="3571240" y="802639"/>
                </a:lnTo>
                <a:lnTo>
                  <a:pt x="3677666" y="798829"/>
                </a:lnTo>
                <a:lnTo>
                  <a:pt x="3780535" y="796289"/>
                </a:lnTo>
                <a:lnTo>
                  <a:pt x="3879850" y="792479"/>
                </a:lnTo>
                <a:lnTo>
                  <a:pt x="3975100" y="787399"/>
                </a:lnTo>
                <a:lnTo>
                  <a:pt x="4035636" y="784859"/>
                </a:lnTo>
                <a:lnTo>
                  <a:pt x="2643378" y="784859"/>
                </a:lnTo>
                <a:lnTo>
                  <a:pt x="2402967" y="782319"/>
                </a:lnTo>
                <a:lnTo>
                  <a:pt x="2048002" y="775969"/>
                </a:lnTo>
                <a:lnTo>
                  <a:pt x="1932558" y="773429"/>
                </a:lnTo>
                <a:lnTo>
                  <a:pt x="1819147" y="769619"/>
                </a:lnTo>
                <a:lnTo>
                  <a:pt x="1708022" y="764539"/>
                </a:lnTo>
                <a:lnTo>
                  <a:pt x="1599692" y="760729"/>
                </a:lnTo>
                <a:lnTo>
                  <a:pt x="1494535" y="754379"/>
                </a:lnTo>
                <a:lnTo>
                  <a:pt x="1494663" y="754379"/>
                </a:lnTo>
                <a:lnTo>
                  <a:pt x="1392808" y="749299"/>
                </a:lnTo>
                <a:lnTo>
                  <a:pt x="1294764" y="741679"/>
                </a:lnTo>
                <a:lnTo>
                  <a:pt x="1294892" y="741679"/>
                </a:lnTo>
                <a:lnTo>
                  <a:pt x="1201039" y="735329"/>
                </a:lnTo>
                <a:lnTo>
                  <a:pt x="1201166" y="735329"/>
                </a:lnTo>
                <a:lnTo>
                  <a:pt x="1111885" y="726439"/>
                </a:lnTo>
                <a:lnTo>
                  <a:pt x="1027557" y="717549"/>
                </a:lnTo>
                <a:lnTo>
                  <a:pt x="1027811" y="717549"/>
                </a:lnTo>
                <a:lnTo>
                  <a:pt x="948563" y="708659"/>
                </a:lnTo>
                <a:lnTo>
                  <a:pt x="948817" y="708659"/>
                </a:lnTo>
                <a:lnTo>
                  <a:pt x="875030" y="698499"/>
                </a:lnTo>
                <a:lnTo>
                  <a:pt x="875283" y="698499"/>
                </a:lnTo>
                <a:lnTo>
                  <a:pt x="840613" y="693419"/>
                </a:lnTo>
                <a:lnTo>
                  <a:pt x="807719" y="688339"/>
                </a:lnTo>
                <a:lnTo>
                  <a:pt x="782345" y="683259"/>
                </a:lnTo>
                <a:lnTo>
                  <a:pt x="776224" y="683259"/>
                </a:lnTo>
                <a:lnTo>
                  <a:pt x="745363" y="676909"/>
                </a:lnTo>
                <a:lnTo>
                  <a:pt x="715391" y="670559"/>
                </a:lnTo>
                <a:lnTo>
                  <a:pt x="686562" y="664209"/>
                </a:lnTo>
                <a:lnTo>
                  <a:pt x="658368" y="657859"/>
                </a:lnTo>
                <a:lnTo>
                  <a:pt x="631063" y="651509"/>
                </a:lnTo>
                <a:lnTo>
                  <a:pt x="631317" y="651509"/>
                </a:lnTo>
                <a:lnTo>
                  <a:pt x="604901" y="645159"/>
                </a:lnTo>
                <a:lnTo>
                  <a:pt x="579374" y="637539"/>
                </a:lnTo>
                <a:lnTo>
                  <a:pt x="579627" y="637539"/>
                </a:lnTo>
                <a:lnTo>
                  <a:pt x="554608" y="631189"/>
                </a:lnTo>
                <a:lnTo>
                  <a:pt x="554863" y="631189"/>
                </a:lnTo>
                <a:lnTo>
                  <a:pt x="530732" y="623569"/>
                </a:lnTo>
                <a:lnTo>
                  <a:pt x="530987" y="623569"/>
                </a:lnTo>
                <a:lnTo>
                  <a:pt x="507745" y="615949"/>
                </a:lnTo>
                <a:lnTo>
                  <a:pt x="507873" y="615949"/>
                </a:lnTo>
                <a:lnTo>
                  <a:pt x="485394" y="608329"/>
                </a:lnTo>
                <a:lnTo>
                  <a:pt x="485648" y="608329"/>
                </a:lnTo>
                <a:lnTo>
                  <a:pt x="463931" y="600709"/>
                </a:lnTo>
                <a:lnTo>
                  <a:pt x="464185" y="600709"/>
                </a:lnTo>
                <a:lnTo>
                  <a:pt x="443102" y="591819"/>
                </a:lnTo>
                <a:lnTo>
                  <a:pt x="443356" y="591819"/>
                </a:lnTo>
                <a:lnTo>
                  <a:pt x="423037" y="584199"/>
                </a:lnTo>
                <a:lnTo>
                  <a:pt x="423291" y="584199"/>
                </a:lnTo>
                <a:lnTo>
                  <a:pt x="403732" y="575309"/>
                </a:lnTo>
                <a:lnTo>
                  <a:pt x="403987" y="575309"/>
                </a:lnTo>
                <a:lnTo>
                  <a:pt x="385063" y="567689"/>
                </a:lnTo>
                <a:lnTo>
                  <a:pt x="385444" y="567689"/>
                </a:lnTo>
                <a:lnTo>
                  <a:pt x="367156" y="558799"/>
                </a:lnTo>
                <a:lnTo>
                  <a:pt x="367538" y="558799"/>
                </a:lnTo>
                <a:lnTo>
                  <a:pt x="350012" y="549909"/>
                </a:lnTo>
                <a:lnTo>
                  <a:pt x="350266" y="549909"/>
                </a:lnTo>
                <a:lnTo>
                  <a:pt x="333375" y="541019"/>
                </a:lnTo>
                <a:lnTo>
                  <a:pt x="333756" y="541019"/>
                </a:lnTo>
                <a:lnTo>
                  <a:pt x="317500" y="532129"/>
                </a:lnTo>
                <a:lnTo>
                  <a:pt x="317754" y="532129"/>
                </a:lnTo>
                <a:lnTo>
                  <a:pt x="302260" y="523239"/>
                </a:lnTo>
                <a:lnTo>
                  <a:pt x="302513" y="523239"/>
                </a:lnTo>
                <a:lnTo>
                  <a:pt x="287527" y="513079"/>
                </a:lnTo>
                <a:lnTo>
                  <a:pt x="287781" y="513079"/>
                </a:lnTo>
                <a:lnTo>
                  <a:pt x="273431" y="504189"/>
                </a:lnTo>
                <a:lnTo>
                  <a:pt x="273812" y="504189"/>
                </a:lnTo>
                <a:lnTo>
                  <a:pt x="260095" y="494029"/>
                </a:lnTo>
                <a:lnTo>
                  <a:pt x="260350" y="494029"/>
                </a:lnTo>
                <a:lnTo>
                  <a:pt x="247142" y="485139"/>
                </a:lnTo>
                <a:lnTo>
                  <a:pt x="247650" y="485139"/>
                </a:lnTo>
                <a:lnTo>
                  <a:pt x="222885" y="464819"/>
                </a:lnTo>
                <a:lnTo>
                  <a:pt x="223393" y="464819"/>
                </a:lnTo>
                <a:lnTo>
                  <a:pt x="202199" y="445769"/>
                </a:lnTo>
                <a:lnTo>
                  <a:pt x="201294" y="445769"/>
                </a:lnTo>
                <a:lnTo>
                  <a:pt x="180720" y="424179"/>
                </a:lnTo>
                <a:lnTo>
                  <a:pt x="181229" y="424179"/>
                </a:lnTo>
                <a:lnTo>
                  <a:pt x="162306" y="403859"/>
                </a:lnTo>
                <a:lnTo>
                  <a:pt x="162941" y="403859"/>
                </a:lnTo>
                <a:lnTo>
                  <a:pt x="145795" y="382269"/>
                </a:lnTo>
                <a:lnTo>
                  <a:pt x="146304" y="382269"/>
                </a:lnTo>
                <a:lnTo>
                  <a:pt x="130937" y="360679"/>
                </a:lnTo>
                <a:lnTo>
                  <a:pt x="131318" y="360679"/>
                </a:lnTo>
                <a:lnTo>
                  <a:pt x="118244" y="339089"/>
                </a:lnTo>
                <a:lnTo>
                  <a:pt x="117856" y="339089"/>
                </a:lnTo>
                <a:lnTo>
                  <a:pt x="105410" y="316229"/>
                </a:lnTo>
                <a:lnTo>
                  <a:pt x="105663" y="316229"/>
                </a:lnTo>
                <a:lnTo>
                  <a:pt x="94361" y="293369"/>
                </a:lnTo>
                <a:lnTo>
                  <a:pt x="94742" y="293369"/>
                </a:lnTo>
                <a:lnTo>
                  <a:pt x="84708" y="270509"/>
                </a:lnTo>
                <a:lnTo>
                  <a:pt x="84962" y="270509"/>
                </a:lnTo>
                <a:lnTo>
                  <a:pt x="75818" y="247649"/>
                </a:lnTo>
                <a:lnTo>
                  <a:pt x="76073" y="247649"/>
                </a:lnTo>
                <a:lnTo>
                  <a:pt x="68071" y="223519"/>
                </a:lnTo>
                <a:lnTo>
                  <a:pt x="68199" y="223519"/>
                </a:lnTo>
                <a:lnTo>
                  <a:pt x="61220" y="200659"/>
                </a:lnTo>
                <a:lnTo>
                  <a:pt x="60960" y="200659"/>
                </a:lnTo>
                <a:lnTo>
                  <a:pt x="54482" y="176529"/>
                </a:lnTo>
                <a:lnTo>
                  <a:pt x="54610" y="176529"/>
                </a:lnTo>
                <a:lnTo>
                  <a:pt x="48513" y="152399"/>
                </a:lnTo>
                <a:lnTo>
                  <a:pt x="48641" y="152399"/>
                </a:lnTo>
                <a:lnTo>
                  <a:pt x="38100" y="102869"/>
                </a:lnTo>
                <a:lnTo>
                  <a:pt x="28448" y="53339"/>
                </a:lnTo>
                <a:close/>
              </a:path>
              <a:path w="6887845" h="812800">
                <a:moveTo>
                  <a:pt x="6144387" y="373379"/>
                </a:moveTo>
                <a:lnTo>
                  <a:pt x="6056630" y="398779"/>
                </a:lnTo>
                <a:lnTo>
                  <a:pt x="5964301" y="424179"/>
                </a:lnTo>
                <a:lnTo>
                  <a:pt x="5867146" y="452119"/>
                </a:lnTo>
                <a:lnTo>
                  <a:pt x="5765292" y="478789"/>
                </a:lnTo>
                <a:lnTo>
                  <a:pt x="5658739" y="506729"/>
                </a:lnTo>
                <a:lnTo>
                  <a:pt x="5547233" y="534669"/>
                </a:lnTo>
                <a:lnTo>
                  <a:pt x="5547487" y="534669"/>
                </a:lnTo>
                <a:lnTo>
                  <a:pt x="5430901" y="562609"/>
                </a:lnTo>
                <a:lnTo>
                  <a:pt x="5309489" y="590549"/>
                </a:lnTo>
                <a:lnTo>
                  <a:pt x="5309743" y="590549"/>
                </a:lnTo>
                <a:lnTo>
                  <a:pt x="5182997" y="615949"/>
                </a:lnTo>
                <a:lnTo>
                  <a:pt x="5183251" y="615949"/>
                </a:lnTo>
                <a:lnTo>
                  <a:pt x="5051425" y="641349"/>
                </a:lnTo>
                <a:lnTo>
                  <a:pt x="5051679" y="641349"/>
                </a:lnTo>
                <a:lnTo>
                  <a:pt x="4914646" y="665479"/>
                </a:lnTo>
                <a:lnTo>
                  <a:pt x="4914900" y="665479"/>
                </a:lnTo>
                <a:lnTo>
                  <a:pt x="4772660" y="687069"/>
                </a:lnTo>
                <a:lnTo>
                  <a:pt x="4772914" y="687069"/>
                </a:lnTo>
                <a:lnTo>
                  <a:pt x="4625213" y="706119"/>
                </a:lnTo>
                <a:lnTo>
                  <a:pt x="4625467" y="706119"/>
                </a:lnTo>
                <a:lnTo>
                  <a:pt x="4472432" y="723899"/>
                </a:lnTo>
                <a:lnTo>
                  <a:pt x="4472685" y="723899"/>
                </a:lnTo>
                <a:lnTo>
                  <a:pt x="4314063" y="737869"/>
                </a:lnTo>
                <a:lnTo>
                  <a:pt x="4314444" y="737869"/>
                </a:lnTo>
                <a:lnTo>
                  <a:pt x="4150232" y="749299"/>
                </a:lnTo>
                <a:lnTo>
                  <a:pt x="4064380" y="754379"/>
                </a:lnTo>
                <a:lnTo>
                  <a:pt x="3973703" y="759459"/>
                </a:lnTo>
                <a:lnTo>
                  <a:pt x="3878579" y="763269"/>
                </a:lnTo>
                <a:lnTo>
                  <a:pt x="3676650" y="770889"/>
                </a:lnTo>
                <a:lnTo>
                  <a:pt x="3235324" y="781049"/>
                </a:lnTo>
                <a:lnTo>
                  <a:pt x="3119247" y="782319"/>
                </a:lnTo>
                <a:lnTo>
                  <a:pt x="3001645" y="783589"/>
                </a:lnTo>
                <a:lnTo>
                  <a:pt x="2883027" y="784859"/>
                </a:lnTo>
                <a:lnTo>
                  <a:pt x="4035636" y="784859"/>
                </a:lnTo>
                <a:lnTo>
                  <a:pt x="4065904" y="783589"/>
                </a:lnTo>
                <a:lnTo>
                  <a:pt x="4152138" y="778509"/>
                </a:lnTo>
                <a:lnTo>
                  <a:pt x="4316603" y="767079"/>
                </a:lnTo>
                <a:lnTo>
                  <a:pt x="4475480" y="753109"/>
                </a:lnTo>
                <a:lnTo>
                  <a:pt x="4628896" y="735329"/>
                </a:lnTo>
                <a:lnTo>
                  <a:pt x="4776851" y="715009"/>
                </a:lnTo>
                <a:lnTo>
                  <a:pt x="4919472" y="693419"/>
                </a:lnTo>
                <a:lnTo>
                  <a:pt x="5056759" y="670559"/>
                </a:lnTo>
                <a:lnTo>
                  <a:pt x="5188839" y="645159"/>
                </a:lnTo>
                <a:lnTo>
                  <a:pt x="5315712" y="618489"/>
                </a:lnTo>
                <a:lnTo>
                  <a:pt x="5554218" y="562609"/>
                </a:lnTo>
                <a:lnTo>
                  <a:pt x="5665978" y="534669"/>
                </a:lnTo>
                <a:lnTo>
                  <a:pt x="5874766" y="480059"/>
                </a:lnTo>
                <a:lnTo>
                  <a:pt x="5971921" y="452119"/>
                </a:lnTo>
                <a:lnTo>
                  <a:pt x="6064377" y="426719"/>
                </a:lnTo>
                <a:lnTo>
                  <a:pt x="6152261" y="401319"/>
                </a:lnTo>
                <a:lnTo>
                  <a:pt x="6194171" y="389889"/>
                </a:lnTo>
                <a:lnTo>
                  <a:pt x="6234430" y="378459"/>
                </a:lnTo>
                <a:lnTo>
                  <a:pt x="6245974" y="374649"/>
                </a:lnTo>
                <a:lnTo>
                  <a:pt x="6144387" y="374649"/>
                </a:lnTo>
                <a:lnTo>
                  <a:pt x="6144387" y="373379"/>
                </a:lnTo>
                <a:close/>
              </a:path>
              <a:path w="6887845" h="812800">
                <a:moveTo>
                  <a:pt x="775969" y="681989"/>
                </a:moveTo>
                <a:lnTo>
                  <a:pt x="776224" y="683259"/>
                </a:lnTo>
                <a:lnTo>
                  <a:pt x="782345" y="683259"/>
                </a:lnTo>
                <a:lnTo>
                  <a:pt x="775969" y="681989"/>
                </a:lnTo>
                <a:close/>
              </a:path>
              <a:path w="6887845" h="812800">
                <a:moveTo>
                  <a:pt x="200787" y="444499"/>
                </a:moveTo>
                <a:lnTo>
                  <a:pt x="201294" y="445769"/>
                </a:lnTo>
                <a:lnTo>
                  <a:pt x="202199" y="445769"/>
                </a:lnTo>
                <a:lnTo>
                  <a:pt x="200787" y="444499"/>
                </a:lnTo>
                <a:close/>
              </a:path>
              <a:path w="6887845" h="812800">
                <a:moveTo>
                  <a:pt x="6487541" y="253999"/>
                </a:moveTo>
                <a:lnTo>
                  <a:pt x="6459728" y="266699"/>
                </a:lnTo>
                <a:lnTo>
                  <a:pt x="6459982" y="266699"/>
                </a:lnTo>
                <a:lnTo>
                  <a:pt x="6430772" y="278129"/>
                </a:lnTo>
                <a:lnTo>
                  <a:pt x="6400419" y="290829"/>
                </a:lnTo>
                <a:lnTo>
                  <a:pt x="6400673" y="290829"/>
                </a:lnTo>
                <a:lnTo>
                  <a:pt x="6368669" y="302259"/>
                </a:lnTo>
                <a:lnTo>
                  <a:pt x="6368923" y="302259"/>
                </a:lnTo>
                <a:lnTo>
                  <a:pt x="6335395" y="314959"/>
                </a:lnTo>
                <a:lnTo>
                  <a:pt x="6300470" y="326389"/>
                </a:lnTo>
                <a:lnTo>
                  <a:pt x="6300724" y="326389"/>
                </a:lnTo>
                <a:lnTo>
                  <a:pt x="6264021" y="337819"/>
                </a:lnTo>
                <a:lnTo>
                  <a:pt x="6225921" y="350519"/>
                </a:lnTo>
                <a:lnTo>
                  <a:pt x="6186043" y="361949"/>
                </a:lnTo>
                <a:lnTo>
                  <a:pt x="6144387" y="374649"/>
                </a:lnTo>
                <a:lnTo>
                  <a:pt x="6245974" y="374649"/>
                </a:lnTo>
                <a:lnTo>
                  <a:pt x="6272911" y="365759"/>
                </a:lnTo>
                <a:lnTo>
                  <a:pt x="6309741" y="354329"/>
                </a:lnTo>
                <a:lnTo>
                  <a:pt x="6345047" y="341629"/>
                </a:lnTo>
                <a:lnTo>
                  <a:pt x="6378829" y="330199"/>
                </a:lnTo>
                <a:lnTo>
                  <a:pt x="6410960" y="317499"/>
                </a:lnTo>
                <a:lnTo>
                  <a:pt x="6441694" y="304799"/>
                </a:lnTo>
                <a:lnTo>
                  <a:pt x="6471158" y="293369"/>
                </a:lnTo>
                <a:lnTo>
                  <a:pt x="6499225" y="280669"/>
                </a:lnTo>
                <a:lnTo>
                  <a:pt x="6526022" y="269239"/>
                </a:lnTo>
                <a:lnTo>
                  <a:pt x="6551676" y="256539"/>
                </a:lnTo>
                <a:lnTo>
                  <a:pt x="6554385" y="255269"/>
                </a:lnTo>
                <a:lnTo>
                  <a:pt x="6487287" y="255269"/>
                </a:lnTo>
                <a:lnTo>
                  <a:pt x="6487541" y="253999"/>
                </a:lnTo>
                <a:close/>
              </a:path>
              <a:path w="6887845" h="812800">
                <a:moveTo>
                  <a:pt x="117475" y="337819"/>
                </a:moveTo>
                <a:lnTo>
                  <a:pt x="117856" y="339089"/>
                </a:lnTo>
                <a:lnTo>
                  <a:pt x="118244" y="339089"/>
                </a:lnTo>
                <a:lnTo>
                  <a:pt x="117475" y="337819"/>
                </a:lnTo>
                <a:close/>
              </a:path>
              <a:path w="6887845" h="812800">
                <a:moveTo>
                  <a:pt x="6648577" y="170179"/>
                </a:moveTo>
                <a:lnTo>
                  <a:pt x="6628384" y="182879"/>
                </a:lnTo>
                <a:lnTo>
                  <a:pt x="6607556" y="194309"/>
                </a:lnTo>
                <a:lnTo>
                  <a:pt x="6607810" y="194309"/>
                </a:lnTo>
                <a:lnTo>
                  <a:pt x="6585712" y="207009"/>
                </a:lnTo>
                <a:lnTo>
                  <a:pt x="6585966" y="207009"/>
                </a:lnTo>
                <a:lnTo>
                  <a:pt x="6562852" y="218439"/>
                </a:lnTo>
                <a:lnTo>
                  <a:pt x="6563106" y="218439"/>
                </a:lnTo>
                <a:lnTo>
                  <a:pt x="6538849" y="231139"/>
                </a:lnTo>
                <a:lnTo>
                  <a:pt x="6539103" y="231139"/>
                </a:lnTo>
                <a:lnTo>
                  <a:pt x="6513703" y="242569"/>
                </a:lnTo>
                <a:lnTo>
                  <a:pt x="6513957" y="242569"/>
                </a:lnTo>
                <a:lnTo>
                  <a:pt x="6487287" y="255269"/>
                </a:lnTo>
                <a:lnTo>
                  <a:pt x="6554385" y="255269"/>
                </a:lnTo>
                <a:lnTo>
                  <a:pt x="6576060" y="245109"/>
                </a:lnTo>
                <a:lnTo>
                  <a:pt x="6599555" y="232409"/>
                </a:lnTo>
                <a:lnTo>
                  <a:pt x="6621907" y="219709"/>
                </a:lnTo>
                <a:lnTo>
                  <a:pt x="6643116" y="208279"/>
                </a:lnTo>
                <a:lnTo>
                  <a:pt x="6663563" y="195579"/>
                </a:lnTo>
                <a:lnTo>
                  <a:pt x="6683121" y="182879"/>
                </a:lnTo>
                <a:lnTo>
                  <a:pt x="6701917" y="171449"/>
                </a:lnTo>
                <a:lnTo>
                  <a:pt x="6648323" y="171449"/>
                </a:lnTo>
                <a:lnTo>
                  <a:pt x="6648577" y="170179"/>
                </a:lnTo>
                <a:close/>
              </a:path>
              <a:path w="6887845" h="812800">
                <a:moveTo>
                  <a:pt x="60832" y="199389"/>
                </a:moveTo>
                <a:lnTo>
                  <a:pt x="60960" y="200659"/>
                </a:lnTo>
                <a:lnTo>
                  <a:pt x="61220" y="200659"/>
                </a:lnTo>
                <a:lnTo>
                  <a:pt x="60832" y="199389"/>
                </a:lnTo>
                <a:close/>
              </a:path>
              <a:path w="6887845" h="812800">
                <a:moveTo>
                  <a:pt x="6767449" y="86359"/>
                </a:moveTo>
                <a:lnTo>
                  <a:pt x="6752082" y="99059"/>
                </a:lnTo>
                <a:lnTo>
                  <a:pt x="6736334" y="110489"/>
                </a:lnTo>
                <a:lnTo>
                  <a:pt x="6736588" y="110489"/>
                </a:lnTo>
                <a:lnTo>
                  <a:pt x="6720078" y="123189"/>
                </a:lnTo>
                <a:lnTo>
                  <a:pt x="6703187" y="134619"/>
                </a:lnTo>
                <a:lnTo>
                  <a:pt x="6703441" y="134619"/>
                </a:lnTo>
                <a:lnTo>
                  <a:pt x="6685661" y="147319"/>
                </a:lnTo>
                <a:lnTo>
                  <a:pt x="6686042" y="147319"/>
                </a:lnTo>
                <a:lnTo>
                  <a:pt x="6667500" y="158749"/>
                </a:lnTo>
                <a:lnTo>
                  <a:pt x="6648323" y="171449"/>
                </a:lnTo>
                <a:lnTo>
                  <a:pt x="6701917" y="171449"/>
                </a:lnTo>
                <a:lnTo>
                  <a:pt x="6719951" y="158749"/>
                </a:lnTo>
                <a:lnTo>
                  <a:pt x="6737223" y="146049"/>
                </a:lnTo>
                <a:lnTo>
                  <a:pt x="6753860" y="133349"/>
                </a:lnTo>
                <a:lnTo>
                  <a:pt x="6769989" y="121919"/>
                </a:lnTo>
                <a:lnTo>
                  <a:pt x="6785610" y="109219"/>
                </a:lnTo>
                <a:lnTo>
                  <a:pt x="6788401" y="106849"/>
                </a:lnTo>
                <a:lnTo>
                  <a:pt x="6771375" y="87629"/>
                </a:lnTo>
                <a:lnTo>
                  <a:pt x="6766941" y="87629"/>
                </a:lnTo>
                <a:lnTo>
                  <a:pt x="6767449" y="86359"/>
                </a:lnTo>
                <a:close/>
              </a:path>
              <a:path w="6887845" h="812800">
                <a:moveTo>
                  <a:pt x="6856984" y="74929"/>
                </a:moveTo>
                <a:lnTo>
                  <a:pt x="6780149" y="74929"/>
                </a:lnTo>
                <a:lnTo>
                  <a:pt x="6799072" y="97789"/>
                </a:lnTo>
                <a:lnTo>
                  <a:pt x="6788401" y="106849"/>
                </a:lnTo>
                <a:lnTo>
                  <a:pt x="6826504" y="149859"/>
                </a:lnTo>
                <a:lnTo>
                  <a:pt x="6856984" y="74929"/>
                </a:lnTo>
                <a:close/>
              </a:path>
              <a:path w="6887845" h="812800">
                <a:moveTo>
                  <a:pt x="6780149" y="74929"/>
                </a:moveTo>
                <a:lnTo>
                  <a:pt x="6769335" y="85327"/>
                </a:lnTo>
                <a:lnTo>
                  <a:pt x="6788401" y="106849"/>
                </a:lnTo>
                <a:lnTo>
                  <a:pt x="6799072" y="97789"/>
                </a:lnTo>
                <a:lnTo>
                  <a:pt x="6780149" y="74929"/>
                </a:lnTo>
                <a:close/>
              </a:path>
              <a:path w="6887845" h="812800">
                <a:moveTo>
                  <a:pt x="6769335" y="85327"/>
                </a:moveTo>
                <a:lnTo>
                  <a:pt x="6766941" y="87629"/>
                </a:lnTo>
                <a:lnTo>
                  <a:pt x="6771375" y="87629"/>
                </a:lnTo>
                <a:lnTo>
                  <a:pt x="6769335" y="85327"/>
                </a:lnTo>
                <a:close/>
              </a:path>
              <a:path w="6887845" h="812800">
                <a:moveTo>
                  <a:pt x="6887464" y="0"/>
                </a:moveTo>
                <a:lnTo>
                  <a:pt x="6730873" y="41909"/>
                </a:lnTo>
                <a:lnTo>
                  <a:pt x="6769335" y="85327"/>
                </a:lnTo>
                <a:lnTo>
                  <a:pt x="6780149" y="74929"/>
                </a:lnTo>
                <a:lnTo>
                  <a:pt x="6856984" y="74929"/>
                </a:lnTo>
                <a:lnTo>
                  <a:pt x="688746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75</a:t>
            </a:fld>
            <a:endParaRPr spc="-10" dirty="0"/>
          </a:p>
        </p:txBody>
      </p:sp>
      <p:sp>
        <p:nvSpPr>
          <p:cNvPr id="20" name="object 2"/>
          <p:cNvSpPr/>
          <p:nvPr/>
        </p:nvSpPr>
        <p:spPr>
          <a:xfrm rot="5197990">
            <a:off x="709579" y="5914144"/>
            <a:ext cx="485841" cy="998651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399276"/>
            <a:ext cx="771144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3354"/>
              </a:lnSpc>
            </a:pPr>
            <a:r>
              <a:rPr spc="-90" dirty="0"/>
              <a:t>R</a:t>
            </a:r>
            <a:r>
              <a:rPr spc="-15" dirty="0"/>
              <a:t>eferences</a:t>
            </a:r>
          </a:p>
        </p:txBody>
      </p:sp>
      <p:sp>
        <p:nvSpPr>
          <p:cNvPr id="4" name="object 4"/>
          <p:cNvSpPr/>
          <p:nvPr/>
        </p:nvSpPr>
        <p:spPr>
          <a:xfrm>
            <a:off x="1249984" y="4510404"/>
            <a:ext cx="268224" cy="1859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33397" y="4510404"/>
            <a:ext cx="268223" cy="185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35940" y="897421"/>
            <a:ext cx="11270615" cy="5895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086735">
              <a:lnSpc>
                <a:spcPct val="120000"/>
              </a:lnSpc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c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ahan’16]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endan</a:t>
            </a:r>
            <a:r>
              <a:rPr sz="1050" spc="-5" dirty="0">
                <a:latin typeface="Arial"/>
                <a:cs typeface="Arial"/>
              </a:rPr>
              <a:t> M</a:t>
            </a:r>
            <a:r>
              <a:rPr sz="1050" dirty="0">
                <a:latin typeface="Arial"/>
                <a:cs typeface="Arial"/>
              </a:rPr>
              <a:t>c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ahan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Co</a:t>
            </a:r>
            <a:r>
              <a:rPr sz="1050" spc="5" dirty="0">
                <a:latin typeface="Arial"/>
                <a:cs typeface="Arial"/>
              </a:rPr>
              <a:t>mm</a:t>
            </a:r>
            <a:r>
              <a:rPr sz="1050" dirty="0">
                <a:latin typeface="Arial"/>
                <a:cs typeface="Arial"/>
              </a:rPr>
              <a:t>un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ca</a:t>
            </a:r>
            <a:r>
              <a:rPr sz="1050" spc="-2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</a:t>
            </a:r>
            <a:r>
              <a:rPr sz="1050" spc="15" dirty="0">
                <a:latin typeface="Arial"/>
                <a:cs typeface="Arial"/>
              </a:rPr>
              <a:t>n</a:t>
            </a:r>
            <a:r>
              <a:rPr sz="1050" spc="-5" dirty="0">
                <a:latin typeface="Arial"/>
                <a:cs typeface="Arial"/>
              </a:rPr>
              <a:t>-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10" dirty="0">
                <a:latin typeface="Arial"/>
                <a:cs typeface="Arial"/>
              </a:rPr>
              <a:t>ffi</a:t>
            </a:r>
            <a:r>
              <a:rPr sz="1050" dirty="0">
                <a:latin typeface="Arial"/>
                <a:cs typeface="Arial"/>
              </a:rPr>
              <a:t>cient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Deep Ne</a:t>
            </a:r>
            <a:r>
              <a:rPr sz="1050" spc="-10" dirty="0">
                <a:latin typeface="Arial"/>
                <a:cs typeface="Arial"/>
              </a:rPr>
              <a:t>tw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k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om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Decent</a:t>
            </a:r>
            <a:r>
              <a:rPr sz="1050" spc="-10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z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a”,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oog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</a:t>
            </a:r>
            <a:r>
              <a:rPr sz="1050" spc="20" dirty="0">
                <a:latin typeface="Arial"/>
                <a:cs typeface="Arial"/>
              </a:rPr>
              <a:t>1</a:t>
            </a:r>
            <a:r>
              <a:rPr sz="1050" dirty="0">
                <a:latin typeface="Arial"/>
                <a:cs typeface="Arial"/>
              </a:rPr>
              <a:t>6. </a:t>
            </a: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Bona</a:t>
            </a:r>
            <a:r>
              <a:rPr sz="1050" spc="-5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15" dirty="0">
                <a:latin typeface="Arial"/>
                <a:cs typeface="Arial"/>
              </a:rPr>
              <a:t>z</a:t>
            </a:r>
            <a:r>
              <a:rPr sz="1050" dirty="0">
                <a:latin typeface="Arial"/>
                <a:cs typeface="Arial"/>
              </a:rPr>
              <a:t>’19]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Ke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Bona</a:t>
            </a:r>
            <a:r>
              <a:rPr sz="1050" spc="-5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z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To</a:t>
            </a:r>
            <a:r>
              <a:rPr sz="1050" spc="-1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ards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Sca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em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gn”,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oog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Su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18]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Su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Chen.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Experi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en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Parallel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Train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Deep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Neural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Ne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spc="-1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ork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us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odel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eraging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Ju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2018.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1507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6"/>
              </a:rPr>
              <a:t>01239</a:t>
            </a:r>
            <a:endParaRPr sz="1050" dirty="0">
              <a:latin typeface="Arial"/>
              <a:cs typeface="Arial"/>
            </a:endParaRPr>
          </a:p>
          <a:p>
            <a:pPr marL="12700" marR="39370">
              <a:lnSpc>
                <a:spcPct val="120000"/>
              </a:lnSpc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Hegedüs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19]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Hegedüs,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Danne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Je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as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ty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oss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Decent</a:t>
            </a:r>
            <a:r>
              <a:rPr sz="1050" spc="-10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z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Al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erna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o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-10" dirty="0">
                <a:latin typeface="Arial"/>
                <a:cs typeface="Arial"/>
              </a:rPr>
              <a:t> I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oceedings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t</a:t>
            </a:r>
            <a:r>
              <a:rPr sz="1050" dirty="0">
                <a:latin typeface="Arial"/>
                <a:cs typeface="Arial"/>
              </a:rPr>
              <a:t>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14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erna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ional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Con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erence 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Dis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ibu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pu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ing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Techn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ques,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pp.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7</a:t>
            </a:r>
            <a:r>
              <a:rPr sz="1050" spc="10" dirty="0">
                <a:latin typeface="Arial"/>
                <a:cs typeface="Arial"/>
              </a:rPr>
              <a:t>4</a:t>
            </a:r>
            <a:r>
              <a:rPr sz="1050" dirty="0">
                <a:latin typeface="Arial"/>
                <a:cs typeface="Arial"/>
              </a:rPr>
              <a:t>–90,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Jun.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Da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-1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’18]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-1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Vishnu,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10" dirty="0">
                <a:latin typeface="Arial"/>
                <a:cs typeface="Arial"/>
              </a:rPr>
              <a:t>“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oss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5" dirty="0">
                <a:latin typeface="Arial"/>
                <a:cs typeface="Arial"/>
              </a:rPr>
              <a:t>Gr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D</a:t>
            </a:r>
            <a:r>
              <a:rPr sz="1050" dirty="0">
                <a:latin typeface="Arial"/>
                <a:cs typeface="Arial"/>
              </a:rPr>
              <a:t>: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Sca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Deep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us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oss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</a:t>
            </a:r>
            <a:r>
              <a:rPr sz="1050" spc="5" dirty="0">
                <a:latin typeface="Arial"/>
                <a:cs typeface="Arial"/>
              </a:rPr>
              <a:t>mm</a:t>
            </a:r>
            <a:r>
              <a:rPr sz="1050" dirty="0">
                <a:latin typeface="Arial"/>
                <a:cs typeface="Arial"/>
              </a:rPr>
              <a:t>un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ca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based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As</a:t>
            </a:r>
            <a:r>
              <a:rPr sz="1050" spc="-1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nchronous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ad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Descent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ar.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2018.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h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tt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p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://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a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r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xi</a:t>
            </a:r>
            <a:r>
              <a:rPr sz="1050" u="sng" spc="-15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v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o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r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abs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1803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7"/>
              </a:rPr>
              <a:t>05880</a:t>
            </a:r>
            <a:endParaRPr sz="1050" dirty="0">
              <a:latin typeface="Arial"/>
              <a:cs typeface="Arial"/>
            </a:endParaRPr>
          </a:p>
          <a:p>
            <a:pPr marL="12700" marR="1329055">
              <a:lnSpc>
                <a:spcPct val="120000"/>
              </a:lnSpc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u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18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]</a:t>
            </a:r>
            <a:r>
              <a:rPr sz="1050" spc="-10" dirty="0">
                <a:latin typeface="Arial"/>
                <a:cs typeface="Arial"/>
              </a:rPr>
              <a:t> Y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u,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u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T.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Basa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Di</a:t>
            </a:r>
            <a:r>
              <a:rPr sz="1050" spc="5" dirty="0">
                <a:latin typeface="Arial"/>
                <a:cs typeface="Arial"/>
              </a:rPr>
              <a:t>ff</a:t>
            </a:r>
            <a:r>
              <a:rPr sz="1050" dirty="0">
                <a:latin typeface="Arial"/>
                <a:cs typeface="Arial"/>
              </a:rPr>
              <a:t>eren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ly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oss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ad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Descent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EEE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Con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erence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Dec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sion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Con</a:t>
            </a:r>
            <a:r>
              <a:rPr sz="1050" spc="-5" dirty="0">
                <a:latin typeface="Arial"/>
                <a:cs typeface="Arial"/>
              </a:rPr>
              <a:t>tr</a:t>
            </a:r>
            <a:r>
              <a:rPr sz="1050" dirty="0">
                <a:latin typeface="Arial"/>
                <a:cs typeface="Arial"/>
              </a:rPr>
              <a:t>ol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(</a:t>
            </a:r>
            <a:r>
              <a:rPr sz="1050" dirty="0">
                <a:latin typeface="Arial"/>
                <a:cs typeface="Arial"/>
              </a:rPr>
              <a:t>CDC’18),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pp.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277</a:t>
            </a:r>
            <a:r>
              <a:rPr sz="1050" spc="40" dirty="0">
                <a:latin typeface="Arial"/>
                <a:cs typeface="Arial"/>
              </a:rPr>
              <a:t>7</a:t>
            </a:r>
            <a:r>
              <a:rPr sz="1050" dirty="0">
                <a:latin typeface="Arial"/>
                <a:cs typeface="Arial"/>
              </a:rPr>
              <a:t>–2782,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Dec.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</a:t>
            </a:r>
            <a:r>
              <a:rPr sz="1050" spc="5" dirty="0">
                <a:latin typeface="Arial"/>
                <a:cs typeface="Arial"/>
              </a:rPr>
              <a:t>1</a:t>
            </a:r>
            <a:r>
              <a:rPr sz="1050" dirty="0">
                <a:latin typeface="Arial"/>
                <a:cs typeface="Arial"/>
              </a:rPr>
              <a:t>8. </a:t>
            </a:r>
            <a:r>
              <a:rPr sz="1050" spc="-10" dirty="0">
                <a:latin typeface="Arial"/>
                <a:cs typeface="Arial"/>
              </a:rPr>
              <a:t>[G</a:t>
            </a:r>
            <a:r>
              <a:rPr sz="1050" dirty="0">
                <a:latin typeface="Arial"/>
                <a:cs typeface="Arial"/>
              </a:rPr>
              <a:t>uha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19]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N.</a:t>
            </a:r>
            <a:r>
              <a:rPr sz="1050" spc="-10" dirty="0">
                <a:latin typeface="Arial"/>
                <a:cs typeface="Arial"/>
              </a:rPr>
              <a:t> G</a:t>
            </a:r>
            <a:r>
              <a:rPr sz="1050" dirty="0">
                <a:latin typeface="Arial"/>
                <a:cs typeface="Arial"/>
              </a:rPr>
              <a:t>uha,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Tal</a:t>
            </a:r>
            <a:r>
              <a:rPr sz="1050" spc="-1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10" dirty="0">
                <a:latin typeface="Arial"/>
                <a:cs typeface="Arial"/>
              </a:rPr>
              <a:t>k</a:t>
            </a:r>
            <a:r>
              <a:rPr sz="1050" dirty="0">
                <a:latin typeface="Arial"/>
                <a:cs typeface="Arial"/>
              </a:rPr>
              <a:t>ar,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V.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h.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spc="-10" dirty="0">
                <a:latin typeface="Arial"/>
                <a:cs typeface="Arial"/>
              </a:rPr>
              <a:t>O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15" dirty="0">
                <a:latin typeface="Arial"/>
                <a:cs typeface="Arial"/>
              </a:rPr>
              <a:t>e</a:t>
            </a:r>
            <a:r>
              <a:rPr sz="1050" spc="-5" dirty="0">
                <a:latin typeface="Arial"/>
                <a:cs typeface="Arial"/>
              </a:rPr>
              <a:t>-</a:t>
            </a:r>
            <a:r>
              <a:rPr sz="1050" dirty="0">
                <a:latin typeface="Arial"/>
                <a:cs typeface="Arial"/>
              </a:rPr>
              <a:t>Shot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ar.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1902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8"/>
              </a:rPr>
              <a:t>11175</a:t>
            </a:r>
            <a:endParaRPr sz="1050" dirty="0">
              <a:latin typeface="Arial"/>
              <a:cs typeface="Arial"/>
            </a:endParaRPr>
          </a:p>
          <a:p>
            <a:pPr marL="12700" marR="1590675">
              <a:lnSpc>
                <a:spcPct val="120000"/>
              </a:lnSpc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Phong’19]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-5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T.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Phon</a:t>
            </a:r>
            <a:r>
              <a:rPr sz="1050" spc="5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T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T.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Phuong.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ac</a:t>
            </a:r>
            <a:r>
              <a:rPr sz="1050" spc="-5" dirty="0">
                <a:latin typeface="Arial"/>
                <a:cs typeface="Arial"/>
              </a:rPr>
              <a:t>y-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eser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Deep Lea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ng</a:t>
            </a:r>
            <a:r>
              <a:rPr sz="1050" spc="-15" dirty="0">
                <a:latin typeface="Arial"/>
                <a:cs typeface="Arial"/>
              </a:rPr>
              <a:t> v</a:t>
            </a:r>
            <a:r>
              <a:rPr sz="1050" dirty="0">
                <a:latin typeface="Arial"/>
                <a:cs typeface="Arial"/>
              </a:rPr>
              <a:t>ia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3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ght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Trans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ission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Apr.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1809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9"/>
              </a:rPr>
              <a:t>03272</a:t>
            </a:r>
            <a:r>
              <a:rPr sz="1050" dirty="0">
                <a:solidFill>
                  <a:srgbClr val="1E52A2"/>
                </a:solidFill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Tang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19]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Tang,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u, C.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Renggl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S.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Kass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5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Dis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ibu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er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Unreliab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Ne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spc="-1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k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ay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1810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0"/>
              </a:rPr>
              <a:t>07766</a:t>
            </a:r>
            <a:r>
              <a:rPr sz="1050" dirty="0">
                <a:solidFill>
                  <a:srgbClr val="1E52A2"/>
                </a:solidFill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’19]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K.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Sahu,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Zaheer,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 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z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He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erogeneous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Ne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spc="-1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k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''  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Ju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1812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1"/>
              </a:rPr>
              <a:t>06127</a:t>
            </a:r>
            <a:endParaRPr sz="1050" dirty="0">
              <a:latin typeface="Arial"/>
              <a:cs typeface="Arial"/>
            </a:endParaRPr>
          </a:p>
          <a:p>
            <a:pPr marL="12700" marR="1556385">
              <a:lnSpc>
                <a:spcPct val="120000"/>
              </a:lnSpc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Chen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19]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X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Chen,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Chen,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H.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Sun,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Dis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ibu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he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erogeneous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a: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idg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25" dirty="0">
                <a:latin typeface="Arial"/>
                <a:cs typeface="Arial"/>
              </a:rPr>
              <a:t>n</a:t>
            </a:r>
            <a:r>
              <a:rPr sz="1050" dirty="0">
                <a:latin typeface="Arial"/>
                <a:cs typeface="Arial"/>
              </a:rPr>
              <a:t>-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mean</a:t>
            </a:r>
            <a:r>
              <a:rPr sz="1050" spc="-5" dirty="0">
                <a:latin typeface="Arial"/>
                <a:cs typeface="Arial"/>
              </a:rPr>
              <a:t>-</a:t>
            </a:r>
            <a:r>
              <a:rPr sz="1050" dirty="0">
                <a:latin typeface="Arial"/>
                <a:cs typeface="Arial"/>
              </a:rPr>
              <a:t>based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lgori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  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Jun.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1906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2"/>
              </a:rPr>
              <a:t>01736</a:t>
            </a:r>
            <a:endParaRPr sz="1050" dirty="0">
              <a:latin typeface="Arial"/>
              <a:cs typeface="Arial"/>
            </a:endParaRPr>
          </a:p>
          <a:p>
            <a:pPr marL="12700" marR="132715">
              <a:lnSpc>
                <a:spcPct val="120000"/>
              </a:lnSpc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u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18]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u,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iller,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F</a:t>
            </a:r>
            <a:r>
              <a:rPr sz="1050" spc="5" dirty="0">
                <a:latin typeface="Arial"/>
                <a:cs typeface="Arial"/>
              </a:rPr>
              <a:t>A</a:t>
            </a:r>
            <a:r>
              <a:rPr sz="1050" dirty="0">
                <a:latin typeface="Arial"/>
                <a:cs typeface="Arial"/>
              </a:rPr>
              <a:t>DL: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5" dirty="0">
                <a:latin typeface="Arial"/>
                <a:cs typeface="Arial"/>
              </a:rPr>
              <a:t>d</a:t>
            </a:r>
            <a:r>
              <a:rPr sz="1050" spc="-5" dirty="0">
                <a:latin typeface="Arial"/>
                <a:cs typeface="Arial"/>
              </a:rPr>
              <a:t>-</a:t>
            </a:r>
            <a:r>
              <a:rPr sz="1050" dirty="0">
                <a:latin typeface="Arial"/>
                <a:cs typeface="Arial"/>
              </a:rPr>
              <a:t>Au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ono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ous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Deep Lea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Dis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ibu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Elec</a:t>
            </a:r>
            <a:r>
              <a:rPr sz="1050" spc="-5" dirty="0">
                <a:latin typeface="Arial"/>
                <a:cs typeface="Arial"/>
              </a:rPr>
              <a:t>tr</a:t>
            </a:r>
            <a:r>
              <a:rPr sz="1050" dirty="0">
                <a:latin typeface="Arial"/>
                <a:cs typeface="Arial"/>
              </a:rPr>
              <a:t>on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c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Hea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Record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Dec.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</a:t>
            </a:r>
            <a:r>
              <a:rPr sz="1050" spc="20" dirty="0">
                <a:latin typeface="Arial"/>
                <a:cs typeface="Arial"/>
              </a:rPr>
              <a:t>0</a:t>
            </a:r>
            <a:r>
              <a:rPr sz="1050" dirty="0">
                <a:latin typeface="Arial"/>
                <a:cs typeface="Arial"/>
              </a:rPr>
              <a:t>18. 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1811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3"/>
              </a:rPr>
              <a:t>11400</a:t>
            </a:r>
            <a:r>
              <a:rPr sz="1050" dirty="0">
                <a:solidFill>
                  <a:srgbClr val="1E52A2"/>
                </a:solidFill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Bagdasar</a:t>
            </a:r>
            <a:r>
              <a:rPr sz="1050" spc="-1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an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19]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Bagdasar</a:t>
            </a:r>
            <a:r>
              <a:rPr sz="1050" spc="-1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an,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Ve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</a:t>
            </a:r>
            <a:r>
              <a:rPr sz="1050" spc="-1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Hua,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How 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o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bac</a:t>
            </a:r>
            <a:r>
              <a:rPr sz="1050" spc="10" dirty="0">
                <a:latin typeface="Arial"/>
                <a:cs typeface="Arial"/>
              </a:rPr>
              <a:t>k</a:t>
            </a:r>
            <a:r>
              <a:rPr sz="1050" dirty="0">
                <a:latin typeface="Arial"/>
                <a:cs typeface="Arial"/>
              </a:rPr>
              <a:t>door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ar</a:t>
            </a:r>
            <a:r>
              <a:rPr sz="1050" spc="-15" dirty="0">
                <a:latin typeface="Arial"/>
                <a:cs typeface="Arial"/>
              </a:rPr>
              <a:t>X</a:t>
            </a:r>
            <a:r>
              <a:rPr sz="1050" dirty="0">
                <a:latin typeface="Arial"/>
                <a:cs typeface="Arial"/>
              </a:rPr>
              <a:t>iv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prep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int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ar</a:t>
            </a:r>
            <a:r>
              <a:rPr sz="1050" spc="-15" dirty="0">
                <a:latin typeface="Arial"/>
                <a:cs typeface="Arial"/>
              </a:rPr>
              <a:t>X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dirty="0">
                <a:latin typeface="Arial"/>
                <a:cs typeface="Arial"/>
              </a:rPr>
              <a:t>1807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00459, Aug.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1807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4"/>
              </a:rPr>
              <a:t>00459</a:t>
            </a:r>
            <a:r>
              <a:rPr sz="1050" dirty="0">
                <a:solidFill>
                  <a:srgbClr val="1E52A2"/>
                </a:solidFill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Bhagoji’19]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Bhagoj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Cha</a:t>
            </a:r>
            <a:r>
              <a:rPr sz="1050" spc="10" dirty="0">
                <a:latin typeface="Arial"/>
                <a:cs typeface="Arial"/>
              </a:rPr>
              <a:t>k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abor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1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“</a:t>
            </a:r>
            <a:r>
              <a:rPr sz="1050" dirty="0">
                <a:latin typeface="Arial"/>
                <a:cs typeface="Arial"/>
              </a:rPr>
              <a:t>Ana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5" dirty="0">
                <a:latin typeface="Arial"/>
                <a:cs typeface="Arial"/>
              </a:rPr>
              <a:t>yz</a:t>
            </a:r>
            <a:r>
              <a:rPr sz="1050" dirty="0">
                <a:latin typeface="Arial"/>
                <a:cs typeface="Arial"/>
              </a:rPr>
              <a:t>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hrough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ad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ersa</a:t>
            </a:r>
            <a:r>
              <a:rPr sz="1050" spc="-10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ial lens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”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ar</a:t>
            </a:r>
            <a:r>
              <a:rPr sz="1050" spc="-15" dirty="0">
                <a:latin typeface="Arial"/>
                <a:cs typeface="Arial"/>
              </a:rPr>
              <a:t>X</a:t>
            </a:r>
            <a:r>
              <a:rPr sz="1050" dirty="0">
                <a:latin typeface="Arial"/>
                <a:cs typeface="Arial"/>
              </a:rPr>
              <a:t>iv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prep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ar</a:t>
            </a:r>
            <a:r>
              <a:rPr sz="1050" spc="-15" dirty="0">
                <a:latin typeface="Arial"/>
                <a:cs typeface="Arial"/>
              </a:rPr>
              <a:t>X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spc="-10" dirty="0">
                <a:latin typeface="Arial"/>
                <a:cs typeface="Arial"/>
              </a:rPr>
              <a:t>:</a:t>
            </a:r>
            <a:r>
              <a:rPr sz="1050" dirty="0">
                <a:latin typeface="Arial"/>
                <a:cs typeface="Arial"/>
              </a:rPr>
              <a:t>1811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12470,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ar.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p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1811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5"/>
              </a:rPr>
              <a:t>12470</a:t>
            </a:r>
            <a:endParaRPr sz="1050" dirty="0">
              <a:latin typeface="Arial"/>
              <a:cs typeface="Arial"/>
            </a:endParaRPr>
          </a:p>
          <a:p>
            <a:pPr marL="12700" marR="321945">
              <a:lnSpc>
                <a:spcPct val="120000"/>
              </a:lnSpc>
              <a:tabLst>
                <a:tab pos="847725" algn="l"/>
                <a:tab pos="1130935" algn="l"/>
              </a:tabLst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18]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. 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Han,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"Deep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ad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ent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pression: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Reduc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</a:t>
            </a:r>
            <a:r>
              <a:rPr sz="1050" spc="5" dirty="0">
                <a:latin typeface="Arial"/>
                <a:cs typeface="Arial"/>
              </a:rPr>
              <a:t>mm</a:t>
            </a:r>
            <a:r>
              <a:rPr sz="1050" dirty="0">
                <a:latin typeface="Arial"/>
                <a:cs typeface="Arial"/>
              </a:rPr>
              <a:t>un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c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Band</a:t>
            </a:r>
            <a:r>
              <a:rPr sz="1050" spc="-5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id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Dis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ibu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Train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ng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Feb.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2018.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1712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6"/>
              </a:rPr>
              <a:t>01887</a:t>
            </a:r>
            <a:r>
              <a:rPr sz="1050" dirty="0">
                <a:solidFill>
                  <a:srgbClr val="1E52A2"/>
                </a:solidFill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Re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si</a:t>
            </a:r>
            <a:r>
              <a:rPr sz="1050" spc="-15" dirty="0">
                <a:latin typeface="Arial"/>
                <a:cs typeface="Arial"/>
              </a:rPr>
              <a:t>z</a:t>
            </a:r>
            <a:r>
              <a:rPr sz="1050" dirty="0">
                <a:latin typeface="Arial"/>
                <a:cs typeface="Arial"/>
              </a:rPr>
              <a:t>adeh	19	]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Re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si</a:t>
            </a:r>
            <a:r>
              <a:rPr sz="1050" spc="-15" dirty="0">
                <a:latin typeface="Arial"/>
                <a:cs typeface="Arial"/>
              </a:rPr>
              <a:t>z</a:t>
            </a:r>
            <a:r>
              <a:rPr sz="1050" dirty="0">
                <a:latin typeface="Arial"/>
                <a:cs typeface="Arial"/>
              </a:rPr>
              <a:t>ade</a:t>
            </a:r>
            <a:r>
              <a:rPr sz="1050" spc="5" dirty="0">
                <a:latin typeface="Arial"/>
                <a:cs typeface="Arial"/>
              </a:rPr>
              <a:t>h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o</a:t>
            </a:r>
            <a:r>
              <a:rPr sz="1050" spc="10" dirty="0">
                <a:latin typeface="Arial"/>
                <a:cs typeface="Arial"/>
              </a:rPr>
              <a:t>k</a:t>
            </a:r>
            <a:r>
              <a:rPr sz="1050" dirty="0">
                <a:latin typeface="Arial"/>
                <a:cs typeface="Arial"/>
              </a:rPr>
              <a:t>h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ar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"</a:t>
            </a:r>
            <a:r>
              <a:rPr sz="1050" dirty="0">
                <a:latin typeface="Arial"/>
                <a:cs typeface="Arial"/>
              </a:rPr>
              <a:t>FedPA</a:t>
            </a:r>
            <a:r>
              <a:rPr sz="1050" spc="-5" dirty="0">
                <a:latin typeface="Arial"/>
                <a:cs typeface="Arial"/>
              </a:rPr>
              <a:t>Q</a:t>
            </a:r>
            <a:r>
              <a:rPr sz="1050" dirty="0">
                <a:latin typeface="Arial"/>
                <a:cs typeface="Arial"/>
              </a:rPr>
              <a:t>: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</a:t>
            </a:r>
            <a:r>
              <a:rPr sz="1050" spc="5" dirty="0">
                <a:latin typeface="Arial"/>
                <a:cs typeface="Arial"/>
              </a:rPr>
              <a:t>mm</a:t>
            </a:r>
            <a:r>
              <a:rPr sz="1050" dirty="0">
                <a:latin typeface="Arial"/>
                <a:cs typeface="Arial"/>
              </a:rPr>
              <a:t>un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ca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o</a:t>
            </a:r>
            <a:r>
              <a:rPr sz="1050" spc="5" dirty="0">
                <a:latin typeface="Arial"/>
                <a:cs typeface="Arial"/>
              </a:rPr>
              <a:t>n</a:t>
            </a:r>
            <a:r>
              <a:rPr sz="1050" spc="-5" dirty="0">
                <a:latin typeface="Arial"/>
                <a:cs typeface="Arial"/>
              </a:rPr>
              <a:t>-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10" dirty="0">
                <a:latin typeface="Arial"/>
                <a:cs typeface="Arial"/>
              </a:rPr>
              <a:t>ffi</a:t>
            </a:r>
            <a:r>
              <a:rPr sz="1050" dirty="0">
                <a:latin typeface="Arial"/>
                <a:cs typeface="Arial"/>
              </a:rPr>
              <a:t>cient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hod </a:t>
            </a:r>
            <a:r>
              <a:rPr sz="1050" spc="-1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h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Period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c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eraging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</a:t>
            </a:r>
            <a:r>
              <a:rPr sz="1050" spc="-10" dirty="0">
                <a:latin typeface="Arial"/>
                <a:cs typeface="Arial"/>
              </a:rPr>
              <a:t>Q</a:t>
            </a:r>
            <a:r>
              <a:rPr sz="1050" dirty="0">
                <a:latin typeface="Arial"/>
                <a:cs typeface="Arial"/>
              </a:rPr>
              <a:t>uanti</a:t>
            </a:r>
            <a:r>
              <a:rPr sz="1050" spc="-10" dirty="0">
                <a:latin typeface="Arial"/>
                <a:cs typeface="Arial"/>
              </a:rPr>
              <a:t>z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</a:t>
            </a:r>
            <a:r>
              <a:rPr sz="1050" dirty="0">
                <a:latin typeface="Arial"/>
                <a:cs typeface="Arial"/>
              </a:rPr>
              <a:t>c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1909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7"/>
              </a:rPr>
              <a:t>13014</a:t>
            </a:r>
            <a:endParaRPr sz="1050" dirty="0">
              <a:latin typeface="Arial"/>
              <a:cs typeface="Arial"/>
            </a:endParaRPr>
          </a:p>
          <a:p>
            <a:pPr marL="12700" marR="154940">
              <a:lnSpc>
                <a:spcPts val="1520"/>
              </a:lnSpc>
              <a:spcBef>
                <a:spcPts val="85"/>
              </a:spcBef>
            </a:pPr>
            <a:r>
              <a:rPr sz="1050" spc="-20" dirty="0">
                <a:latin typeface="Arial"/>
                <a:cs typeface="Arial"/>
              </a:rPr>
              <a:t>[</a:t>
            </a:r>
            <a:r>
              <a:rPr sz="1050" spc="3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ang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19]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3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ang,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2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2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ang,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B.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"CMFL: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iga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</a:t>
            </a:r>
            <a:r>
              <a:rPr sz="1050" spc="5" dirty="0">
                <a:latin typeface="Arial"/>
                <a:cs typeface="Arial"/>
              </a:rPr>
              <a:t>mm</a:t>
            </a:r>
            <a:r>
              <a:rPr sz="1050" dirty="0">
                <a:latin typeface="Arial"/>
                <a:cs typeface="Arial"/>
              </a:rPr>
              <a:t>un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ca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erhead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Ju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35" dirty="0">
                <a:latin typeface="Arial"/>
                <a:cs typeface="Arial"/>
              </a:rPr>
              <a:t>e</a:t>
            </a:r>
            <a:r>
              <a:rPr sz="1050" dirty="0">
                <a:latin typeface="Arial"/>
                <a:cs typeface="Arial"/>
              </a:rPr>
              <a:t>: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//www.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cse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us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h</a:t>
            </a:r>
            <a:r>
              <a:rPr sz="1050" u="sng" spc="10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k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/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~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w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e</a:t>
            </a:r>
            <a:r>
              <a:rPr sz="1050" u="sng" spc="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w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a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pape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r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s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c</a:t>
            </a:r>
            <a:r>
              <a:rPr sz="1050" u="sng" spc="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mfl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-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icdc</a:t>
            </a:r>
            <a:r>
              <a:rPr sz="1050" u="sng" spc="-1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s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19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8"/>
              </a:rPr>
              <a:t>pdf</a:t>
            </a:r>
            <a:r>
              <a:rPr sz="1050" dirty="0">
                <a:solidFill>
                  <a:srgbClr val="1E52A2"/>
                </a:solidFill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Konečný’17</a:t>
            </a:r>
            <a:r>
              <a:rPr sz="1050" spc="-5" dirty="0">
                <a:latin typeface="Arial"/>
                <a:cs typeface="Arial"/>
              </a:rPr>
              <a:t>]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endan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c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ahan,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"Federa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Learning: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eg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es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spc="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pro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</a:t>
            </a:r>
            <a:r>
              <a:rPr sz="1050" spc="5" dirty="0">
                <a:latin typeface="Arial"/>
                <a:cs typeface="Arial"/>
              </a:rPr>
              <a:t>mm</a:t>
            </a:r>
            <a:r>
              <a:rPr sz="1050" dirty="0">
                <a:latin typeface="Arial"/>
                <a:cs typeface="Arial"/>
              </a:rPr>
              <a:t>un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ca</a:t>
            </a:r>
            <a:r>
              <a:rPr sz="1050" spc="-2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5" dirty="0">
                <a:latin typeface="Arial"/>
                <a:cs typeface="Arial"/>
              </a:rPr>
              <a:t>ff</a:t>
            </a:r>
            <a:r>
              <a:rPr sz="1050" dirty="0">
                <a:latin typeface="Arial"/>
                <a:cs typeface="Arial"/>
              </a:rPr>
              <a:t>icien</a:t>
            </a:r>
            <a:r>
              <a:rPr sz="1050" spc="-15" dirty="0">
                <a:latin typeface="Arial"/>
                <a:cs typeface="Arial"/>
              </a:rPr>
              <a:t>cy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O</a:t>
            </a:r>
            <a:r>
              <a:rPr sz="1050" dirty="0">
                <a:latin typeface="Arial"/>
                <a:cs typeface="Arial"/>
              </a:rPr>
              <a:t>c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2017.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1903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0742</a:t>
            </a:r>
            <a:endParaRPr sz="1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Bona</a:t>
            </a:r>
            <a:r>
              <a:rPr sz="1050" spc="-5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spc="-15" dirty="0">
                <a:latin typeface="Arial"/>
                <a:cs typeface="Arial"/>
              </a:rPr>
              <a:t>z</a:t>
            </a:r>
            <a:r>
              <a:rPr sz="1050" dirty="0">
                <a:latin typeface="Arial"/>
                <a:cs typeface="Arial"/>
              </a:rPr>
              <a:t>’16]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K.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Bona</a:t>
            </a:r>
            <a:r>
              <a:rPr sz="1050" spc="-5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tz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"Prac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ical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Secure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Aggrega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Use</a:t>
            </a:r>
            <a:r>
              <a:rPr sz="1050" spc="10" dirty="0">
                <a:latin typeface="Arial"/>
                <a:cs typeface="Arial"/>
              </a:rPr>
              <a:t>r</a:t>
            </a:r>
            <a:r>
              <a:rPr sz="1050" spc="-5" dirty="0">
                <a:latin typeface="Arial"/>
                <a:cs typeface="Arial"/>
              </a:rPr>
              <a:t>-</a:t>
            </a:r>
            <a:r>
              <a:rPr sz="1050" dirty="0">
                <a:latin typeface="Arial"/>
                <a:cs typeface="Arial"/>
              </a:rPr>
              <a:t>He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d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No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. 2016.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1611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0448</a:t>
            </a:r>
            <a:endParaRPr sz="1050" dirty="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Kang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19]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Kang,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Z.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X</a:t>
            </a:r>
            <a:r>
              <a:rPr sz="1050" dirty="0">
                <a:latin typeface="Arial"/>
                <a:cs typeface="Arial"/>
              </a:rPr>
              <a:t>iong,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ncenti</a:t>
            </a:r>
            <a:r>
              <a:rPr sz="1050" spc="-10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Des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gn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5" dirty="0">
                <a:latin typeface="Arial"/>
                <a:cs typeface="Arial"/>
              </a:rPr>
              <a:t>ff</a:t>
            </a:r>
            <a:r>
              <a:rPr sz="1050" dirty="0">
                <a:latin typeface="Arial"/>
                <a:cs typeface="Arial"/>
              </a:rPr>
              <a:t>icient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in</a:t>
            </a:r>
            <a:r>
              <a:rPr sz="1050" spc="-5" dirty="0">
                <a:latin typeface="Arial"/>
                <a:cs typeface="Arial"/>
              </a:rPr>
              <a:t> M</a:t>
            </a:r>
            <a:r>
              <a:rPr sz="1050" dirty="0">
                <a:latin typeface="Arial"/>
                <a:cs typeface="Arial"/>
              </a:rPr>
              <a:t>ob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Ne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spc="-1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5" dirty="0">
                <a:latin typeface="Arial"/>
                <a:cs typeface="Arial"/>
              </a:rPr>
              <a:t>k</a:t>
            </a:r>
            <a:r>
              <a:rPr sz="1050" dirty="0">
                <a:latin typeface="Arial"/>
                <a:cs typeface="Arial"/>
              </a:rPr>
              <a:t>s: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Con</a:t>
            </a:r>
            <a:r>
              <a:rPr sz="1050" spc="-5" dirty="0">
                <a:latin typeface="Arial"/>
                <a:cs typeface="Arial"/>
              </a:rPr>
              <a:t>tr</a:t>
            </a:r>
            <a:r>
              <a:rPr sz="1050" dirty="0">
                <a:latin typeface="Arial"/>
                <a:cs typeface="Arial"/>
              </a:rPr>
              <a:t>act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Theory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Approach</a:t>
            </a:r>
            <a:r>
              <a:rPr sz="1050" spc="-10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spc="-5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ay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spc="3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1905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19"/>
              </a:rPr>
              <a:t>07479</a:t>
            </a:r>
            <a:r>
              <a:rPr sz="1050" dirty="0">
                <a:solidFill>
                  <a:srgbClr val="1E52A2"/>
                </a:solidFill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Richardson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19]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Richardson,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A. F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los</a:t>
            </a:r>
            <a:r>
              <a:rPr sz="1050" spc="-5" dirty="0">
                <a:latin typeface="Arial"/>
                <a:cs typeface="Arial"/>
              </a:rPr>
              <a:t>-</a:t>
            </a:r>
            <a:r>
              <a:rPr sz="1050" dirty="0">
                <a:latin typeface="Arial"/>
                <a:cs typeface="Arial"/>
              </a:rPr>
              <a:t>Ra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sika</a:t>
            </a:r>
            <a:r>
              <a:rPr sz="1050" spc="5" dirty="0">
                <a:latin typeface="Arial"/>
                <a:cs typeface="Arial"/>
              </a:rPr>
              <a:t>s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B.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Fal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ing</a:t>
            </a:r>
            <a:r>
              <a:rPr sz="1050" spc="5" dirty="0">
                <a:latin typeface="Arial"/>
                <a:cs typeface="Arial"/>
              </a:rPr>
              <a:t>s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"Re</a:t>
            </a:r>
            <a:r>
              <a:rPr sz="1050" spc="-1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arding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Hig</a:t>
            </a:r>
            <a:r>
              <a:rPr sz="1050" spc="5" dirty="0">
                <a:latin typeface="Arial"/>
                <a:cs typeface="Arial"/>
              </a:rPr>
              <a:t>h</a:t>
            </a:r>
            <a:r>
              <a:rPr sz="1050" spc="-5" dirty="0">
                <a:latin typeface="Arial"/>
                <a:cs typeface="Arial"/>
              </a:rPr>
              <a:t>-</a:t>
            </a:r>
            <a:r>
              <a:rPr sz="1050" spc="-10" dirty="0">
                <a:latin typeface="Arial"/>
                <a:cs typeface="Arial"/>
              </a:rPr>
              <a:t>Q</a:t>
            </a:r>
            <a:r>
              <a:rPr sz="1050" dirty="0">
                <a:latin typeface="Arial"/>
                <a:cs typeface="Arial"/>
              </a:rPr>
              <a:t>ua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y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ia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n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luence</a:t>
            </a:r>
            <a:r>
              <a:rPr sz="1050" spc="-3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Func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ions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Aug.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1908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0"/>
              </a:rPr>
              <a:t>11598</a:t>
            </a:r>
            <a:endParaRPr sz="1050" dirty="0">
              <a:latin typeface="Arial"/>
              <a:cs typeface="Arial"/>
            </a:endParaRPr>
          </a:p>
          <a:p>
            <a:pPr marL="12700" marR="742315">
              <a:lnSpc>
                <a:spcPct val="120000"/>
              </a:lnSpc>
            </a:pPr>
            <a:r>
              <a:rPr sz="1050" spc="-10" dirty="0">
                <a:latin typeface="Arial"/>
                <a:cs typeface="Arial"/>
              </a:rPr>
              <a:t>[</a:t>
            </a:r>
            <a:r>
              <a:rPr sz="1050" dirty="0">
                <a:latin typeface="Arial"/>
                <a:cs typeface="Arial"/>
              </a:rPr>
              <a:t>Feng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18]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Feng,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D.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Ni</a:t>
            </a:r>
            <a:r>
              <a:rPr sz="1050" spc="-15" dirty="0">
                <a:latin typeface="Arial"/>
                <a:cs typeface="Arial"/>
              </a:rPr>
              <a:t>y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o,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et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spc="-10" dirty="0">
                <a:latin typeface="Arial"/>
                <a:cs typeface="Arial"/>
              </a:rPr>
              <a:t>.</a:t>
            </a:r>
            <a:r>
              <a:rPr sz="1050" dirty="0">
                <a:latin typeface="Arial"/>
                <a:cs typeface="Arial"/>
              </a:rPr>
              <a:t>,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"Joint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Ser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ice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icing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Coope</a:t>
            </a:r>
            <a:r>
              <a:rPr sz="1050" spc="-5" dirty="0">
                <a:latin typeface="Arial"/>
                <a:cs typeface="Arial"/>
              </a:rPr>
              <a:t>r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Re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ay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</a:t>
            </a:r>
            <a:r>
              <a:rPr sz="1050" spc="5" dirty="0">
                <a:latin typeface="Arial"/>
                <a:cs typeface="Arial"/>
              </a:rPr>
              <a:t>mm</a:t>
            </a:r>
            <a:r>
              <a:rPr sz="1050" dirty="0">
                <a:latin typeface="Arial"/>
                <a:cs typeface="Arial"/>
              </a:rPr>
              <a:t>un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ca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</a:t>
            </a:r>
            <a:r>
              <a:rPr sz="1050" spc="-40" dirty="0">
                <a:latin typeface="Arial"/>
                <a:cs typeface="Arial"/>
              </a:rPr>
              <a:t> </a:t>
            </a:r>
            <a:r>
              <a:rPr sz="1050" spc="5" dirty="0">
                <a:latin typeface="Arial"/>
                <a:cs typeface="Arial"/>
              </a:rPr>
              <a:t>f</a:t>
            </a:r>
            <a:r>
              <a:rPr sz="1050" dirty="0">
                <a:latin typeface="Arial"/>
                <a:cs typeface="Arial"/>
              </a:rPr>
              <a:t>or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" 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No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2018.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15" dirty="0">
                <a:latin typeface="Arial"/>
                <a:cs typeface="Arial"/>
              </a:rPr>
              <a:t>v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5" dirty="0">
                <a:latin typeface="Arial"/>
                <a:cs typeface="Arial"/>
              </a:rPr>
              <a:t>i</a:t>
            </a:r>
            <a:r>
              <a:rPr sz="1050" dirty="0">
                <a:latin typeface="Arial"/>
                <a:cs typeface="Arial"/>
              </a:rPr>
              <a:t>lab</a:t>
            </a:r>
            <a:r>
              <a:rPr sz="1050" spc="5" dirty="0">
                <a:latin typeface="Arial"/>
                <a:cs typeface="Arial"/>
              </a:rPr>
              <a:t>l</a:t>
            </a:r>
            <a:r>
              <a:rPr sz="1050" dirty="0">
                <a:latin typeface="Arial"/>
                <a:cs typeface="Arial"/>
              </a:rPr>
              <a:t>e:</a:t>
            </a:r>
            <a:r>
              <a:rPr sz="1050" spc="25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1811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  <a:hlinkClick r:id="rId21"/>
              </a:rPr>
              <a:t>12082</a:t>
            </a:r>
            <a:r>
              <a:rPr sz="1050" dirty="0">
                <a:solidFill>
                  <a:srgbClr val="1E52A2"/>
                </a:solidFill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[</a:t>
            </a:r>
            <a:r>
              <a:rPr sz="1050" spc="3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ang</a:t>
            </a:r>
            <a:r>
              <a:rPr sz="1050" spc="5" dirty="0">
                <a:latin typeface="Arial"/>
                <a:cs typeface="Arial"/>
              </a:rPr>
              <a:t>’</a:t>
            </a:r>
            <a:r>
              <a:rPr sz="1050" dirty="0">
                <a:latin typeface="Arial"/>
                <a:cs typeface="Arial"/>
              </a:rPr>
              <a:t>19]</a:t>
            </a:r>
            <a:r>
              <a:rPr sz="1050" spc="-45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G</a:t>
            </a:r>
            <a:r>
              <a:rPr sz="1050" dirty="0">
                <a:latin typeface="Arial"/>
                <a:cs typeface="Arial"/>
              </a:rPr>
              <a:t>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spc="30" dirty="0">
                <a:latin typeface="Arial"/>
                <a:cs typeface="Arial"/>
              </a:rPr>
              <a:t>W</a:t>
            </a:r>
            <a:r>
              <a:rPr sz="1050" dirty="0">
                <a:latin typeface="Arial"/>
                <a:cs typeface="Arial"/>
              </a:rPr>
              <a:t>ang,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C.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Dang,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 Z.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Zhou,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-10" dirty="0">
                <a:latin typeface="Arial"/>
                <a:cs typeface="Arial"/>
              </a:rPr>
              <a:t>M</a:t>
            </a:r>
            <a:r>
              <a:rPr sz="1050" dirty="0">
                <a:latin typeface="Arial"/>
                <a:cs typeface="Arial"/>
              </a:rPr>
              <a:t>easure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Con</a:t>
            </a:r>
            <a:r>
              <a:rPr sz="1050" spc="-5" dirty="0">
                <a:latin typeface="Arial"/>
                <a:cs typeface="Arial"/>
              </a:rPr>
              <a:t>tr</a:t>
            </a:r>
            <a:r>
              <a:rPr sz="1050" dirty="0">
                <a:latin typeface="Arial"/>
                <a:cs typeface="Arial"/>
              </a:rPr>
              <a:t>ibu</a:t>
            </a:r>
            <a:r>
              <a:rPr sz="1050" spc="-5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ion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of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Par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icipants</a:t>
            </a:r>
            <a:r>
              <a:rPr sz="1050" spc="-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Federa</a:t>
            </a:r>
            <a:r>
              <a:rPr sz="1050" spc="-10" dirty="0">
                <a:latin typeface="Arial"/>
                <a:cs typeface="Arial"/>
              </a:rPr>
              <a:t>t</a:t>
            </a:r>
            <a:r>
              <a:rPr sz="1050" dirty="0">
                <a:latin typeface="Arial"/>
                <a:cs typeface="Arial"/>
              </a:rPr>
              <a:t>ed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</a:t>
            </a:r>
            <a:r>
              <a:rPr sz="1050" spc="-5" dirty="0">
                <a:latin typeface="Arial"/>
                <a:cs typeface="Arial"/>
              </a:rPr>
              <a:t>,</a:t>
            </a:r>
            <a:r>
              <a:rPr sz="1050" dirty="0">
                <a:latin typeface="Arial"/>
                <a:cs typeface="Arial"/>
              </a:rPr>
              <a:t>"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Sep.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2019.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h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</a:rPr>
              <a:t>t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t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ps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</a:rPr>
              <a:t>: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//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arxi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v.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org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abs</a:t>
            </a:r>
            <a:r>
              <a:rPr sz="1050" u="sng" spc="-5" dirty="0">
                <a:solidFill>
                  <a:srgbClr val="1E52A2"/>
                </a:solidFill>
                <a:latin typeface="Arial"/>
                <a:cs typeface="Arial"/>
              </a:rPr>
              <a:t>/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1909</a:t>
            </a:r>
            <a:r>
              <a:rPr sz="1050" u="sng" spc="-10" dirty="0">
                <a:solidFill>
                  <a:srgbClr val="1E52A2"/>
                </a:solidFill>
                <a:latin typeface="Arial"/>
                <a:cs typeface="Arial"/>
              </a:rPr>
              <a:t>.</a:t>
            </a:r>
            <a:r>
              <a:rPr sz="1050" u="sng" dirty="0">
                <a:solidFill>
                  <a:srgbClr val="1E52A2"/>
                </a:solidFill>
                <a:latin typeface="Arial"/>
                <a:cs typeface="Arial"/>
              </a:rPr>
              <a:t>0852</a:t>
            </a:r>
            <a:endParaRPr sz="10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R="430530" algn="r">
              <a:lnSpc>
                <a:spcPct val="100000"/>
              </a:lnSpc>
              <a:spcBef>
                <a:spcPts val="640"/>
              </a:spcBef>
            </a:pPr>
            <a:r>
              <a:rPr sz="1050" dirty="0">
                <a:solidFill>
                  <a:srgbClr val="C00000"/>
                </a:solidFill>
                <a:latin typeface="Microsoft YaHei"/>
                <a:cs typeface="Microsoft YaHei"/>
              </a:rPr>
              <a:t>76</a:t>
            </a:r>
            <a:endParaRPr sz="1050" dirty="0">
              <a:latin typeface="Microsoft YaHei"/>
              <a:cs typeface="Microsoft YaHei"/>
            </a:endParaRPr>
          </a:p>
          <a:p>
            <a:pPr marL="844550" algn="ctr">
              <a:lnSpc>
                <a:spcPct val="100000"/>
              </a:lnSpc>
              <a:spcBef>
                <a:spcPts val="365"/>
              </a:spcBef>
            </a:pPr>
            <a:r>
              <a:rPr sz="800" dirty="0">
                <a:latin typeface="Calibri"/>
                <a:cs typeface="Calibri"/>
              </a:rPr>
              <a:t>A</a:t>
            </a:r>
            <a:r>
              <a:rPr sz="800" spc="-5" dirty="0">
                <a:latin typeface="Calibri"/>
                <a:cs typeface="Calibri"/>
              </a:rPr>
              <a:t>l</a:t>
            </a:r>
            <a:r>
              <a:rPr sz="800" dirty="0">
                <a:latin typeface="Calibri"/>
                <a:cs typeface="Calibri"/>
              </a:rPr>
              <a:t>l</a:t>
            </a:r>
            <a:r>
              <a:rPr sz="800" spc="-5" dirty="0">
                <a:latin typeface="Calibri"/>
                <a:cs typeface="Calibri"/>
              </a:rPr>
              <a:t> </a:t>
            </a:r>
            <a:r>
              <a:rPr sz="800" spc="-10" dirty="0">
                <a:latin typeface="Calibri"/>
                <a:cs typeface="Calibri"/>
              </a:rPr>
              <a:t>r</a:t>
            </a:r>
            <a:r>
              <a:rPr sz="800" spc="-5" dirty="0">
                <a:latin typeface="Calibri"/>
                <a:cs typeface="Calibri"/>
              </a:rPr>
              <a:t>i</a:t>
            </a:r>
            <a:r>
              <a:rPr sz="800" spc="5" dirty="0">
                <a:latin typeface="Calibri"/>
                <a:cs typeface="Calibri"/>
              </a:rPr>
              <a:t>g</a:t>
            </a:r>
            <a:r>
              <a:rPr sz="800" spc="-5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 re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e</a:t>
            </a:r>
            <a:r>
              <a:rPr sz="800" spc="-5" dirty="0">
                <a:latin typeface="Calibri"/>
                <a:cs typeface="Calibri"/>
              </a:rPr>
              <a:t>rved</a:t>
            </a:r>
            <a:r>
              <a:rPr sz="800" dirty="0">
                <a:latin typeface="Calibri"/>
                <a:cs typeface="Calibri"/>
              </a:rPr>
              <a:t>.</a:t>
            </a:r>
            <a:r>
              <a:rPr sz="800" spc="1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N</a:t>
            </a:r>
            <a:r>
              <a:rPr sz="80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 d</a:t>
            </a:r>
            <a:r>
              <a:rPr sz="800" spc="-10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ribu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io</a:t>
            </a:r>
            <a:r>
              <a:rPr sz="800" dirty="0">
                <a:latin typeface="Calibri"/>
                <a:cs typeface="Calibri"/>
              </a:rPr>
              <a:t>n</a:t>
            </a:r>
            <a:r>
              <a:rPr sz="800" spc="30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w</a:t>
            </a:r>
            <a:r>
              <a:rPr sz="800" spc="-5" dirty="0">
                <a:latin typeface="Calibri"/>
                <a:cs typeface="Calibri"/>
              </a:rPr>
              <a:t>i</a:t>
            </a:r>
            <a:r>
              <a:rPr sz="800" spc="-10" dirty="0">
                <a:latin typeface="Calibri"/>
                <a:cs typeface="Calibri"/>
              </a:rPr>
              <a:t>t</a:t>
            </a:r>
            <a:r>
              <a:rPr sz="800" spc="-5" dirty="0">
                <a:latin typeface="Calibri"/>
                <a:cs typeface="Calibri"/>
              </a:rPr>
              <a:t>h</a:t>
            </a:r>
            <a:r>
              <a:rPr sz="800" spc="-10" dirty="0">
                <a:latin typeface="Calibri"/>
                <a:cs typeface="Calibri"/>
              </a:rPr>
              <a:t>o</a:t>
            </a:r>
            <a:r>
              <a:rPr sz="800" spc="-5" dirty="0">
                <a:latin typeface="Calibri"/>
                <a:cs typeface="Calibri"/>
              </a:rPr>
              <a:t>u</a:t>
            </a:r>
            <a:r>
              <a:rPr sz="800" dirty="0">
                <a:latin typeface="Calibri"/>
                <a:cs typeface="Calibri"/>
              </a:rPr>
              <a:t>t </a:t>
            </a:r>
            <a:r>
              <a:rPr sz="800" spc="-5" dirty="0">
                <a:latin typeface="Calibri"/>
                <a:cs typeface="Calibri"/>
              </a:rPr>
              <a:t>p</a:t>
            </a:r>
            <a:r>
              <a:rPr sz="800" spc="-10" dirty="0">
                <a:latin typeface="Calibri"/>
                <a:cs typeface="Calibri"/>
              </a:rPr>
              <a:t>e</a:t>
            </a:r>
            <a:r>
              <a:rPr sz="800" spc="-5" dirty="0">
                <a:latin typeface="Calibri"/>
                <a:cs typeface="Calibri"/>
              </a:rPr>
              <a:t>r</a:t>
            </a:r>
            <a:r>
              <a:rPr sz="800" spc="5" dirty="0">
                <a:latin typeface="Calibri"/>
                <a:cs typeface="Calibri"/>
              </a:rPr>
              <a:t>m</a:t>
            </a:r>
            <a:r>
              <a:rPr sz="800" spc="-5" dirty="0">
                <a:latin typeface="Calibri"/>
                <a:cs typeface="Calibri"/>
              </a:rPr>
              <a:t>i</a:t>
            </a:r>
            <a:r>
              <a:rPr sz="800" dirty="0">
                <a:latin typeface="Calibri"/>
                <a:cs typeface="Calibri"/>
              </a:rPr>
              <a:t>s</a:t>
            </a:r>
            <a:r>
              <a:rPr sz="800" spc="-5" dirty="0">
                <a:latin typeface="Calibri"/>
                <a:cs typeface="Calibri"/>
              </a:rPr>
              <a:t>sio</a:t>
            </a:r>
            <a:r>
              <a:rPr sz="800" dirty="0">
                <a:latin typeface="Calibri"/>
                <a:cs typeface="Calibri"/>
              </a:rPr>
              <a:t>n</a:t>
            </a:r>
          </a:p>
        </p:txBody>
      </p:sp>
      <p:sp>
        <p:nvSpPr>
          <p:cNvPr id="7" name="object 2"/>
          <p:cNvSpPr/>
          <p:nvPr/>
        </p:nvSpPr>
        <p:spPr>
          <a:xfrm rot="5197990">
            <a:off x="1290477" y="5246105"/>
            <a:ext cx="485841" cy="2463625"/>
          </a:xfrm>
          <a:custGeom>
            <a:avLst/>
            <a:gdLst/>
            <a:ahLst/>
            <a:cxnLst/>
            <a:rect l="l" t="t" r="r" b="b"/>
            <a:pathLst>
              <a:path w="1564640" h="1360804">
                <a:moveTo>
                  <a:pt x="1018293" y="0"/>
                </a:moveTo>
                <a:lnTo>
                  <a:pt x="0" y="1360321"/>
                </a:lnTo>
                <a:lnTo>
                  <a:pt x="1564069" y="1360321"/>
                </a:lnTo>
                <a:lnTo>
                  <a:pt x="1564069" y="1327460"/>
                </a:lnTo>
                <a:lnTo>
                  <a:pt x="1018293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857755"/>
            <a:ext cx="12191999" cy="5000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167373" y="5094604"/>
            <a:ext cx="5271770" cy="1763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43483" y="5114544"/>
            <a:ext cx="5205984" cy="17434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832092" y="3572255"/>
            <a:ext cx="1502663" cy="1283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3459479" y="3584447"/>
            <a:ext cx="1552955" cy="1325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5326379" y="4346447"/>
            <a:ext cx="1191768" cy="10165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045">
              <a:lnSpc>
                <a:spcPct val="100000"/>
              </a:lnSpc>
            </a:pPr>
            <a:fld id="{81D60167-4931-47E6-BA6A-407CBD079E47}" type="slidenum">
              <a:rPr spc="-10" dirty="0"/>
              <a:t>8</a:t>
            </a:fld>
            <a:endParaRPr spc="-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824" rIns="0" bIns="0" rtlCol="0">
            <a:spAutoFit/>
          </a:bodyPr>
          <a:lstStyle/>
          <a:p>
            <a:pPr marL="307975">
              <a:lnSpc>
                <a:spcPts val="3835"/>
              </a:lnSpc>
            </a:pPr>
            <a:r>
              <a:rPr sz="3200" spc="-5" dirty="0"/>
              <a:t>Fe</a:t>
            </a:r>
            <a:r>
              <a:rPr sz="3200" spc="-15" dirty="0"/>
              <a:t>d</a:t>
            </a:r>
            <a:r>
              <a:rPr sz="3200" spc="-5" dirty="0"/>
              <a:t>er</a:t>
            </a:r>
            <a:r>
              <a:rPr sz="3200" spc="-10" dirty="0"/>
              <a:t>a</a:t>
            </a:r>
            <a:r>
              <a:rPr sz="3200" spc="-5" dirty="0"/>
              <a:t>t</a:t>
            </a:r>
            <a:r>
              <a:rPr sz="3200" spc="-10" dirty="0"/>
              <a:t>e</a:t>
            </a:r>
            <a:r>
              <a:rPr sz="3200" dirty="0"/>
              <a:t>d Le</a:t>
            </a:r>
            <a:r>
              <a:rPr sz="3200" spc="-10" dirty="0"/>
              <a:t>a</a:t>
            </a:r>
            <a:r>
              <a:rPr sz="3200" dirty="0"/>
              <a:t>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277" y="1207444"/>
            <a:ext cx="3664585" cy="283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431800" indent="-228600">
              <a:lnSpc>
                <a:spcPct val="100000"/>
              </a:lnSpc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800" dirty="0">
                <a:latin typeface="Arial"/>
                <a:cs typeface="Arial"/>
              </a:rPr>
              <a:t>Move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o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s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ste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 d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ta; D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ta us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u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vis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b</a:t>
            </a:r>
            <a:r>
              <a:rPr sz="1800" spc="-1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e.</a:t>
            </a:r>
          </a:p>
          <a:p>
            <a:pPr marL="241300" marR="5080" indent="-228600">
              <a:lnSpc>
                <a:spcPts val="1939"/>
              </a:lnSpc>
              <a:spcBef>
                <a:spcPts val="1025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800" dirty="0">
                <a:latin typeface="Arial"/>
                <a:cs typeface="Arial"/>
              </a:rPr>
              <a:t>Mult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-p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rty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</a:t>
            </a:r>
            <a:r>
              <a:rPr sz="1800" spc="-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ith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ut e</a:t>
            </a:r>
            <a:r>
              <a:rPr sz="1800" spc="-20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ch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g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ta.</a:t>
            </a: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800" dirty="0">
                <a:latin typeface="Arial"/>
                <a:cs typeface="Arial"/>
              </a:rPr>
              <a:t>Sce</a:t>
            </a:r>
            <a:r>
              <a:rPr sz="1800" spc="-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ar</a:t>
            </a:r>
            <a:r>
              <a:rPr sz="1800" spc="-1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os:</a:t>
            </a:r>
          </a:p>
          <a:p>
            <a:pPr marL="698500" lvl="1" indent="-228600">
              <a:lnSpc>
                <a:spcPct val="100000"/>
              </a:lnSpc>
              <a:spcBef>
                <a:spcPts val="340"/>
              </a:spcBef>
              <a:buClr>
                <a:srgbClr val="FFC000"/>
              </a:buClr>
              <a:buSzPct val="78571"/>
              <a:buFont typeface="MS Gothic"/>
              <a:buChar char="■"/>
              <a:tabLst>
                <a:tab pos="699135" algn="l"/>
              </a:tabLst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ollaboration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ong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edge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ices,</a:t>
            </a: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Clr>
                <a:srgbClr val="FFC000"/>
              </a:buClr>
              <a:buSzPct val="78571"/>
              <a:buFont typeface="MS Gothic"/>
              <a:buChar char="■"/>
              <a:tabLst>
                <a:tab pos="699135" algn="l"/>
              </a:tabLst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ollaboration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ong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organiza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ion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,</a:t>
            </a:r>
          </a:p>
          <a:p>
            <a:pPr marL="698500" marR="284480" lvl="1" indent="-228600">
              <a:lnSpc>
                <a:spcPts val="1510"/>
              </a:lnSpc>
              <a:spcBef>
                <a:spcPts val="525"/>
              </a:spcBef>
              <a:buClr>
                <a:srgbClr val="FFC000"/>
              </a:buClr>
              <a:buSzPct val="78571"/>
              <a:buFont typeface="MS Gothic"/>
              <a:buChar char="■"/>
              <a:tabLst>
                <a:tab pos="699135" algn="l"/>
              </a:tabLst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ollaboration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ong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departme</a:t>
            </a:r>
            <a:r>
              <a:rPr sz="1400" spc="-20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ts </a:t>
            </a:r>
            <a:r>
              <a:rPr sz="1400" spc="-2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ithin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organiza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ion.</a:t>
            </a:r>
          </a:p>
          <a:p>
            <a:pPr marL="241300" indent="-228600">
              <a:lnSpc>
                <a:spcPts val="2145"/>
              </a:lnSpc>
              <a:spcBef>
                <a:spcPts val="750"/>
              </a:spcBef>
              <a:buClr>
                <a:srgbClr val="FFC000"/>
              </a:buClr>
              <a:buFont typeface="MS Gothic"/>
              <a:buChar char="■"/>
              <a:tabLst>
                <a:tab pos="241300" algn="l"/>
              </a:tabLst>
            </a:pPr>
            <a:r>
              <a:rPr sz="1800" dirty="0">
                <a:latin typeface="Arial"/>
                <a:cs typeface="Arial"/>
              </a:rPr>
              <a:t>Also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kn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4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n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1758" y="4125508"/>
            <a:ext cx="3230880" cy="2143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buClr>
                <a:srgbClr val="FFC000"/>
              </a:buClr>
              <a:buFont typeface="MS Gothic"/>
              <a:buChar char="•"/>
              <a:tabLst>
                <a:tab pos="287020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achine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</a:p>
          <a:p>
            <a:pPr marL="287020" indent="-274320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MS Gothic"/>
              <a:buChar char="•"/>
              <a:tabLst>
                <a:tab pos="287020" algn="l"/>
              </a:tabLst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ollaborati</a:t>
            </a:r>
            <a:r>
              <a:rPr sz="1400" spc="-15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achine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</a:p>
          <a:p>
            <a:pPr marL="287020" indent="-274320">
              <a:lnSpc>
                <a:spcPct val="100000"/>
              </a:lnSpc>
              <a:spcBef>
                <a:spcPts val="490"/>
              </a:spcBef>
              <a:buClr>
                <a:srgbClr val="FFC000"/>
              </a:buClr>
              <a:buFont typeface="MS Gothic"/>
              <a:buChar char="•"/>
              <a:tabLst>
                <a:tab pos="287020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eep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</a:p>
          <a:p>
            <a:pPr marL="287020" indent="-274320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MS Gothic"/>
              <a:buChar char="•"/>
              <a:tabLst>
                <a:tab pos="287020" algn="l"/>
              </a:tabLst>
            </a:pPr>
            <a:r>
              <a:rPr sz="1400" spc="-10" dirty="0">
                <a:latin typeface="Arial"/>
                <a:cs typeface="Arial"/>
              </a:rPr>
              <a:t>F</a:t>
            </a:r>
            <a:r>
              <a:rPr sz="1400" dirty="0">
                <a:latin typeface="Arial"/>
                <a:cs typeface="Arial"/>
              </a:rPr>
              <a:t>ederated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ization</a:t>
            </a:r>
          </a:p>
          <a:p>
            <a:pPr marL="287020" indent="-274320">
              <a:lnSpc>
                <a:spcPct val="100000"/>
              </a:lnSpc>
              <a:spcBef>
                <a:spcPts val="505"/>
              </a:spcBef>
              <a:buClr>
                <a:srgbClr val="FFC000"/>
              </a:buClr>
              <a:buFont typeface="MS Gothic"/>
              <a:buChar char="•"/>
              <a:tabLst>
                <a:tab pos="287020" algn="l"/>
              </a:tabLst>
            </a:pPr>
            <a:r>
              <a:rPr sz="1400" dirty="0">
                <a:latin typeface="Arial"/>
                <a:cs typeface="Arial"/>
              </a:rPr>
              <a:t>Pri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ac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-preser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achine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</a:p>
          <a:p>
            <a:pPr marL="287020" indent="-274320">
              <a:lnSpc>
                <a:spcPct val="100000"/>
              </a:lnSpc>
              <a:spcBef>
                <a:spcPts val="495"/>
              </a:spcBef>
              <a:buClr>
                <a:srgbClr val="FFC000"/>
              </a:buClr>
              <a:buFont typeface="MS Gothic"/>
              <a:buChar char="•"/>
              <a:tabLst>
                <a:tab pos="287020" algn="l"/>
              </a:tabLst>
            </a:pPr>
            <a:r>
              <a:rPr sz="1400" spc="-5" dirty="0">
                <a:latin typeface="Arial"/>
                <a:cs typeface="Arial"/>
              </a:rPr>
              <a:t>Geo</a:t>
            </a:r>
            <a:r>
              <a:rPr sz="1400" dirty="0">
                <a:latin typeface="Arial"/>
                <a:cs typeface="Arial"/>
              </a:rPr>
              <a:t>-dist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ib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achine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</a:p>
          <a:p>
            <a:pPr marL="287020" indent="-274320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MS Gothic"/>
              <a:buChar char="•"/>
              <a:tabLst>
                <a:tab pos="287020" algn="l"/>
              </a:tabLst>
            </a:pPr>
            <a:r>
              <a:rPr sz="1400" spc="-5" dirty="0">
                <a:latin typeface="Arial"/>
                <a:cs typeface="Arial"/>
              </a:rPr>
              <a:t>Geo</a:t>
            </a:r>
            <a:r>
              <a:rPr sz="1400" dirty="0">
                <a:latin typeface="Arial"/>
                <a:cs typeface="Arial"/>
              </a:rPr>
              <a:t>-dist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ib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eep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</a:p>
          <a:p>
            <a:pPr marL="287020" indent="-274320">
              <a:lnSpc>
                <a:spcPct val="100000"/>
              </a:lnSpc>
              <a:spcBef>
                <a:spcPts val="505"/>
              </a:spcBef>
              <a:buClr>
                <a:srgbClr val="FFC000"/>
              </a:buClr>
              <a:buFont typeface="MS Gothic"/>
              <a:buChar char="•"/>
              <a:tabLst>
                <a:tab pos="287020" algn="l"/>
              </a:tabLst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ulti-par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</a:p>
        </p:txBody>
      </p:sp>
      <p:sp>
        <p:nvSpPr>
          <p:cNvPr id="6" name="object 6"/>
          <p:cNvSpPr/>
          <p:nvPr/>
        </p:nvSpPr>
        <p:spPr>
          <a:xfrm>
            <a:off x="4588764" y="682751"/>
            <a:ext cx="7206996" cy="3625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400425" y="60746"/>
            <a:ext cx="75469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Qian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25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ang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et</a:t>
            </a:r>
            <a:r>
              <a:rPr sz="1400" spc="-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al,</a:t>
            </a:r>
            <a:r>
              <a:rPr sz="1400" spc="-1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F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ederat</a:t>
            </a:r>
            <a:r>
              <a:rPr sz="1400" i="1" spc="-10" dirty="0">
                <a:solidFill>
                  <a:srgbClr val="44536A"/>
                </a:solidFill>
                <a:latin typeface="Arial"/>
                <a:cs typeface="Arial"/>
              </a:rPr>
              <a:t>e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d</a:t>
            </a:r>
            <a:r>
              <a:rPr sz="1400" i="1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44536A"/>
                </a:solidFill>
                <a:latin typeface="Arial"/>
                <a:cs typeface="Arial"/>
              </a:rPr>
              <a:t>Learnin</a:t>
            </a:r>
            <a:r>
              <a:rPr sz="1400" i="1" spc="-5" dirty="0">
                <a:solidFill>
                  <a:srgbClr val="44536A"/>
                </a:solidFill>
                <a:latin typeface="Arial"/>
                <a:cs typeface="Arial"/>
              </a:rPr>
              <a:t>g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,</a:t>
            </a:r>
            <a:r>
              <a:rPr sz="1400" spc="-4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organ</a:t>
            </a:r>
            <a:r>
              <a:rPr sz="1400" spc="-3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&amp;</a:t>
            </a:r>
            <a:r>
              <a:rPr sz="1400" spc="-10" dirty="0">
                <a:solidFill>
                  <a:srgbClr val="44536A"/>
                </a:solidFill>
                <a:latin typeface="Arial"/>
                <a:cs typeface="Arial"/>
              </a:rPr>
              <a:t> C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la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y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pool Publi</a:t>
            </a:r>
            <a:r>
              <a:rPr sz="1400" spc="5" dirty="0">
                <a:solidFill>
                  <a:srgbClr val="44536A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hers,</a:t>
            </a:r>
            <a:r>
              <a:rPr sz="1400" spc="-5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2019,</a:t>
            </a:r>
            <a:r>
              <a:rPr sz="1400" spc="-2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section</a:t>
            </a:r>
            <a:r>
              <a:rPr sz="1400" spc="-4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1.2,</a:t>
            </a:r>
            <a:r>
              <a:rPr sz="1400" spc="-3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page</a:t>
            </a:r>
            <a:r>
              <a:rPr sz="1400" spc="-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536A"/>
                </a:solidFill>
                <a:latin typeface="Arial"/>
                <a:cs typeface="Arial"/>
              </a:rPr>
              <a:t>3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>
                <a:latin typeface="Microsoft YaHei"/>
                <a:cs typeface="Microsoft YaHei"/>
              </a:rPr>
              <a:t>9</a:t>
            </a:fld>
            <a:endParaRPr dirty="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7758" y="4374007"/>
            <a:ext cx="88582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b="1" spc="-1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b="1" spc="-2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b="1" spc="-5" dirty="0">
                <a:solidFill>
                  <a:srgbClr val="44536A"/>
                </a:solidFill>
                <a:latin typeface="Calibri"/>
                <a:cs typeface="Calibri"/>
              </a:rPr>
              <a:t>ere</a:t>
            </a: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b="1" spc="-5" dirty="0">
                <a:solidFill>
                  <a:srgbClr val="44536A"/>
                </a:solidFill>
                <a:latin typeface="Calibri"/>
                <a:cs typeface="Calibri"/>
              </a:rPr>
              <a:t>ce</a:t>
            </a:r>
            <a:r>
              <a:rPr sz="1400" b="1" spc="-1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1400" b="1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7758" y="4576612"/>
            <a:ext cx="6955155" cy="192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[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ai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ou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z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’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9]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er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ai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ouz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H.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nd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an M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t. al.,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"Ad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es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Op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en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P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oble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s in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ed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Le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arni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," 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0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9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Av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ailabl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: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u="heavy" spc="-2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1400" u="heavy" spc="-3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400" u="heavy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400" u="heavy" spc="-2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p</a:t>
            </a:r>
            <a:r>
              <a:rPr sz="1400" u="heavy" spc="-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s:/</a:t>
            </a:r>
            <a:r>
              <a:rPr sz="1400" u="heavy" spc="-3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400" u="heavy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arxi</a:t>
            </a:r>
            <a:r>
              <a:rPr sz="1400" u="heavy" spc="-12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v</a:t>
            </a:r>
            <a:r>
              <a:rPr sz="1400" u="heavy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400" u="heavy" spc="-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400" u="heavy" spc="-2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400" u="heavy" spc="4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400" u="heavy" spc="-3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400" u="heavy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400" u="heavy" spc="-2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b</a:t>
            </a:r>
            <a:r>
              <a:rPr sz="1400" u="heavy" spc="-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s/1</a:t>
            </a:r>
            <a:r>
              <a:rPr sz="1400" u="heavy" spc="-1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9</a:t>
            </a:r>
            <a:r>
              <a:rPr sz="1400" u="heavy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1</a:t>
            </a:r>
            <a:r>
              <a:rPr sz="1400" u="heavy" spc="-1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2</a:t>
            </a:r>
            <a:r>
              <a:rPr sz="1400" u="heavy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.0</a:t>
            </a:r>
            <a:r>
              <a:rPr sz="1400" u="heavy" spc="-1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4</a:t>
            </a:r>
            <a:r>
              <a:rPr sz="1400" u="heavy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9</a:t>
            </a:r>
            <a:r>
              <a:rPr sz="1400" u="heavy" spc="-10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7</a:t>
            </a:r>
            <a:r>
              <a:rPr sz="1400" u="heavy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7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[</a:t>
            </a:r>
            <a:r>
              <a:rPr sz="1400" spc="-100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5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’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19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]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Qia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0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al.,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"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Ma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ar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g: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on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 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li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tio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s,"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2019.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[M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’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6] H.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nd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an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 al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“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ed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arni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p N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or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sing</a:t>
            </a:r>
            <a:endParaRPr sz="14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Mod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agi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,"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0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6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  <a:p>
            <a:pPr marL="299085" marR="488950" indent="-286385">
              <a:lnSpc>
                <a:spcPct val="100000"/>
              </a:lnSpc>
              <a:buClr>
                <a:srgbClr val="44536A"/>
              </a:buClr>
              <a:buFont typeface="Arial"/>
              <a:buChar char="•"/>
              <a:tabLst>
                <a:tab pos="299720" algn="l"/>
              </a:tabLst>
            </a:pP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[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one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45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’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5]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J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one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č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-100" dirty="0">
                <a:solidFill>
                  <a:srgbClr val="44536A"/>
                </a:solidFill>
                <a:latin typeface="Calibri"/>
                <a:cs typeface="Calibri"/>
              </a:rPr>
              <a:t>ý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nd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an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Ma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 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Da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iel Ra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e,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"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ed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Op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z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tion: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 Di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tri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u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ed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Op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ti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z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tion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ey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 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D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-15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2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,"</a:t>
            </a:r>
            <a:r>
              <a:rPr sz="1400" spc="1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400" spc="-114" dirty="0">
                <a:solidFill>
                  <a:srgbClr val="44536A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spc="-4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0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5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spc="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Av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ailabl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: 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h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-25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s:/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/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arxi</a:t>
            </a:r>
            <a:r>
              <a:rPr sz="1400" spc="-120" dirty="0">
                <a:solidFill>
                  <a:srgbClr val="44536A"/>
                </a:solidFill>
                <a:latin typeface="Calibri"/>
                <a:cs typeface="Calibri"/>
              </a:rPr>
              <a:t>v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45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400" spc="-30" dirty="0">
                <a:solidFill>
                  <a:srgbClr val="44536A"/>
                </a:solidFill>
                <a:latin typeface="Calibri"/>
                <a:cs typeface="Calibri"/>
              </a:rPr>
              <a:t>/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b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s/1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5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.0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57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5353</Words>
  <Application>Microsoft Office PowerPoint</Application>
  <PresentationFormat>Widescreen</PresentationFormat>
  <Paragraphs>1087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DengXian</vt:lpstr>
      <vt:lpstr>DengXian Light</vt:lpstr>
      <vt:lpstr>Microsoft JhengHei</vt:lpstr>
      <vt:lpstr>Microsoft YaHei</vt:lpstr>
      <vt:lpstr>MS Gothic</vt:lpstr>
      <vt:lpstr>Arial</vt:lpstr>
      <vt:lpstr>Calibri</vt:lpstr>
      <vt:lpstr>Cambria Math</vt:lpstr>
      <vt:lpstr>Segoe UI Emoji</vt:lpstr>
      <vt:lpstr>Symbol</vt:lpstr>
      <vt:lpstr>Times New Roman</vt:lpstr>
      <vt:lpstr>Office Theme</vt:lpstr>
      <vt:lpstr>PowerPoint Presentation</vt:lpstr>
      <vt:lpstr>Challenge for AI : Data Fragmentation, Data Silos</vt:lpstr>
      <vt:lpstr>Background</vt:lpstr>
      <vt:lpstr>Data Sharing Among Parties: Difficult, Impossible, Illegal</vt:lpstr>
      <vt:lpstr>PowerPoint Presentation</vt:lpstr>
      <vt:lpstr>PowerPoint Presentation</vt:lpstr>
      <vt:lpstr>Challenges to AI：small data and fragmented data, Non-iid, Non-balanced, non-cooperative or malicious, dirty data, incomplete data, outdated data…</vt:lpstr>
      <vt:lpstr>PowerPoint Presentation</vt:lpstr>
      <vt:lpstr>Federated Learning</vt:lpstr>
      <vt:lpstr>Definition of Federated Learning-2</vt:lpstr>
      <vt:lpstr>Key Components in Federated Learning</vt:lpstr>
      <vt:lpstr>PowerPoint Presentation</vt:lpstr>
      <vt:lpstr>Federated Learning System: Overview</vt:lpstr>
      <vt:lpstr>Secureboost in VFL</vt:lpstr>
      <vt:lpstr>Federated Learning: research areas</vt:lpstr>
      <vt:lpstr>Federated Learning Market Games</vt:lpstr>
      <vt:lpstr>Federated Learning Applications</vt:lpstr>
      <vt:lpstr>Federated Learning Datasets</vt:lpstr>
      <vt:lpstr>Federated Learning Open-source Platforms</vt:lpstr>
      <vt:lpstr>PowerPoint Presentation</vt:lpstr>
      <vt:lpstr>PowerPoint Presentation</vt:lpstr>
      <vt:lpstr>PowerPoint Presentation</vt:lpstr>
      <vt:lpstr>PowerPoint Presentation</vt:lpstr>
      <vt:lpstr>Differential Privacy</vt:lpstr>
      <vt:lpstr>PowerPoint Presentation</vt:lpstr>
      <vt:lpstr>Applying HE to Machine Learning</vt:lpstr>
      <vt:lpstr>Is the Gradient Info Safe to Share?</vt:lpstr>
      <vt:lpstr>Horizontal Federated Learning, HFL</vt:lpstr>
      <vt:lpstr>PowerPoint Presentation</vt:lpstr>
      <vt:lpstr>Horizontal Federated Learning</vt:lpstr>
      <vt:lpstr>Vertical Federated Learning, VFL</vt:lpstr>
      <vt:lpstr>Vertical Federated Learning</vt:lpstr>
      <vt:lpstr>Privacy-Preserving Entity Match</vt:lpstr>
      <vt:lpstr>Vertical Federated Learning</vt:lpstr>
      <vt:lpstr>Privacy-Preserving inference</vt:lpstr>
      <vt:lpstr>Security Analysis</vt:lpstr>
      <vt:lpstr>XGBoost in Federated Learning</vt:lpstr>
      <vt:lpstr>Federated Transfer Learning, FTL</vt:lpstr>
      <vt:lpstr>Federated Transfer Learning</vt:lpstr>
      <vt:lpstr>PowerPoint Presentation</vt:lpstr>
      <vt:lpstr>Incentivize Parties to Join: Federated Learning Exchange</vt:lpstr>
      <vt:lpstr>PowerPoint Presentation</vt:lpstr>
      <vt:lpstr>Applications</vt:lpstr>
      <vt:lpstr>Risk Management with Federated Learning</vt:lpstr>
      <vt:lpstr>PowerPoint Presentation</vt:lpstr>
      <vt:lpstr>PowerPoint Presentation</vt:lpstr>
      <vt:lpstr>Horizontal Federated Recommendation</vt:lpstr>
      <vt:lpstr>Federated Collaborative Filtering [Ammad et al. 2019]</vt:lpstr>
      <vt:lpstr>Voice Recognition using Multiple Data Sources</vt:lpstr>
      <vt:lpstr>Federated Learning Eco-Systems in B2B Markets: at WeBank</vt:lpstr>
      <vt:lpstr>PowerPoint Presentation</vt:lpstr>
      <vt:lpstr>PowerPoint Presentation</vt:lpstr>
      <vt:lpstr>Insurance Industry</vt:lpstr>
      <vt:lpstr>Federated Recommendation</vt:lpstr>
      <vt:lpstr>IoT Applications</vt:lpstr>
      <vt:lpstr>PowerPoint Presentation</vt:lpstr>
      <vt:lpstr>Computer Vision using Federated Learning</vt:lpstr>
      <vt:lpstr>PowerPoint Presentation</vt:lpstr>
      <vt:lpstr>More Standards</vt:lpstr>
      <vt:lpstr>PowerPoint Presentation</vt:lpstr>
      <vt:lpstr>Multi-Center Medical Modeling using Federated Learning</vt:lpstr>
      <vt:lpstr>Stroke Patients: How to Predict based on Symptoms?</vt:lpstr>
      <vt:lpstr>Stroke Patients: How to Predict based on Symptoms?</vt:lpstr>
      <vt:lpstr>Stroke Patients: How to Predict based on Symptoms?</vt:lpstr>
      <vt:lpstr>Stroke Patients: How to Predict based on Symptoms?</vt:lpstr>
      <vt:lpstr>Webank+Tencent Joint Team</vt:lpstr>
      <vt:lpstr>FL-QSAR</vt:lpstr>
      <vt:lpstr>FL-QSAR</vt:lpstr>
      <vt:lpstr>FL-QSAR Experiments</vt:lpstr>
      <vt:lpstr>Benchmark QSAR Data</vt:lpstr>
      <vt:lpstr>FL-QSAR: Federated Learning Results</vt:lpstr>
      <vt:lpstr>Conclusion</vt:lpstr>
      <vt:lpstr>Challenges for Federated Learning</vt:lpstr>
      <vt:lpstr>PowerPoint Presentation</vt:lpstr>
      <vt:lpstr>Privacy Attack Example: Deep Leakage.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联邦学习与加密算法</dc:title>
  <dc:creator>yangliu(刘洋)</dc:creator>
  <cp:lastModifiedBy>Windows User</cp:lastModifiedBy>
  <cp:revision>5</cp:revision>
  <dcterms:created xsi:type="dcterms:W3CDTF">2021-12-15T16:50:02Z</dcterms:created>
  <dcterms:modified xsi:type="dcterms:W3CDTF">2021-12-15T09:07:30Z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2021-06-02T00:00:00Z</vt:filetime>
  </property>
  <property fmtid="{D5CDD505-2E9C-101B-9397-08002B2CF9AE}" pid="3" name="LastSaved">
    <vt:filetime>2021-12-15T00:00:00Z</vt:filetime>
  </property>
</Properties>
</file>